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62" r:id="rId4"/>
    <p:sldId id="259" r:id="rId5"/>
    <p:sldId id="260" r:id="rId6"/>
    <p:sldId id="263" r:id="rId7"/>
    <p:sldId id="265" r:id="rId8"/>
    <p:sldId id="269" r:id="rId9"/>
    <p:sldId id="267" r:id="rId10"/>
    <p:sldId id="278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73" d="100"/>
          <a:sy n="73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0EBDF-7B0A-40CD-8B74-A6B098E6893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65697-243E-4DE6-B3AF-D41E4A59D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3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65697-243E-4DE6-B3AF-D41E4A59D4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65697-243E-4DE6-B3AF-D41E4A59D4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594"/>
            <a:ext cx="8293723" cy="6324606"/>
            <a:chOff x="304800" y="228594"/>
            <a:chExt cx="8293723" cy="57422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28594"/>
              <a:ext cx="8293723" cy="4669974"/>
            </a:xfrm>
            <a:prstGeom prst="rect">
              <a:avLst/>
            </a:prstGeom>
          </p:spPr>
        </p:pic>
        <p:sp>
          <p:nvSpPr>
            <p:cNvPr id="6" name="Flowchart: Magnetic Disk 5"/>
            <p:cNvSpPr/>
            <p:nvPr/>
          </p:nvSpPr>
          <p:spPr>
            <a:xfrm>
              <a:off x="2476497" y="4729839"/>
              <a:ext cx="4343400" cy="1240974"/>
            </a:xfrm>
            <a:prstGeom prst="flowChartMagneticDisk">
              <a:avLst/>
            </a:prstGeom>
            <a:gradFill>
              <a:gsLst>
                <a:gs pos="30000">
                  <a:srgbClr val="7030A0">
                    <a:alpha val="0"/>
                    <a:lumMod val="0"/>
                    <a:lumOff val="100000"/>
                  </a:srgbClr>
                </a:gs>
                <a:gs pos="86000">
                  <a:schemeClr val="accent1">
                    <a:tint val="44500"/>
                    <a:satMod val="160000"/>
                  </a:schemeClr>
                </a:gs>
                <a:gs pos="64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50800">
              <a:gradFill>
                <a:gsLst>
                  <a:gs pos="64000">
                    <a:srgbClr val="7030A0">
                      <a:alpha val="0"/>
                      <a:lumMod val="12000"/>
                      <a:lumOff val="88000"/>
                    </a:srgbClr>
                  </a:gs>
                  <a:gs pos="9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209550" h="234950"/>
              <a:bevelB w="152400" h="1524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15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594"/>
            <a:ext cx="2249967" cy="13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  <a:cs typeface="NikoshBAN" panose="02000000000000000000" pitchFamily="2" charset="0"/>
              </a:rPr>
              <a:t>8+12+16+20+……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smtClean="0">
                <a:cs typeface="NikoshBAN" panose="02000000000000000000" pitchFamily="2" charset="0"/>
              </a:rPr>
              <a:t>12-8=16-12=4          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1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smtClean="0">
                <a:cs typeface="NikoshBAN" panose="02000000000000000000" pitchFamily="2" charset="0"/>
              </a:rPr>
              <a:t>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4000" dirty="0" smtClean="0">
                <a:cs typeface="NikoshBAN" panose="02000000000000000000" pitchFamily="2" charset="0"/>
              </a:rPr>
              <a:t>8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,d=</a:t>
            </a:r>
            <a:r>
              <a:rPr lang="en-US" sz="4000" dirty="0" smtClean="0">
                <a:cs typeface="NikoshBAN" panose="02000000000000000000" pitchFamily="2" charset="0"/>
              </a:rPr>
              <a:t>4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তমপদ</a:t>
            </a:r>
            <a:r>
              <a:rPr lang="en-US" sz="4000" dirty="0" smtClean="0">
                <a:cs typeface="NikoshBAN" panose="02000000000000000000" pitchFamily="2" charset="0"/>
              </a:rPr>
              <a:t>=a+(n-1)d</a:t>
            </a:r>
          </a:p>
          <a:p>
            <a:pPr marL="457200" lvl="1" indent="0">
              <a:buNone/>
            </a:pPr>
            <a:r>
              <a:rPr lang="en-US" sz="4000" dirty="0" err="1" smtClean="0">
                <a:cs typeface="NikoshBAN" panose="02000000000000000000" pitchFamily="2" charset="0"/>
              </a:rPr>
              <a:t>সমান্তর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cs typeface="NikoshBAN" panose="02000000000000000000" pitchFamily="2" charset="0"/>
              </a:rPr>
              <a:t>ধারার</a:t>
            </a:r>
            <a:r>
              <a:rPr lang="en-US" sz="4000" dirty="0" smtClean="0">
                <a:cs typeface="NikoshBAN" panose="02000000000000000000" pitchFamily="2" charset="0"/>
              </a:rPr>
              <a:t> ১০ম </a:t>
            </a:r>
            <a:r>
              <a:rPr lang="en-US" sz="4000" dirty="0" err="1" smtClean="0"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cs typeface="NikoshBAN" panose="02000000000000000000" pitchFamily="2" charset="0"/>
              </a:rPr>
              <a:t> =8+(10-1)4</a:t>
            </a:r>
          </a:p>
          <a:p>
            <a:pPr marL="457200" lvl="1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=</a:t>
            </a:r>
            <a:r>
              <a:rPr lang="en-US" sz="4000" dirty="0" smtClean="0">
                <a:cs typeface="NikoshBAN" panose="02000000000000000000" pitchFamily="2" charset="0"/>
              </a:rPr>
              <a:t>8+36=44</a:t>
            </a:r>
          </a:p>
          <a:p>
            <a:pPr marL="457200" lvl="1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None/>
            </a:pPr>
            <a:endParaRPr lang="en-US" sz="4000" dirty="0" smtClean="0">
              <a:cs typeface="NikoshBAN" panose="02000000000000000000" pitchFamily="2" charset="0"/>
            </a:endParaRPr>
          </a:p>
          <a:p>
            <a:pPr marL="457200" lvl="1" indent="0">
              <a:buNone/>
            </a:pPr>
            <a:endParaRPr lang="en-US" sz="4000" dirty="0" smtClean="0">
              <a:cs typeface="NikoshBAN" panose="02000000000000000000" pitchFamily="2" charset="0"/>
            </a:endParaRPr>
          </a:p>
          <a:p>
            <a:pPr marL="457200" lvl="1" indent="0">
              <a:buNone/>
            </a:pPr>
            <a:endParaRPr lang="en-US" sz="4000" dirty="0" smtClean="0">
              <a:cs typeface="NikoshBAN" panose="02000000000000000000" pitchFamily="2" charset="0"/>
            </a:endParaRPr>
          </a:p>
          <a:p>
            <a:pPr marL="457200" lvl="1" indent="0">
              <a:buNone/>
            </a:pPr>
            <a:endParaRPr lang="en-US" sz="4000" dirty="0" smtClean="0">
              <a:cs typeface="NikoshBAN" panose="02000000000000000000" pitchFamily="2" charset="0"/>
            </a:endParaRPr>
          </a:p>
          <a:p>
            <a:pPr marL="457200" lvl="1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347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4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508760" y="152400"/>
            <a:ext cx="6400800" cy="1219200"/>
          </a:xfrm>
          <a:prstGeom prst="downArrow">
            <a:avLst/>
          </a:prstGeom>
          <a:solidFill>
            <a:schemeClr val="accent5">
              <a:alpha val="41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52400" y="1371600"/>
            <a:ext cx="8763000" cy="4572002"/>
            <a:chOff x="963433" y="2110055"/>
            <a:chExt cx="6934200" cy="3906725"/>
          </a:xfrm>
        </p:grpSpPr>
        <p:sp>
          <p:nvSpPr>
            <p:cNvPr id="3" name="Oval 2"/>
            <p:cNvSpPr/>
            <p:nvPr/>
          </p:nvSpPr>
          <p:spPr>
            <a:xfrm>
              <a:off x="963433" y="2110055"/>
              <a:ext cx="6934200" cy="3125379"/>
            </a:xfrm>
            <a:prstGeom prst="ellipse">
              <a:avLst/>
            </a:prstGeom>
            <a:solidFill>
              <a:schemeClr val="accent4">
                <a:alpha val="38000"/>
              </a:schemeClr>
            </a:solidFill>
            <a:ln w="635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9685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>
                <a:buFont typeface="Wingdings" pitchFamily="2" charset="2"/>
                <a:buChar char="§"/>
              </a:pPr>
              <a:r>
                <a:rPr lang="en-US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ea typeface="Arial Unicode MS" pitchFamily="34" charset="-128"/>
                  <a:cs typeface="NikoshBAN" panose="02000000000000000000" pitchFamily="2" charset="0"/>
                </a:rPr>
                <a:t>4+7+10+13</a:t>
              </a:r>
              <a:r>
                <a:rPr lang="en-US" sz="36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ea typeface="Arial Unicode MS" pitchFamily="34" charset="-128"/>
                  <a:cs typeface="NikoshBAN" panose="02000000000000000000" pitchFamily="2" charset="0"/>
                </a:rPr>
                <a:t>+ … … … </a:t>
              </a:r>
              <a:r>
                <a:rPr lang="bn-BD" sz="36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ea typeface="Arial Unicode MS" pitchFamily="34" charset="-128"/>
                  <a:cs typeface="NikoshBAN" pitchFamily="2" charset="0"/>
                </a:rPr>
                <a:t>ধারাটির কোন পদ </a:t>
              </a:r>
              <a:r>
                <a:rPr lang="en-US" sz="36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ea typeface="Arial Unicode MS" pitchFamily="34" charset="-128"/>
                  <a:cs typeface="NikoshBAN" panose="02000000000000000000" pitchFamily="2" charset="0"/>
                </a:rPr>
                <a:t>301 </a:t>
              </a:r>
              <a:r>
                <a:rPr lang="bn-BD" sz="36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ea typeface="Arial Unicode MS" pitchFamily="34" charset="-128"/>
                  <a:cs typeface="NikoshBAN" pitchFamily="2" charset="0"/>
                </a:rPr>
                <a:t>?</a:t>
              </a:r>
            </a:p>
            <a:p>
              <a:endParaRPr lang="bn-BD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endParaRPr>
            </a:p>
            <a:p>
              <a:pPr marL="685800" indent="-685800">
                <a:buFont typeface="Wingdings" pitchFamily="2" charset="2"/>
                <a:buChar char="§"/>
              </a:pPr>
              <a:r>
                <a:rPr lang="en-US" sz="36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ea typeface="Arial Unicode MS" pitchFamily="34" charset="-128"/>
                  <a:cs typeface="NikoshBAN" panose="02000000000000000000" pitchFamily="2" charset="0"/>
                </a:rPr>
                <a:t>5+8+11+ … … … </a:t>
              </a:r>
              <a:r>
                <a:rPr lang="bn-BD" sz="36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ea typeface="Arial Unicode MS" pitchFamily="34" charset="-128"/>
                  <a:cs typeface="NikoshBAN" pitchFamily="2" charset="0"/>
                </a:rPr>
                <a:t>ধারাটির </a:t>
              </a:r>
              <a:r>
                <a:rPr lang="en-US" sz="36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ea typeface="Arial Unicode MS" pitchFamily="34" charset="-128"/>
                  <a:cs typeface="NikoshBAN" pitchFamily="2" charset="0"/>
                </a:rPr>
                <a:t>20তম </a:t>
              </a:r>
              <a:r>
                <a:rPr lang="en-US" sz="3600" dirty="0" err="1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ea typeface="Arial Unicode MS" pitchFamily="34" charset="-128"/>
                  <a:cs typeface="NikoshBAN" pitchFamily="2" charset="0"/>
                </a:rPr>
                <a:t>পদ</a:t>
              </a:r>
              <a:r>
                <a:rPr lang="en-US" sz="36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ea typeface="Arial Unicode MS" pitchFamily="34" charset="-128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ea typeface="Arial Unicode MS" pitchFamily="34" charset="-128"/>
                  <a:cs typeface="NikoshBAN" pitchFamily="2" charset="0"/>
                </a:rPr>
                <a:t> নির্ণয় কর।</a:t>
              </a:r>
              <a:endPara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ea typeface="Arial Unicode MS" pitchFamily="34" charset="-128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35626" y="5430771"/>
              <a:ext cx="2689264" cy="586009"/>
            </a:xfrm>
            <a:prstGeom prst="roundRect">
              <a:avLst/>
            </a:prstGeom>
            <a:solidFill>
              <a:schemeClr val="bg2">
                <a:lumMod val="50000"/>
                <a:alpha val="39000"/>
              </a:schemeClr>
            </a:solidFill>
            <a:ln w="603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90500" h="1714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সময়ঃ১০ মিনিট</a:t>
              </a:r>
              <a:endParaRPr lang="en-US" sz="40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0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5400000">
            <a:off x="3581400" y="-838200"/>
            <a:ext cx="1447800" cy="3886200"/>
          </a:xfrm>
          <a:prstGeom prst="flowChartDelay">
            <a:avLst/>
          </a:prstGeom>
          <a:solidFill>
            <a:schemeClr val="accent3">
              <a:alpha val="26000"/>
            </a:schemeClr>
          </a:solidFill>
          <a:ln w="98425" cmpd="dbl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127000" contourW="69850">
            <a:bevelT w="431800" h="203200"/>
            <a:bevelB w="152400" h="101600" prst="softRound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52400"/>
            <a:ext cx="8207832" cy="5998020"/>
          </a:xfrm>
          <a:prstGeom prst="roundRect">
            <a:avLst/>
          </a:prstGeom>
          <a:solidFill>
            <a:schemeClr val="bg2">
              <a:lumMod val="75000"/>
              <a:alpha val="41000"/>
            </a:schemeClr>
          </a:solidFill>
          <a:ln w="698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603250" h="2222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/>
              <a:buChar char="r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150000"/>
              </a:lnSpc>
              <a:buFont typeface="Wingdings"/>
              <a:buChar char="r"/>
            </a:pP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150000"/>
              </a:lnSpc>
              <a:buFont typeface="Wingdings"/>
              <a:buChar char="r"/>
            </a:pP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150000"/>
              </a:lnSpc>
              <a:buFont typeface="Wingdings"/>
              <a:buChar char="r"/>
            </a:pP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সমান্তর ধারা সনাক্ত করবে কিভাবে ?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সসীম ও অসীম সমান্তর ধারা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সম্পর্কে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         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সমান্তর ধারার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 n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তম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পদের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সূত্রটি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150000"/>
              </a:lnSpc>
              <a:buFont typeface="Wingdings"/>
              <a:buChar char="r"/>
            </a:pPr>
            <a:endParaRPr lang="bn-BD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5400000">
            <a:off x="3824154" y="-1403166"/>
            <a:ext cx="1419492" cy="4953000"/>
          </a:xfrm>
          <a:prstGeom prst="flowChartDelay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98425" cmpd="dbl">
            <a:solidFill>
              <a:schemeClr val="accent3"/>
            </a:solidFill>
          </a:ln>
          <a:scene3d>
            <a:camera prst="orthographicFront"/>
            <a:lightRig rig="threePt" dir="t"/>
          </a:scene3d>
          <a:sp3d extrusionH="127000" contourW="69850">
            <a:bevelT w="431800" h="203200"/>
            <a:bevelB w="152400" h="101600" prst="softRound"/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2057400"/>
            <a:ext cx="8915400" cy="4343400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63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9685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সমান্তর ধারার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তম পদ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ও</a:t>
            </a:r>
            <a:r>
              <a:rPr lang="en-US" sz="32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তম পদ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হলে,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m+n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তম পদ নির্ণয় কর। </a:t>
            </a:r>
          </a:p>
          <a:p>
            <a:pPr algn="ctr"/>
            <a:endParaRPr lang="bn-BD" sz="3200" dirty="0" smtClean="0">
              <a:solidFill>
                <a:srgbClr val="002060"/>
              </a:solidFill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5+11+17+23+ … …</a:t>
            </a:r>
            <a:r>
              <a:rPr lang="en-US" sz="32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ধারািটর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১ম </a:t>
            </a:r>
            <a:r>
              <a:rPr lang="en-US" sz="32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দশিট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পদ</a:t>
            </a:r>
            <a:r>
              <a:rPr lang="en-US" sz="32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িনণয়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38100"/>
            <a:ext cx="9144000" cy="6858000"/>
            <a:chOff x="0" y="-3810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38100"/>
              <a:ext cx="9144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65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105150" y="209550"/>
              <a:ext cx="3962400" cy="1143000"/>
            </a:xfrm>
            <a:prstGeom prst="roundRect">
              <a:avLst/>
            </a:pr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8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4181" y="840658"/>
            <a:ext cx="7787148" cy="5781368"/>
            <a:chOff x="0" y="0"/>
            <a:chExt cx="12192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99653" y="3654547"/>
            <a:ext cx="3301944" cy="1581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1575" b="1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1575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575" b="1" dirty="0">
                <a:latin typeface="NikoshBAN" pitchFamily="2" charset="0"/>
                <a:cs typeface="NikoshBAN" pitchFamily="2" charset="0"/>
              </a:rPr>
              <a:t>মোজাফফর হোসেন</a:t>
            </a: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             বিএসসি (অনার্স),এম এস সি (পদার্থ)</a:t>
            </a: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                    বি  এড (প্রথম শ্রেনী)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1350" dirty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3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3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350" dirty="0">
                <a:latin typeface="NikoshBAN" pitchFamily="2" charset="0"/>
                <a:cs typeface="NikoshBAN" pitchFamily="2" charset="0"/>
              </a:rPr>
              <a:t>শিবগঞ্জ পাইলট বালিকা উচ্চ বিদ্যালয়, শিবগঞ্জ,বগুরা</a:t>
            </a:r>
            <a:endParaRPr lang="bn-BD" sz="135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35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350" dirty="0">
                <a:latin typeface="NikoshBAN" pitchFamily="2" charset="0"/>
                <a:cs typeface="NikoshBAN" pitchFamily="2" charset="0"/>
              </a:rPr>
              <a:t>Email:mozaffar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192663@gmail.com</a:t>
            </a:r>
          </a:p>
          <a:p>
            <a:pPr>
              <a:buNone/>
            </a:pPr>
            <a:r>
              <a:rPr lang="b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n-IN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মোবাইলঃ০১৭৩৮১৯২৬৬৩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8192" y="1582952"/>
            <a:ext cx="142539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75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75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2322" y="2187656"/>
            <a:ext cx="153180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8399" y="2918288"/>
            <a:ext cx="150648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07048" y="2753566"/>
            <a:ext cx="0" cy="220953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95" y="2472287"/>
            <a:ext cx="1783104" cy="118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45" y="1346784"/>
            <a:ext cx="2249967" cy="132178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206562" y="3515256"/>
            <a:ext cx="2567650" cy="2117574"/>
          </a:xfrm>
          <a:prstGeom prst="roundRect">
            <a:avLst/>
          </a:prstGeom>
          <a:solidFill>
            <a:schemeClr val="accent3">
              <a:alpha val="45000"/>
            </a:schemeClr>
          </a:solidFill>
          <a:ln w="73025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w="4064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	</a:t>
            </a:r>
            <a:r>
              <a:rPr lang="bn-BD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	গণিত</a:t>
            </a:r>
          </a:p>
          <a:p>
            <a:pPr algn="ctr">
              <a:lnSpc>
                <a:spcPct val="150000"/>
              </a:lnSpc>
            </a:pPr>
            <a:r>
              <a:rPr lang="bn-BD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	</a:t>
            </a:r>
            <a:r>
              <a:rPr lang="bn-BD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ত্রয়োদশ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1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endParaRPr lang="bn-BD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	৫০ মিনিট</a:t>
            </a:r>
          </a:p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1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524000" y="228600"/>
            <a:ext cx="6096000" cy="1295400"/>
          </a:xfrm>
          <a:prstGeom prst="downArrow">
            <a:avLst/>
          </a:prstGeom>
          <a:solidFill>
            <a:schemeClr val="accent1">
              <a:lumMod val="20000"/>
              <a:lumOff val="80000"/>
              <a:alpha val="99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1587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209800"/>
            <a:ext cx="8305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sng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22250" h="1714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 ধারা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আসীম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 ধারার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n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n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295400"/>
            <a:ext cx="2057400" cy="2057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43100" y="228600"/>
            <a:ext cx="457200" cy="609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1283426"/>
            <a:ext cx="2057400" cy="2057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1273629"/>
            <a:ext cx="2057400" cy="2057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962391" y="228600"/>
            <a:ext cx="1028709" cy="609600"/>
            <a:chOff x="3962391" y="228600"/>
            <a:chExt cx="1028709" cy="609600"/>
          </a:xfrm>
        </p:grpSpPr>
        <p:sp>
          <p:nvSpPr>
            <p:cNvPr id="5" name="Oval 4"/>
            <p:cNvSpPr/>
            <p:nvPr/>
          </p:nvSpPr>
          <p:spPr>
            <a:xfrm>
              <a:off x="3962391" y="228600"/>
              <a:ext cx="457200" cy="609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533900" y="228600"/>
              <a:ext cx="457200" cy="609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8400" y="217713"/>
            <a:ext cx="1458684" cy="620487"/>
            <a:chOff x="6248400" y="217713"/>
            <a:chExt cx="1458684" cy="620487"/>
          </a:xfrm>
        </p:grpSpPr>
        <p:sp>
          <p:nvSpPr>
            <p:cNvPr id="7" name="Oval 6"/>
            <p:cNvSpPr/>
            <p:nvPr/>
          </p:nvSpPr>
          <p:spPr>
            <a:xfrm>
              <a:off x="6248400" y="228600"/>
              <a:ext cx="457200" cy="609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38258" y="217713"/>
              <a:ext cx="457200" cy="609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249884" y="217713"/>
              <a:ext cx="457200" cy="609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834788" y="3483429"/>
            <a:ext cx="7696200" cy="838200"/>
          </a:xfrm>
          <a:prstGeom prst="roundRect">
            <a:avLst/>
          </a:prstGeom>
          <a:solidFill>
            <a:schemeClr val="accent3">
              <a:lumMod val="50000"/>
              <a:alpha val="40000"/>
            </a:schemeClr>
          </a:solidFill>
          <a:ln w="444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1587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ধারাবাহিকতা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প্লেটে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0" y="4572000"/>
            <a:ext cx="7696200" cy="990600"/>
          </a:xfrm>
          <a:prstGeom prst="roundRect">
            <a:avLst/>
          </a:prstGeom>
          <a:solidFill>
            <a:schemeClr val="bg2">
              <a:lumMod val="50000"/>
              <a:alpha val="47000"/>
            </a:schemeClr>
          </a:solidFill>
          <a:ln w="444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কতগুলু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সাজালে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200" y="5715000"/>
            <a:ext cx="7696200" cy="838200"/>
          </a:xfrm>
          <a:prstGeom prst="roundRect">
            <a:avLst/>
          </a:prstGeom>
          <a:solidFill>
            <a:schemeClr val="accent6">
              <a:lumMod val="75000"/>
              <a:alpha val="11000"/>
            </a:schemeClr>
          </a:solidFill>
          <a:ln w="44450">
            <a:solidFill>
              <a:srgbClr val="C00000">
                <a:alpha val="90000"/>
              </a:srgbClr>
            </a:solidFill>
          </a:ln>
          <a:scene3d>
            <a:camera prst="orthographicFront"/>
            <a:lightRig rig="threePt" dir="t"/>
          </a:scene3d>
          <a:sp3d>
            <a:bevelT w="158750" h="184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অনুক্রমের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পদগুলু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‘ +’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2697480"/>
            <a:ext cx="5791200" cy="3810000"/>
            <a:chOff x="1524000" y="2697480"/>
            <a:chExt cx="5791200" cy="38100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1524000" y="2697480"/>
              <a:ext cx="5791200" cy="3810000"/>
            </a:xfrm>
            <a:prstGeom prst="flowChartMagneticDisk">
              <a:avLst/>
            </a:prstGeom>
            <a:solidFill>
              <a:schemeClr val="accent3">
                <a:alpha val="99000"/>
              </a:schemeClr>
            </a:solidFill>
            <a:ln w="508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52400" h="152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1752600" y="4191000"/>
              <a:ext cx="5181600" cy="2057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3975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52400" h="152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সমান্তর ধারা</a:t>
              </a:r>
              <a:endPara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621280" y="609600"/>
            <a:ext cx="347472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39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152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endParaRPr lang="en-US" sz="11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615940" y="487680"/>
            <a:ext cx="2971800" cy="10058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1587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" y="1630680"/>
            <a:ext cx="801624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haroni" pitchFamily="2" charset="-79"/>
                <a:cs typeface="Aharoni" pitchFamily="2" charset="-79"/>
              </a:rPr>
              <a:t>1 + 3 </a:t>
            </a:r>
            <a:r>
              <a:rPr lang="en-US" sz="6000" smtClean="0">
                <a:latin typeface="Aharoni" pitchFamily="2" charset="-79"/>
                <a:cs typeface="Aharoni" pitchFamily="2" charset="-79"/>
              </a:rPr>
              <a:t>+ 5 </a:t>
            </a:r>
            <a:r>
              <a:rPr lang="en-US" sz="6000" dirty="0" smtClean="0">
                <a:latin typeface="Aharoni" pitchFamily="2" charset="-79"/>
                <a:cs typeface="Aharoni" pitchFamily="2" charset="-79"/>
              </a:rPr>
              <a:t>+ 7 + 9 + 11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990600" y="579120"/>
            <a:ext cx="807720" cy="777240"/>
          </a:xfrm>
          <a:prstGeom prst="star7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2194560" y="594360"/>
            <a:ext cx="807720" cy="777240"/>
          </a:xfrm>
          <a:prstGeom prst="star7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3398520" y="609600"/>
            <a:ext cx="807720" cy="777240"/>
          </a:xfrm>
          <a:prstGeom prst="star7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79120" y="2651760"/>
            <a:ext cx="2423160" cy="1524000"/>
            <a:chOff x="929640" y="3352800"/>
            <a:chExt cx="2423160" cy="1066800"/>
          </a:xfrm>
          <a:solidFill>
            <a:schemeClr val="accent3">
              <a:lumMod val="50000"/>
            </a:schemeClr>
          </a:solidFill>
        </p:grpSpPr>
        <p:sp>
          <p:nvSpPr>
            <p:cNvPr id="7" name="Striped Right Arrow 6"/>
            <p:cNvSpPr/>
            <p:nvPr/>
          </p:nvSpPr>
          <p:spPr>
            <a:xfrm>
              <a:off x="929640" y="3352800"/>
              <a:ext cx="1234440" cy="1066800"/>
            </a:xfrm>
            <a:prstGeom prst="striped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889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প্রথম পদ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62200" y="3352800"/>
              <a:ext cx="990600" cy="1066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latin typeface="Aharoni" pitchFamily="2" charset="-79"/>
                  <a:cs typeface="Aharoni" pitchFamily="2" charset="-79"/>
                </a:rPr>
                <a:t>1</a:t>
              </a:r>
              <a:endParaRPr lang="en-US" sz="9600" dirty="0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52800" y="2682240"/>
            <a:ext cx="2484120" cy="1524000"/>
            <a:chOff x="868680" y="3352800"/>
            <a:chExt cx="2484120" cy="1066800"/>
          </a:xfrm>
          <a:solidFill>
            <a:schemeClr val="accent3">
              <a:lumMod val="75000"/>
            </a:schemeClr>
          </a:solidFill>
        </p:grpSpPr>
        <p:sp>
          <p:nvSpPr>
            <p:cNvPr id="11" name="Striped Right Arrow 10"/>
            <p:cNvSpPr/>
            <p:nvPr/>
          </p:nvSpPr>
          <p:spPr>
            <a:xfrm>
              <a:off x="868680" y="3352800"/>
              <a:ext cx="1295400" cy="1066800"/>
            </a:xfrm>
            <a:prstGeom prst="strip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1587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দ্বিতীয় পদ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2200" y="3352800"/>
              <a:ext cx="990600" cy="1066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latin typeface="Aharoni" pitchFamily="2" charset="-79"/>
                  <a:cs typeface="Aharoni" pitchFamily="2" charset="-79"/>
                </a:rPr>
                <a:t>3</a:t>
              </a:r>
              <a:endParaRPr lang="en-US" sz="8800" dirty="0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200" y="2636520"/>
            <a:ext cx="2423160" cy="1524000"/>
            <a:chOff x="929640" y="3352800"/>
            <a:chExt cx="2423160" cy="1066800"/>
          </a:xfrm>
          <a:solidFill>
            <a:schemeClr val="accent3">
              <a:lumMod val="75000"/>
            </a:schemeClr>
          </a:solidFill>
        </p:grpSpPr>
        <p:sp>
          <p:nvSpPr>
            <p:cNvPr id="14" name="Striped Right Arrow 13"/>
            <p:cNvSpPr/>
            <p:nvPr/>
          </p:nvSpPr>
          <p:spPr>
            <a:xfrm>
              <a:off x="929640" y="3352800"/>
              <a:ext cx="1234440" cy="1066800"/>
            </a:xfrm>
            <a:prstGeom prst="strip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875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তৃতীয় পদ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62200" y="3352800"/>
              <a:ext cx="990600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latin typeface="Aharoni" pitchFamily="2" charset="-79"/>
                  <a:cs typeface="Aharoni" pitchFamily="2" charset="-79"/>
                </a:rPr>
                <a:t>5</a:t>
              </a:r>
              <a:endParaRPr lang="en-US" sz="8800" dirty="0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" y="4373880"/>
            <a:ext cx="3070860" cy="845820"/>
            <a:chOff x="685800" y="5105400"/>
            <a:chExt cx="3070860" cy="845820"/>
          </a:xfrm>
          <a:solidFill>
            <a:schemeClr val="accent4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685800" y="5105400"/>
              <a:ext cx="647700" cy="8382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atin typeface="Aharoni" pitchFamily="2" charset="-79"/>
                  <a:cs typeface="Aharoni" pitchFamily="2" charset="-79"/>
                </a:rPr>
                <a:t>3</a:t>
              </a:r>
              <a:endParaRPr lang="en-US" sz="72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Minus 17"/>
            <p:cNvSpPr/>
            <p:nvPr/>
          </p:nvSpPr>
          <p:spPr>
            <a:xfrm>
              <a:off x="1600200" y="5463540"/>
              <a:ext cx="411480" cy="190500"/>
            </a:xfrm>
            <a:prstGeom prst="mathMinus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64080" y="5113020"/>
              <a:ext cx="647700" cy="8382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3124200" y="5372100"/>
              <a:ext cx="632460" cy="419100"/>
            </a:xfrm>
            <a:prstGeom prst="mathEqual">
              <a:avLst/>
            </a:prstGeom>
            <a:grpFill/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4840" y="5311140"/>
            <a:ext cx="3070860" cy="845820"/>
            <a:chOff x="685800" y="5105400"/>
            <a:chExt cx="3070860" cy="845820"/>
          </a:xfrm>
          <a:solidFill>
            <a:schemeClr val="accent4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685800" y="5105400"/>
              <a:ext cx="647700" cy="83820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Aharoni" pitchFamily="2" charset="-79"/>
                  <a:cs typeface="Aharoni" pitchFamily="2" charset="-79"/>
                </a:rPr>
                <a:t>5</a:t>
              </a:r>
              <a:endParaRPr lang="en-US" sz="66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4" name="Minus 23"/>
            <p:cNvSpPr/>
            <p:nvPr/>
          </p:nvSpPr>
          <p:spPr>
            <a:xfrm>
              <a:off x="1600200" y="5463540"/>
              <a:ext cx="411480" cy="190500"/>
            </a:xfrm>
            <a:prstGeom prst="mathMinus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64080" y="5113020"/>
              <a:ext cx="647700" cy="83820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6" name="Equal 25"/>
            <p:cNvSpPr/>
            <p:nvPr/>
          </p:nvSpPr>
          <p:spPr>
            <a:xfrm>
              <a:off x="3124200" y="5372100"/>
              <a:ext cx="632460" cy="419100"/>
            </a:xfrm>
            <a:prstGeom prst="mathEqual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4038600" y="4351020"/>
            <a:ext cx="685800" cy="861060"/>
          </a:xfrm>
          <a:prstGeom prst="ellipse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4038600" y="5303520"/>
            <a:ext cx="685800" cy="861060"/>
          </a:xfrm>
          <a:prstGeom prst="ellipse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haroni" pitchFamily="2" charset="-79"/>
                <a:cs typeface="Aharoni" pitchFamily="2" charset="-79"/>
              </a:rPr>
              <a:t>2</a:t>
            </a:r>
            <a:endParaRPr lang="en-US" sz="66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46320" y="4812030"/>
            <a:ext cx="1249680" cy="994410"/>
            <a:chOff x="4846320" y="5406390"/>
            <a:chExt cx="1249680" cy="99441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846320" y="5406390"/>
              <a:ext cx="1249680" cy="43815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846320" y="5928360"/>
              <a:ext cx="1249680" cy="47244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lowchart: Manual Operation 36"/>
          <p:cNvSpPr/>
          <p:nvPr/>
        </p:nvSpPr>
        <p:spPr>
          <a:xfrm>
            <a:off x="6248400" y="4419600"/>
            <a:ext cx="2286000" cy="1653540"/>
          </a:xfrm>
          <a:prstGeom prst="flowChartManualOperation">
            <a:avLst/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অন্তর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798320" y="6210300"/>
            <a:ext cx="5516880" cy="571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একটি সসীম সমান্তর ধারা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0243 0.1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0007 0.167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16 L 0.00173 0.1643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 animBg="1"/>
      <p:bldP spid="28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638800" y="381000"/>
            <a:ext cx="2971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1206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" y="1630680"/>
            <a:ext cx="8016240" cy="914400"/>
          </a:xfrm>
          <a:prstGeom prst="rect">
            <a:avLst/>
          </a:prstGeom>
          <a:solidFill>
            <a:schemeClr val="accent3"/>
          </a:solidFill>
          <a:ln w="412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haroni" pitchFamily="2" charset="-79"/>
                <a:cs typeface="Aharoni" pitchFamily="2" charset="-79"/>
              </a:rPr>
              <a:t>1 + </a:t>
            </a:r>
            <a:r>
              <a:rPr lang="en-US" sz="6000" dirty="0">
                <a:latin typeface="Aharoni" pitchFamily="2" charset="-79"/>
                <a:cs typeface="Aharoni" pitchFamily="2" charset="-79"/>
              </a:rPr>
              <a:t>4</a:t>
            </a:r>
            <a:r>
              <a:rPr lang="en-US" sz="6000" dirty="0" smtClean="0">
                <a:latin typeface="Aharoni" pitchFamily="2" charset="-79"/>
                <a:cs typeface="Aharoni" pitchFamily="2" charset="-79"/>
              </a:rPr>
              <a:t> + 7 + 10 + … …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990600" y="579120"/>
            <a:ext cx="807720" cy="777240"/>
          </a:xfrm>
          <a:prstGeom prst="star7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2194560" y="594360"/>
            <a:ext cx="807720" cy="777240"/>
          </a:xfrm>
          <a:prstGeom prst="star7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3398520" y="609600"/>
            <a:ext cx="807720" cy="777240"/>
          </a:xfrm>
          <a:prstGeom prst="star7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79120" y="2651760"/>
            <a:ext cx="2423160" cy="1524000"/>
            <a:chOff x="929640" y="3352800"/>
            <a:chExt cx="2423160" cy="1066800"/>
          </a:xfrm>
        </p:grpSpPr>
        <p:sp>
          <p:nvSpPr>
            <p:cNvPr id="7" name="Striped Right Arrow 6"/>
            <p:cNvSpPr/>
            <p:nvPr/>
          </p:nvSpPr>
          <p:spPr>
            <a:xfrm>
              <a:off x="929640" y="3352800"/>
              <a:ext cx="1234440" cy="1066800"/>
            </a:xfrm>
            <a:prstGeom prst="striped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প্রথম পদ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62200" y="3352800"/>
              <a:ext cx="990600" cy="1066800"/>
            </a:xfrm>
            <a:prstGeom prst="roundRect">
              <a:avLst/>
            </a:pr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latin typeface="Aharoni" pitchFamily="2" charset="-79"/>
                  <a:cs typeface="Aharoni" pitchFamily="2" charset="-79"/>
                </a:rPr>
                <a:t>1</a:t>
              </a:r>
              <a:endParaRPr lang="en-US" sz="9600" dirty="0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52800" y="2682240"/>
            <a:ext cx="2484120" cy="1524000"/>
            <a:chOff x="868680" y="3352800"/>
            <a:chExt cx="2484120" cy="1066800"/>
          </a:xfrm>
        </p:grpSpPr>
        <p:sp>
          <p:nvSpPr>
            <p:cNvPr id="11" name="Striped Right Arrow 10"/>
            <p:cNvSpPr/>
            <p:nvPr/>
          </p:nvSpPr>
          <p:spPr>
            <a:xfrm>
              <a:off x="868680" y="3352800"/>
              <a:ext cx="1295400" cy="1066800"/>
            </a:xfrm>
            <a:prstGeom prst="striped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দ্বিতীয় পদ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2200" y="3352800"/>
              <a:ext cx="990600" cy="1066800"/>
            </a:xfrm>
            <a:prstGeom prst="roundRect">
              <a:avLst/>
            </a:pr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200" y="2636520"/>
            <a:ext cx="2423160" cy="1524000"/>
            <a:chOff x="929640" y="3352800"/>
            <a:chExt cx="2423160" cy="1066800"/>
          </a:xfrm>
        </p:grpSpPr>
        <p:sp>
          <p:nvSpPr>
            <p:cNvPr id="14" name="Striped Right Arrow 13"/>
            <p:cNvSpPr/>
            <p:nvPr/>
          </p:nvSpPr>
          <p:spPr>
            <a:xfrm>
              <a:off x="929640" y="3352800"/>
              <a:ext cx="1234440" cy="1066800"/>
            </a:xfrm>
            <a:prstGeom prst="striped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492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তৃতীয় পদ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62200" y="3352800"/>
              <a:ext cx="990600" cy="1066800"/>
            </a:xfrm>
            <a:prstGeom prst="roundRect">
              <a:avLst/>
            </a:pr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latin typeface="Aharoni" pitchFamily="2" charset="-79"/>
                  <a:cs typeface="Aharoni" pitchFamily="2" charset="-79"/>
                </a:rPr>
                <a:t>7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" y="4373880"/>
            <a:ext cx="3070860" cy="845820"/>
            <a:chOff x="685800" y="5105400"/>
            <a:chExt cx="3070860" cy="845820"/>
          </a:xfrm>
          <a:solidFill>
            <a:schemeClr val="accent3"/>
          </a:solidFill>
        </p:grpSpPr>
        <p:sp>
          <p:nvSpPr>
            <p:cNvPr id="17" name="Oval 16"/>
            <p:cNvSpPr/>
            <p:nvPr/>
          </p:nvSpPr>
          <p:spPr>
            <a:xfrm>
              <a:off x="685800" y="5105400"/>
              <a:ext cx="647700" cy="8382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Aharoni" pitchFamily="2" charset="-79"/>
                  <a:cs typeface="Aharoni" pitchFamily="2" charset="-79"/>
                </a:rPr>
                <a:t>4</a:t>
              </a:r>
              <a:endParaRPr lang="en-US" sz="72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8" name="Minus 17"/>
            <p:cNvSpPr/>
            <p:nvPr/>
          </p:nvSpPr>
          <p:spPr>
            <a:xfrm>
              <a:off x="1600200" y="5463540"/>
              <a:ext cx="411480" cy="190500"/>
            </a:xfrm>
            <a:prstGeom prst="mathMinus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64080" y="5113020"/>
              <a:ext cx="647700" cy="8382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3124200" y="5372100"/>
              <a:ext cx="632460" cy="419100"/>
            </a:xfrm>
            <a:prstGeom prst="mathEqual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4840" y="5311140"/>
            <a:ext cx="3070860" cy="845820"/>
            <a:chOff x="685800" y="5105400"/>
            <a:chExt cx="3070860" cy="845820"/>
          </a:xfrm>
          <a:solidFill>
            <a:schemeClr val="accent3"/>
          </a:solidFill>
        </p:grpSpPr>
        <p:sp>
          <p:nvSpPr>
            <p:cNvPr id="23" name="Oval 22"/>
            <p:cNvSpPr/>
            <p:nvPr/>
          </p:nvSpPr>
          <p:spPr>
            <a:xfrm>
              <a:off x="685800" y="5105400"/>
              <a:ext cx="647700" cy="8382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atin typeface="Aharoni" pitchFamily="2" charset="-79"/>
                  <a:cs typeface="Aharoni" pitchFamily="2" charset="-79"/>
                </a:rPr>
                <a:t>7</a:t>
              </a:r>
            </a:p>
          </p:txBody>
        </p:sp>
        <p:sp>
          <p:nvSpPr>
            <p:cNvPr id="24" name="Minus 23"/>
            <p:cNvSpPr/>
            <p:nvPr/>
          </p:nvSpPr>
          <p:spPr>
            <a:xfrm>
              <a:off x="1600200" y="5463540"/>
              <a:ext cx="411480" cy="190500"/>
            </a:xfrm>
            <a:prstGeom prst="mathMinus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64080" y="5113020"/>
              <a:ext cx="647700" cy="8382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26" name="Equal 25"/>
            <p:cNvSpPr/>
            <p:nvPr/>
          </p:nvSpPr>
          <p:spPr>
            <a:xfrm>
              <a:off x="3124200" y="5372100"/>
              <a:ext cx="632460" cy="419100"/>
            </a:xfrm>
            <a:prstGeom prst="mathEqual">
              <a:avLst/>
            </a:prstGeom>
            <a:grp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4038600" y="4351020"/>
            <a:ext cx="685800" cy="861060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4038600" y="5303520"/>
            <a:ext cx="685800" cy="861060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haroni" pitchFamily="2" charset="-79"/>
                <a:cs typeface="Aharoni" pitchFamily="2" charset="-79"/>
              </a:rPr>
              <a:t>3</a:t>
            </a:r>
            <a:endParaRPr lang="en-US" sz="66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46320" y="4812030"/>
            <a:ext cx="1249680" cy="994410"/>
            <a:chOff x="4846320" y="5406390"/>
            <a:chExt cx="1249680" cy="99441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846320" y="5406390"/>
              <a:ext cx="1249680" cy="43815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846320" y="5928360"/>
              <a:ext cx="1249680" cy="47244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lowchart: Manual Operation 36"/>
          <p:cNvSpPr/>
          <p:nvPr/>
        </p:nvSpPr>
        <p:spPr>
          <a:xfrm>
            <a:off x="6248400" y="4419600"/>
            <a:ext cx="2286000" cy="1653540"/>
          </a:xfrm>
          <a:prstGeom prst="flowChartManualOperation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952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অন্তর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798320" y="6240780"/>
            <a:ext cx="5516880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 একটি অসীম সমান্তর ধারা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0243 0.159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0007 0.167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00087 0.165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 animBg="1"/>
      <p:bldP spid="28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2286000" y="533400"/>
            <a:ext cx="4572000" cy="1066800"/>
          </a:xfrm>
          <a:prstGeom prst="flowChartMerge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নে রেখ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190500" y="1447800"/>
            <a:ext cx="8953500" cy="4191000"/>
          </a:xfrm>
          <a:prstGeom prst="flowChartInternalStorag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সমান্তর ধারার প্রথম পদকে প্রকাশ করা হয়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দ্বারা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সমান্তর ধারার সাধারণ অন্তরকে প্রকাশ করা হয়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দ্বা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রা</a:t>
            </a:r>
            <a:endParaRPr lang="bn-BD" sz="3200" dirty="0">
              <a:solidFill>
                <a:srgbClr val="002060"/>
              </a:solidFill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সমান্তর ধারার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পদ সংখ্যাকে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প্রকাশ করা হয়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দ্বারা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সমান্তর ধারার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সমষ্টিকে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প্রকাশ করা হয়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দ্বারা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সমান্তর ধারার </a:t>
            </a:r>
            <a:r>
              <a:rPr lang="en-US" sz="3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তম পদ = শেষ পদ</a:t>
            </a:r>
            <a:endParaRPr lang="bn-BD" sz="3200" dirty="0">
              <a:solidFill>
                <a:srgbClr val="002060"/>
              </a:solidFill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28600" y="1295400"/>
                <a:ext cx="8610600" cy="43434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4925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সমান্তর ধারার প্রথম পদ =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ea typeface="Arial Unicode MS" pitchFamily="34" charset="-128"/>
                    <a:cs typeface="NikoshBAN" pitchFamily="2" charset="0"/>
                  </a:rPr>
                  <a:t>a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ea typeface="Arial Unicode MS" pitchFamily="34" charset="-128"/>
                    <a:cs typeface="NikoshBAN" pitchFamily="2" charset="0"/>
                  </a:rPr>
                  <a:t>ও সাধারণ অন্তর =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ea typeface="Arial Unicode MS" pitchFamily="34" charset="-128"/>
                    <a:cs typeface="NikoshBAN" pitchFamily="2" charset="0"/>
                  </a:rPr>
                  <a:t>d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ea typeface="Arial Unicode MS" pitchFamily="34" charset="-128"/>
                    <a:cs typeface="NikoshBAN" pitchFamily="2" charset="0"/>
                  </a:rPr>
                  <a:t> হলে,ধারাটির</a:t>
                </a:r>
                <a:endParaRPr lang="en-US" sz="3200" dirty="0" smtClean="0">
                  <a:solidFill>
                    <a:srgbClr val="002060"/>
                  </a:solidFill>
                  <a:latin typeface="NikoshBAN" pitchFamily="2" charset="0"/>
                  <a:ea typeface="Arial Unicode MS" pitchFamily="34" charset="-128"/>
                  <a:cs typeface="NikoshBAN" pitchFamily="2" charset="0"/>
                </a:endParaRPr>
              </a:p>
              <a:p>
                <a:pPr algn="ctr"/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ea typeface="Arial Unicode MS" pitchFamily="34" charset="-128"/>
                    <a:cs typeface="NikoshBAN" pitchFamily="2" charset="0"/>
                  </a:rPr>
                  <a:t>প্রথম পদ 	=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		= a+(1-1)d</a:t>
                </a:r>
              </a:p>
              <a:p>
                <a:pPr algn="ctr"/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ea typeface="Arial Unicode MS" pitchFamily="34" charset="-128"/>
                    <a:cs typeface="NikoshBAN" pitchFamily="2" charset="0"/>
                  </a:rPr>
                  <a:t>দ্বিতীয় পদ	=	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a+d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= a+(2-1)d</a:t>
                </a:r>
              </a:p>
              <a:p>
                <a:pPr algn="ctr"/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ea typeface="Arial Unicode MS" pitchFamily="34" charset="-128"/>
                    <a:cs typeface="NikoshBAN" pitchFamily="2" charset="0"/>
                  </a:rPr>
                  <a:t>তৃতীয় পদ	=	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a+2d	= a+(3-1)d</a:t>
                </a:r>
              </a:p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… … 	… …	… … 	… …</a:t>
                </a:r>
              </a:p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… …	… … 	… …	… 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∴</m:t>
                    </m:r>
                  </m:oMath>
                </a14:m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ea typeface="Arial Unicode MS" pitchFamily="34" charset="-128"/>
                    <a:cs typeface="NikoshBAN" pitchFamily="2" charset="0"/>
                  </a:rPr>
                  <a:t>ধারাটির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 </a:t>
                </a:r>
                <a:r>
                  <a:rPr lang="bn-BD" sz="4000" dirty="0" smtClean="0">
                    <a:solidFill>
                      <a:srgbClr val="002060"/>
                    </a:solidFill>
                    <a:latin typeface="NikoshBAN" pitchFamily="2" charset="0"/>
                    <a:ea typeface="Arial Unicode MS" pitchFamily="34" charset="-128"/>
                    <a:cs typeface="NikoshBAN" pitchFamily="2" charset="0"/>
                  </a:rPr>
                  <a:t>তম পদ 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= a+(n-1)d</a:t>
                </a:r>
              </a:p>
              <a:p>
                <a:endParaRPr lang="bn-BD" sz="3200" dirty="0" smtClean="0">
                  <a:latin typeface="NikoshBAN" pitchFamily="2" charset="0"/>
                  <a:ea typeface="Arial Unicode MS" pitchFamily="34" charset="-128"/>
                  <a:cs typeface="NikoshBAN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ea typeface="Arial Unicode MS" pitchFamily="34" charset="-128"/>
                  <a:cs typeface="NikoshBAN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ea typeface="Arial Unicode MS" pitchFamily="34" charset="-128"/>
                  <a:cs typeface="NikoshBAN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ea typeface="Arial Unicode MS" pitchFamily="34" charset="-128"/>
                  <a:cs typeface="NikoshBAN" pitchFamily="2" charset="0"/>
                </a:endParaRPr>
              </a:p>
              <a:p>
                <a:endParaRPr lang="bn-BD" sz="3200" dirty="0" smtClean="0">
                  <a:latin typeface="NikoshBAN" pitchFamily="2" charset="0"/>
                  <a:ea typeface="Arial Unicode MS" pitchFamily="34" charset="-128"/>
                  <a:cs typeface="NikoshBAN" pitchFamily="2" charset="0"/>
                </a:endParaRPr>
              </a:p>
              <a:p>
                <a:endParaRPr lang="bn-BD" sz="3200" dirty="0" smtClean="0">
                  <a:latin typeface="NikoshBAN" pitchFamily="2" charset="0"/>
                  <a:ea typeface="Arial Unicode MS" pitchFamily="34" charset="-128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8610600" cy="43434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381000" y="5806440"/>
            <a:ext cx="8458200" cy="8229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69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তম পদকেই সমান্তর ধারার সাধারণ পদ বা শেষপদ বলে।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457200"/>
            <a:ext cx="8610600" cy="685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889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 ধারার সাধারণ পদের সূত্র গঠন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406</Words>
  <Application>Microsoft Office PowerPoint</Application>
  <PresentationFormat>On-screen Show (4:3)</PresentationFormat>
  <Paragraphs>122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Aharoni</vt:lpstr>
      <vt:lpstr>Arial</vt:lpstr>
      <vt:lpstr>Arial Unicode MS</vt:lpstr>
      <vt:lpstr>Calibri</vt:lpstr>
      <vt:lpstr>Cambria Math</vt:lpstr>
      <vt:lpstr>NikoshBAN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8+12+16+20+……ধারাটি দশম পদ=কত 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131</cp:revision>
  <dcterms:created xsi:type="dcterms:W3CDTF">2006-08-16T00:00:00Z</dcterms:created>
  <dcterms:modified xsi:type="dcterms:W3CDTF">2020-08-17T10:28:14Z</dcterms:modified>
</cp:coreProperties>
</file>