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2" r:id="rId2"/>
    <p:sldId id="264" r:id="rId3"/>
    <p:sldId id="315" r:id="rId4"/>
    <p:sldId id="259" r:id="rId5"/>
    <p:sldId id="258" r:id="rId6"/>
    <p:sldId id="260" r:id="rId7"/>
    <p:sldId id="261" r:id="rId8"/>
    <p:sldId id="311" r:id="rId9"/>
    <p:sldId id="308" r:id="rId10"/>
    <p:sldId id="307" r:id="rId11"/>
    <p:sldId id="317" r:id="rId12"/>
    <p:sldId id="267" r:id="rId13"/>
    <p:sldId id="333" r:id="rId14"/>
    <p:sldId id="270" r:id="rId15"/>
    <p:sldId id="271" r:id="rId16"/>
    <p:sldId id="273" r:id="rId17"/>
    <p:sldId id="272" r:id="rId18"/>
    <p:sldId id="316" r:id="rId19"/>
    <p:sldId id="274" r:id="rId20"/>
    <p:sldId id="266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DC5CE-060D-4839-891D-9E231B626826}" type="doc">
      <dgm:prSet loTypeId="urn:microsoft.com/office/officeart/2005/8/layout/radial1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E682DD-1347-422A-97D6-AB3291A0E6B4}">
      <dgm:prSet phldrT="[Text]" custT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n-US" sz="6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86A51A-535C-4F7B-9008-BD719A19184A}" type="parTrans" cxnId="{762457D2-606A-46D4-A26E-A17F6AC60069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C3950B-E8CB-4848-A9B2-161856C01EE6}" type="sibTrans" cxnId="{762457D2-606A-46D4-A26E-A17F6AC60069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ACEF85-1039-4561-9862-9C947B8C7460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প্রকৃত নামঃ</a:t>
          </a:r>
          <a:r>
            <a:rPr lang="bn-IN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বলাইচাঁদমুখোপাধ্যায়</a:t>
          </a:r>
          <a:r>
            <a: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পিতাঃ ডাঃসত্যনারায়ণ মুখোপাধ্যায় ।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6FBED0-7048-4E75-87B9-6707E44B666F}" type="parTrans" cxnId="{DAC9D3C5-2E8D-43DB-AA68-ECF3019FF5A2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10EF8A-4E81-4B52-9612-79150A7E35FD}" type="sibTrans" cxnId="{DAC9D3C5-2E8D-43DB-AA68-ECF3019FF5A2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D7E6E3-0ADB-4A28-9BA6-76EB6F04AC3F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জন্মঃ             </a:t>
          </a:r>
          <a:r>
            <a:rPr lang="bn-IN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১৮৯৯ সালের ১৯শে জুলাই, বিহারের পূর্ণিয়ার অন্তর্গত মণিহার গ্রামে ।  </a:t>
          </a:r>
          <a:r>
            <a: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8DC645C4-9ECF-4D66-BB11-45AB5A7316DB}" type="parTrans" cxnId="{F1E5D516-36D7-47BD-8D56-E77D2A43CBAD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D630AD-BCB3-494E-A930-3D69126A3B65}" type="sibTrans" cxnId="{F1E5D516-36D7-47BD-8D56-E77D2A43CBAD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992A9B-0A92-4485-879D-2C4D75317136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পেশাঃ           </a:t>
          </a:r>
          <a:r>
            <a:rPr lang="bn-IN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তাঁর পেশা শুরু হয় মেডিক্যাল অফিসার হিসেবে </a:t>
          </a:r>
          <a:r>
            <a:rPr lang="bn-IN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97658A-830C-49B0-B8F9-3C9F00101744}" type="parTrans" cxnId="{3FB597A3-9B60-4551-8E31-B75E905EC382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77FB6E-B6FC-4BED-BC6E-AC9AEF665807}" type="sibTrans" cxnId="{3FB597A3-9B60-4551-8E31-B75E905EC382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81CAC9-049A-48D3-9917-BAF055FEC827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</a:t>
          </a:r>
          <a:r>
            <a: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bn-IN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চতুর্দশপদী । বনফুলের কবিতা, ব্যঙ্গ- কবিতা  </a:t>
          </a:r>
          <a:endParaRPr lang="en-US" sz="28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B0244A-CBE4-40C3-B1EF-D6DE93DFC4CC}" type="parTrans" cxnId="{2E66F04D-7C70-4899-BE1E-F979772F310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B05C2F-EA86-4FC4-9904-A7C80925CB22}" type="sibTrans" cxnId="{2E66F04D-7C70-4899-BE1E-F979772F310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139F16-98FC-456E-A3D1-E5F9E848C885}">
      <dgm:prSet custT="1"/>
      <dgm:spPr/>
      <dgm:t>
        <a:bodyPr/>
        <a:lstStyle/>
        <a:p>
          <a:r>
            <a:rPr lang="bn-I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পুরস্কারঃ</a:t>
          </a:r>
          <a:r>
            <a: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বিভিন্ন পুরস্কারসহ তিনি ‘পদ্মভূষণ’ উপাধি লাভ করেন ।  </a:t>
          </a:r>
          <a:endParaRPr lang="en-US" sz="28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D66739-D2A5-408F-A2FE-26CFFC3EDBA6}" type="parTrans" cxnId="{1D492D2B-AB83-49C7-9D38-89ED83073CBD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3A3252-C404-4659-B714-D2BF12AB181A}" type="sibTrans" cxnId="{1D492D2B-AB83-49C7-9D38-89ED83073CBD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783CA6-DC66-4B3D-B1BA-24B35A47ABB3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মৃত্যুঃ </a:t>
          </a:r>
          <a:r>
            <a:rPr lang="bn-IN" sz="28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১৯৭৯ সালের ৯ই ফেব্রুয়ারি, </a:t>
          </a:r>
          <a:r>
            <a:rPr lang="bn-IN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কলকাতায় ।  </a:t>
          </a:r>
          <a:endParaRPr lang="en-US" sz="28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5A7F6E-61DD-48E7-8E03-E69102F77565}" type="parTrans" cxnId="{302CC6A9-2818-4185-A5AC-284164789C23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1D8847-DD25-496E-BF5E-15983AC50172}" type="sibTrans" cxnId="{302CC6A9-2818-4185-A5AC-284164789C23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BBA126-C204-4344-8632-1FC937C655E4}" type="pres">
      <dgm:prSet presAssocID="{9F5DC5CE-060D-4839-891D-9E231B62682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63AA647-23EA-4C39-8C94-E352F063375A}" type="pres">
      <dgm:prSet presAssocID="{85E682DD-1347-422A-97D6-AB3291A0E6B4}" presName="centerShape" presStyleLbl="node0" presStyleIdx="0" presStyleCnt="1" custFlipHor="1" custScaleX="152254" custScaleY="183381" custLinFactNeighborX="-2370" custLinFactNeighborY="-12278"/>
      <dgm:spPr/>
    </dgm:pt>
    <dgm:pt modelId="{80616CF8-CFC9-4B07-B52A-686ECE16BD18}" type="pres">
      <dgm:prSet presAssocID="{8C6FBED0-7048-4E75-87B9-6707E44B666F}" presName="Name9" presStyleLbl="parChTrans1D2" presStyleIdx="0" presStyleCnt="6"/>
      <dgm:spPr/>
    </dgm:pt>
    <dgm:pt modelId="{67600C1D-8895-40A1-B9B0-17518A16F96E}" type="pres">
      <dgm:prSet presAssocID="{8C6FBED0-7048-4E75-87B9-6707E44B666F}" presName="connTx" presStyleLbl="parChTrans1D2" presStyleIdx="0" presStyleCnt="6"/>
      <dgm:spPr/>
    </dgm:pt>
    <dgm:pt modelId="{D05CBBED-99D1-4CA4-9F43-9B1CD5A073FF}" type="pres">
      <dgm:prSet presAssocID="{44ACEF85-1039-4561-9862-9C947B8C7460}" presName="node" presStyleLbl="node1" presStyleIdx="0" presStyleCnt="6" custScaleX="176534" custScaleY="99640" custRadScaleRad="155949" custRadScaleInc="179142">
        <dgm:presLayoutVars>
          <dgm:bulletEnabled val="1"/>
        </dgm:presLayoutVars>
      </dgm:prSet>
      <dgm:spPr/>
    </dgm:pt>
    <dgm:pt modelId="{2FA92BE7-D14C-435A-9322-040B34A23009}" type="pres">
      <dgm:prSet presAssocID="{8DC645C4-9ECF-4D66-BB11-45AB5A7316DB}" presName="Name9" presStyleLbl="parChTrans1D2" presStyleIdx="1" presStyleCnt="6"/>
      <dgm:spPr/>
    </dgm:pt>
    <dgm:pt modelId="{4C72484F-3E29-4C45-9E7C-B94499EE2A18}" type="pres">
      <dgm:prSet presAssocID="{8DC645C4-9ECF-4D66-BB11-45AB5A7316DB}" presName="connTx" presStyleLbl="parChTrans1D2" presStyleIdx="1" presStyleCnt="6"/>
      <dgm:spPr/>
    </dgm:pt>
    <dgm:pt modelId="{76622173-98AC-40B0-AAD8-A8CC00A1DB22}" type="pres">
      <dgm:prSet presAssocID="{48D7E6E3-0ADB-4A28-9BA6-76EB6F04AC3F}" presName="node" presStyleLbl="node1" presStyleIdx="1" presStyleCnt="6" custScaleX="182598" custScaleY="109327" custRadScaleRad="142759" custRadScaleInc="93231">
        <dgm:presLayoutVars>
          <dgm:bulletEnabled val="1"/>
        </dgm:presLayoutVars>
      </dgm:prSet>
      <dgm:spPr/>
    </dgm:pt>
    <dgm:pt modelId="{29111089-C9B9-4F04-B5CA-EB6B0F91B0D9}" type="pres">
      <dgm:prSet presAssocID="{F197658A-830C-49B0-B8F9-3C9F00101744}" presName="Name9" presStyleLbl="parChTrans1D2" presStyleIdx="2" presStyleCnt="6"/>
      <dgm:spPr/>
    </dgm:pt>
    <dgm:pt modelId="{C12F0273-C36E-4BFF-912F-E2FC104D5ED0}" type="pres">
      <dgm:prSet presAssocID="{F197658A-830C-49B0-B8F9-3C9F00101744}" presName="connTx" presStyleLbl="parChTrans1D2" presStyleIdx="2" presStyleCnt="6"/>
      <dgm:spPr/>
    </dgm:pt>
    <dgm:pt modelId="{FF3D820A-A1C0-4734-A111-3F743F487203}" type="pres">
      <dgm:prSet presAssocID="{0F992A9B-0A92-4485-879D-2C4D75317136}" presName="node" presStyleLbl="node1" presStyleIdx="2" presStyleCnt="6" custScaleX="172517" custRadScaleRad="154755" custRadScaleInc="11576">
        <dgm:presLayoutVars>
          <dgm:bulletEnabled val="1"/>
        </dgm:presLayoutVars>
      </dgm:prSet>
      <dgm:spPr/>
    </dgm:pt>
    <dgm:pt modelId="{E94A8EEB-22BD-40F5-A076-8F846F0273EC}" type="pres">
      <dgm:prSet presAssocID="{B1B0244A-CBE4-40C3-B1EF-D6DE93DFC4CC}" presName="Name9" presStyleLbl="parChTrans1D2" presStyleIdx="3" presStyleCnt="6"/>
      <dgm:spPr/>
    </dgm:pt>
    <dgm:pt modelId="{D9A76A45-8D17-4FD0-9543-5CA02933BCAB}" type="pres">
      <dgm:prSet presAssocID="{B1B0244A-CBE4-40C3-B1EF-D6DE93DFC4CC}" presName="connTx" presStyleLbl="parChTrans1D2" presStyleIdx="3" presStyleCnt="6"/>
      <dgm:spPr/>
    </dgm:pt>
    <dgm:pt modelId="{69F02899-C269-4761-9145-ED2883EDBD2B}" type="pres">
      <dgm:prSet presAssocID="{7E81CAC9-049A-48D3-9917-BAF055FEC827}" presName="node" presStyleLbl="node1" presStyleIdx="3" presStyleCnt="6" custScaleX="178876" custScaleY="107927" custRadScaleRad="169802" custRadScaleInc="203776">
        <dgm:presLayoutVars>
          <dgm:bulletEnabled val="1"/>
        </dgm:presLayoutVars>
      </dgm:prSet>
      <dgm:spPr/>
    </dgm:pt>
    <dgm:pt modelId="{69554102-B665-4D86-85F7-DDFCF026881C}" type="pres">
      <dgm:prSet presAssocID="{44D66739-D2A5-408F-A2FE-26CFFC3EDBA6}" presName="Name9" presStyleLbl="parChTrans1D2" presStyleIdx="4" presStyleCnt="6"/>
      <dgm:spPr/>
    </dgm:pt>
    <dgm:pt modelId="{84476FAE-901F-46CF-83BA-B1C084C01CDC}" type="pres">
      <dgm:prSet presAssocID="{44D66739-D2A5-408F-A2FE-26CFFC3EDBA6}" presName="connTx" presStyleLbl="parChTrans1D2" presStyleIdx="4" presStyleCnt="6"/>
      <dgm:spPr/>
    </dgm:pt>
    <dgm:pt modelId="{E9A68409-2231-4BE8-A04B-54F6913F5C87}" type="pres">
      <dgm:prSet presAssocID="{83139F16-98FC-456E-A3D1-E5F9E848C885}" presName="node" presStyleLbl="node1" presStyleIdx="4" presStyleCnt="6" custScaleX="180121" custScaleY="104165" custRadScaleRad="145271" custRadScaleInc="108491">
        <dgm:presLayoutVars>
          <dgm:bulletEnabled val="1"/>
        </dgm:presLayoutVars>
      </dgm:prSet>
      <dgm:spPr/>
    </dgm:pt>
    <dgm:pt modelId="{BDA31D69-070C-4E32-8FC7-D7C58AF028AC}" type="pres">
      <dgm:prSet presAssocID="{D25A7F6E-61DD-48E7-8E03-E69102F77565}" presName="Name9" presStyleLbl="parChTrans1D2" presStyleIdx="5" presStyleCnt="6"/>
      <dgm:spPr/>
    </dgm:pt>
    <dgm:pt modelId="{23F726ED-4099-4AF7-82BF-5D4306305B36}" type="pres">
      <dgm:prSet presAssocID="{D25A7F6E-61DD-48E7-8E03-E69102F77565}" presName="connTx" presStyleLbl="parChTrans1D2" presStyleIdx="5" presStyleCnt="6"/>
      <dgm:spPr/>
    </dgm:pt>
    <dgm:pt modelId="{F7252B40-1C2F-4E35-9528-3F63F55DA1DA}" type="pres">
      <dgm:prSet presAssocID="{99783CA6-DC66-4B3D-B1BA-24B35A47ABB3}" presName="node" presStyleLbl="node1" presStyleIdx="5" presStyleCnt="6" custScaleX="172850" custScaleY="100115" custRadScaleRad="170218" custRadScaleInc="8986">
        <dgm:presLayoutVars>
          <dgm:bulletEnabled val="1"/>
        </dgm:presLayoutVars>
      </dgm:prSet>
      <dgm:spPr/>
    </dgm:pt>
  </dgm:ptLst>
  <dgm:cxnLst>
    <dgm:cxn modelId="{FA08C20C-9228-4096-A1ED-9C7FA894476C}" type="presOf" srcId="{D25A7F6E-61DD-48E7-8E03-E69102F77565}" destId="{BDA31D69-070C-4E32-8FC7-D7C58AF028AC}" srcOrd="0" destOrd="0" presId="urn:microsoft.com/office/officeart/2005/8/layout/radial1"/>
    <dgm:cxn modelId="{F1E5D516-36D7-47BD-8D56-E77D2A43CBAD}" srcId="{85E682DD-1347-422A-97D6-AB3291A0E6B4}" destId="{48D7E6E3-0ADB-4A28-9BA6-76EB6F04AC3F}" srcOrd="1" destOrd="0" parTransId="{8DC645C4-9ECF-4D66-BB11-45AB5A7316DB}" sibTransId="{01D630AD-BCB3-494E-A930-3D69126A3B65}"/>
    <dgm:cxn modelId="{7B899729-8472-449A-B1E8-E5E130835CCC}" type="presOf" srcId="{B1B0244A-CBE4-40C3-B1EF-D6DE93DFC4CC}" destId="{D9A76A45-8D17-4FD0-9543-5CA02933BCAB}" srcOrd="1" destOrd="0" presId="urn:microsoft.com/office/officeart/2005/8/layout/radial1"/>
    <dgm:cxn modelId="{1D492D2B-AB83-49C7-9D38-89ED83073CBD}" srcId="{85E682DD-1347-422A-97D6-AB3291A0E6B4}" destId="{83139F16-98FC-456E-A3D1-E5F9E848C885}" srcOrd="4" destOrd="0" parTransId="{44D66739-D2A5-408F-A2FE-26CFFC3EDBA6}" sibTransId="{753A3252-C404-4659-B714-D2BF12AB181A}"/>
    <dgm:cxn modelId="{BEB1A132-2E2B-426E-B2A3-1A317C3CEAA5}" type="presOf" srcId="{9F5DC5CE-060D-4839-891D-9E231B626826}" destId="{61BBA126-C204-4344-8632-1FC937C655E4}" srcOrd="0" destOrd="0" presId="urn:microsoft.com/office/officeart/2005/8/layout/radial1"/>
    <dgm:cxn modelId="{8BA15134-F93B-452E-A1D7-6771BD10BCD8}" type="presOf" srcId="{8C6FBED0-7048-4E75-87B9-6707E44B666F}" destId="{80616CF8-CFC9-4B07-B52A-686ECE16BD18}" srcOrd="0" destOrd="0" presId="urn:microsoft.com/office/officeart/2005/8/layout/radial1"/>
    <dgm:cxn modelId="{5AD92C36-60B0-4721-AF34-8FAAAF6B273B}" type="presOf" srcId="{44D66739-D2A5-408F-A2FE-26CFFC3EDBA6}" destId="{69554102-B665-4D86-85F7-DDFCF026881C}" srcOrd="0" destOrd="0" presId="urn:microsoft.com/office/officeart/2005/8/layout/radial1"/>
    <dgm:cxn modelId="{BA382040-11C7-4A80-8E69-98E255654B76}" type="presOf" srcId="{0F992A9B-0A92-4485-879D-2C4D75317136}" destId="{FF3D820A-A1C0-4734-A111-3F743F487203}" srcOrd="0" destOrd="0" presId="urn:microsoft.com/office/officeart/2005/8/layout/radial1"/>
    <dgm:cxn modelId="{69AF6666-8ECE-494C-829C-87E8263B2475}" type="presOf" srcId="{44D66739-D2A5-408F-A2FE-26CFFC3EDBA6}" destId="{84476FAE-901F-46CF-83BA-B1C084C01CDC}" srcOrd="1" destOrd="0" presId="urn:microsoft.com/office/officeart/2005/8/layout/radial1"/>
    <dgm:cxn modelId="{2E66F04D-7C70-4899-BE1E-F979772F310A}" srcId="{85E682DD-1347-422A-97D6-AB3291A0E6B4}" destId="{7E81CAC9-049A-48D3-9917-BAF055FEC827}" srcOrd="3" destOrd="0" parTransId="{B1B0244A-CBE4-40C3-B1EF-D6DE93DFC4CC}" sibTransId="{79B05C2F-EA86-4FC4-9904-A7C80925CB22}"/>
    <dgm:cxn modelId="{AA5B8E6F-13BC-4A0E-97AD-6E713DE8402B}" type="presOf" srcId="{8DC645C4-9ECF-4D66-BB11-45AB5A7316DB}" destId="{4C72484F-3E29-4C45-9E7C-B94499EE2A18}" srcOrd="1" destOrd="0" presId="urn:microsoft.com/office/officeart/2005/8/layout/radial1"/>
    <dgm:cxn modelId="{61541958-50C3-4AB5-B1E5-D3D18EF5042C}" type="presOf" srcId="{F197658A-830C-49B0-B8F9-3C9F00101744}" destId="{C12F0273-C36E-4BFF-912F-E2FC104D5ED0}" srcOrd="1" destOrd="0" presId="urn:microsoft.com/office/officeart/2005/8/layout/radial1"/>
    <dgm:cxn modelId="{425FE697-2390-495F-9B07-8A1FE8FF93A6}" type="presOf" srcId="{85E682DD-1347-422A-97D6-AB3291A0E6B4}" destId="{363AA647-23EA-4C39-8C94-E352F063375A}" srcOrd="0" destOrd="0" presId="urn:microsoft.com/office/officeart/2005/8/layout/radial1"/>
    <dgm:cxn modelId="{AFABAC98-88C5-49DB-99E8-C48E82E85BA2}" type="presOf" srcId="{48D7E6E3-0ADB-4A28-9BA6-76EB6F04AC3F}" destId="{76622173-98AC-40B0-AAD8-A8CC00A1DB22}" srcOrd="0" destOrd="0" presId="urn:microsoft.com/office/officeart/2005/8/layout/radial1"/>
    <dgm:cxn modelId="{AE52D49A-1062-4757-AC01-80BA156F8C52}" type="presOf" srcId="{44ACEF85-1039-4561-9862-9C947B8C7460}" destId="{D05CBBED-99D1-4CA4-9F43-9B1CD5A073FF}" srcOrd="0" destOrd="0" presId="urn:microsoft.com/office/officeart/2005/8/layout/radial1"/>
    <dgm:cxn modelId="{AA4CA09F-B133-4689-A010-EC49742D985D}" type="presOf" srcId="{B1B0244A-CBE4-40C3-B1EF-D6DE93DFC4CC}" destId="{E94A8EEB-22BD-40F5-A076-8F846F0273EC}" srcOrd="0" destOrd="0" presId="urn:microsoft.com/office/officeart/2005/8/layout/radial1"/>
    <dgm:cxn modelId="{3FB597A3-9B60-4551-8E31-B75E905EC382}" srcId="{85E682DD-1347-422A-97D6-AB3291A0E6B4}" destId="{0F992A9B-0A92-4485-879D-2C4D75317136}" srcOrd="2" destOrd="0" parTransId="{F197658A-830C-49B0-B8F9-3C9F00101744}" sibTransId="{8677FB6E-B6FC-4BED-BC6E-AC9AEF665807}"/>
    <dgm:cxn modelId="{302CC6A9-2818-4185-A5AC-284164789C23}" srcId="{85E682DD-1347-422A-97D6-AB3291A0E6B4}" destId="{99783CA6-DC66-4B3D-B1BA-24B35A47ABB3}" srcOrd="5" destOrd="0" parTransId="{D25A7F6E-61DD-48E7-8E03-E69102F77565}" sibTransId="{E21D8847-DD25-496E-BF5E-15983AC50172}"/>
    <dgm:cxn modelId="{E8EED5A9-303A-4897-9911-A79F90528637}" type="presOf" srcId="{8DC645C4-9ECF-4D66-BB11-45AB5A7316DB}" destId="{2FA92BE7-D14C-435A-9322-040B34A23009}" srcOrd="0" destOrd="0" presId="urn:microsoft.com/office/officeart/2005/8/layout/radial1"/>
    <dgm:cxn modelId="{FD9E05AB-947E-44EE-ADE7-50CECFF97FF5}" type="presOf" srcId="{99783CA6-DC66-4B3D-B1BA-24B35A47ABB3}" destId="{F7252B40-1C2F-4E35-9528-3F63F55DA1DA}" srcOrd="0" destOrd="0" presId="urn:microsoft.com/office/officeart/2005/8/layout/radial1"/>
    <dgm:cxn modelId="{FAF701AC-1EB7-41CA-B2D8-E53C7C60DB9A}" type="presOf" srcId="{83139F16-98FC-456E-A3D1-E5F9E848C885}" destId="{E9A68409-2231-4BE8-A04B-54F6913F5C87}" srcOrd="0" destOrd="0" presId="urn:microsoft.com/office/officeart/2005/8/layout/radial1"/>
    <dgm:cxn modelId="{DAC9D3C5-2E8D-43DB-AA68-ECF3019FF5A2}" srcId="{85E682DD-1347-422A-97D6-AB3291A0E6B4}" destId="{44ACEF85-1039-4561-9862-9C947B8C7460}" srcOrd="0" destOrd="0" parTransId="{8C6FBED0-7048-4E75-87B9-6707E44B666F}" sibTransId="{3110EF8A-4E81-4B52-9612-79150A7E35FD}"/>
    <dgm:cxn modelId="{762457D2-606A-46D4-A26E-A17F6AC60069}" srcId="{9F5DC5CE-060D-4839-891D-9E231B626826}" destId="{85E682DD-1347-422A-97D6-AB3291A0E6B4}" srcOrd="0" destOrd="0" parTransId="{E086A51A-535C-4F7B-9008-BD719A19184A}" sibTransId="{9BC3950B-E8CB-4848-A9B2-161856C01EE6}"/>
    <dgm:cxn modelId="{D39B0CDA-770D-40DE-AF92-DFE6D019C0B7}" type="presOf" srcId="{7E81CAC9-049A-48D3-9917-BAF055FEC827}" destId="{69F02899-C269-4761-9145-ED2883EDBD2B}" srcOrd="0" destOrd="0" presId="urn:microsoft.com/office/officeart/2005/8/layout/radial1"/>
    <dgm:cxn modelId="{D716EDE0-8F24-4CF4-A99F-46EC17B61D4F}" type="presOf" srcId="{F197658A-830C-49B0-B8F9-3C9F00101744}" destId="{29111089-C9B9-4F04-B5CA-EB6B0F91B0D9}" srcOrd="0" destOrd="0" presId="urn:microsoft.com/office/officeart/2005/8/layout/radial1"/>
    <dgm:cxn modelId="{EDE214E4-7802-4E1D-97A3-71FA9AC72610}" type="presOf" srcId="{8C6FBED0-7048-4E75-87B9-6707E44B666F}" destId="{67600C1D-8895-40A1-B9B0-17518A16F96E}" srcOrd="1" destOrd="0" presId="urn:microsoft.com/office/officeart/2005/8/layout/radial1"/>
    <dgm:cxn modelId="{B0CE2CF5-4A78-4A34-B04A-B233265C845A}" type="presOf" srcId="{D25A7F6E-61DD-48E7-8E03-E69102F77565}" destId="{23F726ED-4099-4AF7-82BF-5D4306305B36}" srcOrd="1" destOrd="0" presId="urn:microsoft.com/office/officeart/2005/8/layout/radial1"/>
    <dgm:cxn modelId="{DC5CA763-9530-4ED9-A703-5815963157CB}" type="presParOf" srcId="{61BBA126-C204-4344-8632-1FC937C655E4}" destId="{363AA647-23EA-4C39-8C94-E352F063375A}" srcOrd="0" destOrd="0" presId="urn:microsoft.com/office/officeart/2005/8/layout/radial1"/>
    <dgm:cxn modelId="{DF12C042-C911-4942-AD8D-27BE6B4B4839}" type="presParOf" srcId="{61BBA126-C204-4344-8632-1FC937C655E4}" destId="{80616CF8-CFC9-4B07-B52A-686ECE16BD18}" srcOrd="1" destOrd="0" presId="urn:microsoft.com/office/officeart/2005/8/layout/radial1"/>
    <dgm:cxn modelId="{D12F4562-EFB5-43C1-9D5D-D7035198ED7C}" type="presParOf" srcId="{80616CF8-CFC9-4B07-B52A-686ECE16BD18}" destId="{67600C1D-8895-40A1-B9B0-17518A16F96E}" srcOrd="0" destOrd="0" presId="urn:microsoft.com/office/officeart/2005/8/layout/radial1"/>
    <dgm:cxn modelId="{F970EADA-004C-4794-A019-0BEEA88F5F92}" type="presParOf" srcId="{61BBA126-C204-4344-8632-1FC937C655E4}" destId="{D05CBBED-99D1-4CA4-9F43-9B1CD5A073FF}" srcOrd="2" destOrd="0" presId="urn:microsoft.com/office/officeart/2005/8/layout/radial1"/>
    <dgm:cxn modelId="{C5BE9A36-E4D6-4113-B2C1-5EEB71166624}" type="presParOf" srcId="{61BBA126-C204-4344-8632-1FC937C655E4}" destId="{2FA92BE7-D14C-435A-9322-040B34A23009}" srcOrd="3" destOrd="0" presId="urn:microsoft.com/office/officeart/2005/8/layout/radial1"/>
    <dgm:cxn modelId="{B94BA07B-6192-424A-BBEE-E929721223C6}" type="presParOf" srcId="{2FA92BE7-D14C-435A-9322-040B34A23009}" destId="{4C72484F-3E29-4C45-9E7C-B94499EE2A18}" srcOrd="0" destOrd="0" presId="urn:microsoft.com/office/officeart/2005/8/layout/radial1"/>
    <dgm:cxn modelId="{3835E12D-C961-4ADE-85A3-13177E6F17E8}" type="presParOf" srcId="{61BBA126-C204-4344-8632-1FC937C655E4}" destId="{76622173-98AC-40B0-AAD8-A8CC00A1DB22}" srcOrd="4" destOrd="0" presId="urn:microsoft.com/office/officeart/2005/8/layout/radial1"/>
    <dgm:cxn modelId="{0E8AC2E7-56B3-451C-AD52-8672AE7D8A2C}" type="presParOf" srcId="{61BBA126-C204-4344-8632-1FC937C655E4}" destId="{29111089-C9B9-4F04-B5CA-EB6B0F91B0D9}" srcOrd="5" destOrd="0" presId="urn:microsoft.com/office/officeart/2005/8/layout/radial1"/>
    <dgm:cxn modelId="{5C443876-4E35-41F1-8E11-DF16F85E0670}" type="presParOf" srcId="{29111089-C9B9-4F04-B5CA-EB6B0F91B0D9}" destId="{C12F0273-C36E-4BFF-912F-E2FC104D5ED0}" srcOrd="0" destOrd="0" presId="urn:microsoft.com/office/officeart/2005/8/layout/radial1"/>
    <dgm:cxn modelId="{C38D3C41-29C4-4243-8130-AED758107402}" type="presParOf" srcId="{61BBA126-C204-4344-8632-1FC937C655E4}" destId="{FF3D820A-A1C0-4734-A111-3F743F487203}" srcOrd="6" destOrd="0" presId="urn:microsoft.com/office/officeart/2005/8/layout/radial1"/>
    <dgm:cxn modelId="{21783C72-C260-46AE-BC43-94F35BDB1EFB}" type="presParOf" srcId="{61BBA126-C204-4344-8632-1FC937C655E4}" destId="{E94A8EEB-22BD-40F5-A076-8F846F0273EC}" srcOrd="7" destOrd="0" presId="urn:microsoft.com/office/officeart/2005/8/layout/radial1"/>
    <dgm:cxn modelId="{21B80D26-D0E4-4060-8DCA-A8BF2BD702F6}" type="presParOf" srcId="{E94A8EEB-22BD-40F5-A076-8F846F0273EC}" destId="{D9A76A45-8D17-4FD0-9543-5CA02933BCAB}" srcOrd="0" destOrd="0" presId="urn:microsoft.com/office/officeart/2005/8/layout/radial1"/>
    <dgm:cxn modelId="{F3444D1B-6B2C-4098-BE8E-5C92B93D1BA0}" type="presParOf" srcId="{61BBA126-C204-4344-8632-1FC937C655E4}" destId="{69F02899-C269-4761-9145-ED2883EDBD2B}" srcOrd="8" destOrd="0" presId="urn:microsoft.com/office/officeart/2005/8/layout/radial1"/>
    <dgm:cxn modelId="{C33A986A-3798-4EEA-A505-3C4C60EF4A19}" type="presParOf" srcId="{61BBA126-C204-4344-8632-1FC937C655E4}" destId="{69554102-B665-4D86-85F7-DDFCF026881C}" srcOrd="9" destOrd="0" presId="urn:microsoft.com/office/officeart/2005/8/layout/radial1"/>
    <dgm:cxn modelId="{3B0751AF-40E3-43BE-B18C-E08D4BDCC69A}" type="presParOf" srcId="{69554102-B665-4D86-85F7-DDFCF026881C}" destId="{84476FAE-901F-46CF-83BA-B1C084C01CDC}" srcOrd="0" destOrd="0" presId="urn:microsoft.com/office/officeart/2005/8/layout/radial1"/>
    <dgm:cxn modelId="{7D218FD0-EC2F-4440-8B4D-0168AB4E98FE}" type="presParOf" srcId="{61BBA126-C204-4344-8632-1FC937C655E4}" destId="{E9A68409-2231-4BE8-A04B-54F6913F5C87}" srcOrd="10" destOrd="0" presId="urn:microsoft.com/office/officeart/2005/8/layout/radial1"/>
    <dgm:cxn modelId="{1F8652CE-F1B9-4A18-B8F4-54AD3FB99A38}" type="presParOf" srcId="{61BBA126-C204-4344-8632-1FC937C655E4}" destId="{BDA31D69-070C-4E32-8FC7-D7C58AF028AC}" srcOrd="11" destOrd="0" presId="urn:microsoft.com/office/officeart/2005/8/layout/radial1"/>
    <dgm:cxn modelId="{6ABAD970-4C97-4987-A1AB-A499103BA14F}" type="presParOf" srcId="{BDA31D69-070C-4E32-8FC7-D7C58AF028AC}" destId="{23F726ED-4099-4AF7-82BF-5D4306305B36}" srcOrd="0" destOrd="0" presId="urn:microsoft.com/office/officeart/2005/8/layout/radial1"/>
    <dgm:cxn modelId="{DF25AE2C-3CE2-47A8-8924-A2549C6447A6}" type="presParOf" srcId="{61BBA126-C204-4344-8632-1FC937C655E4}" destId="{F7252B40-1C2F-4E35-9528-3F63F55DA1D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AA647-23EA-4C39-8C94-E352F063375A}">
      <dsp:nvSpPr>
        <dsp:cNvPr id="0" name=""/>
        <dsp:cNvSpPr/>
      </dsp:nvSpPr>
      <dsp:spPr>
        <a:xfrm flipH="1">
          <a:off x="4495338" y="1033728"/>
          <a:ext cx="2820605" cy="3397253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08406" y="1531244"/>
        <a:ext cx="1994469" cy="2402221"/>
      </dsp:txXfrm>
    </dsp:sp>
    <dsp:sp modelId="{80616CF8-CFC9-4B07-B52A-686ECE16BD18}">
      <dsp:nvSpPr>
        <dsp:cNvPr id="0" name=""/>
        <dsp:cNvSpPr/>
      </dsp:nvSpPr>
      <dsp:spPr>
        <a:xfrm rot="19955302">
          <a:off x="7160001" y="1878782"/>
          <a:ext cx="729756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729756" y="1382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06636" y="1874360"/>
        <a:ext cx="36487" cy="36487"/>
      </dsp:txXfrm>
    </dsp:sp>
    <dsp:sp modelId="{D05CBBED-99D1-4CA4-9F43-9B1CD5A073FF}">
      <dsp:nvSpPr>
        <dsp:cNvPr id="0" name=""/>
        <dsp:cNvSpPr/>
      </dsp:nvSpPr>
      <dsp:spPr>
        <a:xfrm>
          <a:off x="7417687" y="177217"/>
          <a:ext cx="3270408" cy="1845896"/>
        </a:xfrm>
        <a:prstGeom prst="ellipse">
          <a:avLst/>
        </a:prstGeom>
        <a:gradFill rotWithShape="1">
          <a:gsLst>
            <a:gs pos="0">
              <a:schemeClr val="accent2"/>
            </a:gs>
            <a:gs pos="90000">
              <a:schemeClr val="accent2">
                <a:shade val="100000"/>
                <a:satMod val="105000"/>
              </a:schemeClr>
            </a:gs>
            <a:gs pos="100000">
              <a:schemeClr val="accent2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flat">
          <a:bevelT w="63500" h="152400" prst="angle"/>
          <a:contourClr>
            <a:schemeClr val="accent2">
              <a:shade val="27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প্রকৃত নামঃ</a:t>
          </a:r>
          <a:r>
            <a:rPr lang="bn-IN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বলাইচাঁদমুখোপাধ্যায়</a:t>
          </a:r>
          <a:r>
            <a:rPr 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পিতাঃ ডাঃসত্যনারায়ণ মুখোপাধ্যায় ।</a:t>
          </a:r>
          <a:endParaRPr lang="en-US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96627" y="447542"/>
        <a:ext cx="2312528" cy="1305246"/>
      </dsp:txXfrm>
    </dsp:sp>
    <dsp:sp modelId="{2FA92BE7-D14C-435A-9322-040B34A23009}">
      <dsp:nvSpPr>
        <dsp:cNvPr id="0" name=""/>
        <dsp:cNvSpPr/>
      </dsp:nvSpPr>
      <dsp:spPr>
        <a:xfrm rot="452075">
          <a:off x="7305330" y="2937142"/>
          <a:ext cx="506201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506201" y="1382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45776" y="2938309"/>
        <a:ext cx="25310" cy="25310"/>
      </dsp:txXfrm>
    </dsp:sp>
    <dsp:sp modelId="{76622173-98AC-40B0-AAD8-A8CC00A1DB22}">
      <dsp:nvSpPr>
        <dsp:cNvPr id="0" name=""/>
        <dsp:cNvSpPr/>
      </dsp:nvSpPr>
      <dsp:spPr>
        <a:xfrm>
          <a:off x="7769526" y="2189920"/>
          <a:ext cx="3382747" cy="2025354"/>
        </a:xfrm>
        <a:prstGeom prst="ellipse">
          <a:avLst/>
        </a:prstGeom>
        <a:gradFill rotWithShape="1">
          <a:gsLst>
            <a:gs pos="0">
              <a:schemeClr val="accent6"/>
            </a:gs>
            <a:gs pos="90000">
              <a:schemeClr val="accent6">
                <a:shade val="100000"/>
                <a:satMod val="105000"/>
              </a:schemeClr>
            </a:gs>
            <a:gs pos="100000">
              <a:schemeClr val="accent6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flat">
          <a:bevelT w="63500" h="152400" prst="angle"/>
          <a:contourClr>
            <a:schemeClr val="accent6">
              <a:shade val="27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জন্মঃ             </a:t>
          </a:r>
          <a:r>
            <a:rPr lang="bn-IN" sz="2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১৮৯৯ সালের ১৯শে জুলাই, বিহারের পূর্ণিয়ার অন্তর্গত মণিহার গ্রামে ।  </a:t>
          </a:r>
          <a:r>
            <a:rPr lang="bn-IN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8264918" y="2486526"/>
        <a:ext cx="2391963" cy="1432142"/>
      </dsp:txXfrm>
    </dsp:sp>
    <dsp:sp modelId="{29111089-C9B9-4F04-B5CA-EB6B0F91B0D9}">
      <dsp:nvSpPr>
        <dsp:cNvPr id="0" name=""/>
        <dsp:cNvSpPr/>
      </dsp:nvSpPr>
      <dsp:spPr>
        <a:xfrm rot="2363720">
          <a:off x="6903097" y="4144038"/>
          <a:ext cx="1476539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1476539" y="1382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04453" y="4120946"/>
        <a:ext cx="73826" cy="73826"/>
      </dsp:txXfrm>
    </dsp:sp>
    <dsp:sp modelId="{FF3D820A-A1C0-4734-A111-3F743F487203}">
      <dsp:nvSpPr>
        <dsp:cNvPr id="0" name=""/>
        <dsp:cNvSpPr/>
      </dsp:nvSpPr>
      <dsp:spPr>
        <a:xfrm>
          <a:off x="7535359" y="4456906"/>
          <a:ext cx="3195990" cy="1852565"/>
        </a:xfrm>
        <a:prstGeom prst="ellipse">
          <a:avLst/>
        </a:prstGeom>
        <a:gradFill rotWithShape="1">
          <a:gsLst>
            <a:gs pos="0">
              <a:schemeClr val="accent3"/>
            </a:gs>
            <a:gs pos="90000">
              <a:schemeClr val="accent3">
                <a:shade val="100000"/>
                <a:satMod val="105000"/>
              </a:schemeClr>
            </a:gs>
            <a:gs pos="100000">
              <a:schemeClr val="accent3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flat">
          <a:bevelT w="63500" h="152400" prst="angle"/>
          <a:contourClr>
            <a:schemeClr val="accent3">
              <a:shade val="27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পেশাঃ           </a:t>
          </a:r>
          <a:r>
            <a:rPr lang="bn-IN" sz="2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তাঁর পেশা শুরু হয় মেডিক্যাল অফিসার হিসেবে </a:t>
          </a:r>
          <a:r>
            <a:rPr lang="bn-IN" sz="32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03401" y="4728208"/>
        <a:ext cx="2259906" cy="1309961"/>
      </dsp:txXfrm>
    </dsp:sp>
    <dsp:sp modelId="{E94A8EEB-22BD-40F5-A076-8F846F0273EC}">
      <dsp:nvSpPr>
        <dsp:cNvPr id="0" name=""/>
        <dsp:cNvSpPr/>
      </dsp:nvSpPr>
      <dsp:spPr>
        <a:xfrm rot="8609900">
          <a:off x="3331257" y="4060433"/>
          <a:ext cx="1522041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1522041" y="1382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054226" y="4036204"/>
        <a:ext cx="76102" cy="76102"/>
      </dsp:txXfrm>
    </dsp:sp>
    <dsp:sp modelId="{69F02899-C269-4761-9145-ED2883EDBD2B}">
      <dsp:nvSpPr>
        <dsp:cNvPr id="0" name=""/>
        <dsp:cNvSpPr/>
      </dsp:nvSpPr>
      <dsp:spPr>
        <a:xfrm>
          <a:off x="776613" y="4302043"/>
          <a:ext cx="3313795" cy="1999418"/>
        </a:xfrm>
        <a:prstGeom prst="ellipse">
          <a:avLst/>
        </a:prstGeom>
        <a:gradFill rotWithShape="1">
          <a:gsLst>
            <a:gs pos="0">
              <a:schemeClr val="accent6"/>
            </a:gs>
            <a:gs pos="90000">
              <a:schemeClr val="accent6">
                <a:shade val="100000"/>
                <a:satMod val="105000"/>
              </a:schemeClr>
            </a:gs>
            <a:gs pos="100000">
              <a:schemeClr val="accent6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flat">
          <a:bevelT w="63500" h="152400" prst="angle"/>
          <a:contourClr>
            <a:schemeClr val="accent6">
              <a:shade val="27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</a:t>
          </a:r>
          <a:r>
            <a:rPr lang="bn-IN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চতুর্দশপদী । বনফুলের কবিতা, ব্যঙ্গ- কবিতা  </a:t>
          </a:r>
          <a:endParaRPr lang="en-US" sz="28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61907" y="4594851"/>
        <a:ext cx="2343207" cy="1413802"/>
      </dsp:txXfrm>
    </dsp:sp>
    <dsp:sp modelId="{69554102-B665-4D86-85F7-DDFCF026881C}">
      <dsp:nvSpPr>
        <dsp:cNvPr id="0" name=""/>
        <dsp:cNvSpPr/>
      </dsp:nvSpPr>
      <dsp:spPr>
        <a:xfrm rot="10359217">
          <a:off x="4146719" y="2922219"/>
          <a:ext cx="358099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358099" y="1382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316816" y="2927089"/>
        <a:ext cx="17904" cy="17904"/>
      </dsp:txXfrm>
    </dsp:sp>
    <dsp:sp modelId="{E9A68409-2231-4BE8-A04B-54F6913F5C87}">
      <dsp:nvSpPr>
        <dsp:cNvPr id="0" name=""/>
        <dsp:cNvSpPr/>
      </dsp:nvSpPr>
      <dsp:spPr>
        <a:xfrm>
          <a:off x="851306" y="2204023"/>
          <a:ext cx="3336859" cy="1929724"/>
        </a:xfrm>
        <a:prstGeom prst="ellipse">
          <a:avLst/>
        </a:prstGeom>
        <a:solidFill>
          <a:schemeClr val="accent2">
            <a:hueOff val="-706157"/>
            <a:satOff val="3374"/>
            <a:lumOff val="470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পুরস্কারঃ</a:t>
          </a:r>
          <a:r>
            <a:rPr lang="bn-IN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বিভিন্ন পুরস্কারসহ তিনি ‘পদ্মভূষণ’ উপাধি লাভ করেন ।  </a:t>
          </a:r>
          <a:endParaRPr lang="en-US" sz="28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39978" y="2486625"/>
        <a:ext cx="2359515" cy="1364520"/>
      </dsp:txXfrm>
    </dsp:sp>
    <dsp:sp modelId="{BDA31D69-070C-4E32-8FC7-D7C58AF028AC}">
      <dsp:nvSpPr>
        <dsp:cNvPr id="0" name=""/>
        <dsp:cNvSpPr/>
      </dsp:nvSpPr>
      <dsp:spPr>
        <a:xfrm rot="12356745">
          <a:off x="3745783" y="1885963"/>
          <a:ext cx="897450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897450" y="1382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172072" y="1877348"/>
        <a:ext cx="44872" cy="44872"/>
      </dsp:txXfrm>
    </dsp:sp>
    <dsp:sp modelId="{F7252B40-1C2F-4E35-9528-3F63F55DA1DA}">
      <dsp:nvSpPr>
        <dsp:cNvPr id="0" name=""/>
        <dsp:cNvSpPr/>
      </dsp:nvSpPr>
      <dsp:spPr>
        <a:xfrm>
          <a:off x="964009" y="179625"/>
          <a:ext cx="3202159" cy="1854696"/>
        </a:xfrm>
        <a:prstGeom prst="ellipse">
          <a:avLst/>
        </a:prstGeom>
        <a:gradFill rotWithShape="1">
          <a:gsLst>
            <a:gs pos="0">
              <a:schemeClr val="dk1"/>
            </a:gs>
            <a:gs pos="90000">
              <a:schemeClr val="dk1">
                <a:shade val="100000"/>
                <a:satMod val="105000"/>
              </a:schemeClr>
            </a:gs>
            <a:gs pos="100000">
              <a:schemeClr val="dk1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flat">
          <a:bevelT w="63500" h="152400" prst="angle"/>
          <a:contourClr>
            <a:schemeClr val="dk1">
              <a:shade val="27000"/>
              <a:satMod val="120000"/>
            </a:schemeClr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মৃত্যুঃ </a:t>
          </a:r>
          <a:r>
            <a:rPr lang="bn-IN" sz="2800" b="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১৯৭৯ সালের ৯ই ফেব্রুয়ারি, </a:t>
          </a:r>
          <a:r>
            <a:rPr lang="bn-IN" sz="2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কলকাতায় ।  </a:t>
          </a:r>
          <a:endParaRPr lang="en-US" sz="28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32954" y="451239"/>
        <a:ext cx="2264269" cy="1311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BE543A-581F-41FE-95D2-26AA243AD4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181901-DD6D-451C-87C8-70CFB5C0D77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54B35-4FEC-4F3B-AA22-1B0E78318DF5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4D3ADA1-5909-4BD3-8280-72E0F0CB7D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7AA9EE9-9398-405F-8425-2F7528E90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162F8-C2D5-43AA-B518-33ED6AFE03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181CE-671D-4736-A0F3-94677CA9A1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1881C-FF1F-439F-B434-B80A9B896A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667A9E-9F20-4198-BF7B-EBE23FE50B29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E2C256-17A9-4A25-8684-8F949600CA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63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7A9E-9F20-4198-BF7B-EBE23FE50B29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C256-17A9-4A25-8684-8F949600C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3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7A9E-9F20-4198-BF7B-EBE23FE50B29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C256-17A9-4A25-8684-8F949600C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2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7A9E-9F20-4198-BF7B-EBE23FE50B29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C256-17A9-4A25-8684-8F949600C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7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7A9E-9F20-4198-BF7B-EBE23FE50B29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C256-17A9-4A25-8684-8F949600CAE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36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7A9E-9F20-4198-BF7B-EBE23FE50B29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C256-17A9-4A25-8684-8F949600C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7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7A9E-9F20-4198-BF7B-EBE23FE50B29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C256-17A9-4A25-8684-8F949600C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7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7A9E-9F20-4198-BF7B-EBE23FE50B29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C256-17A9-4A25-8684-8F949600C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7A9E-9F20-4198-BF7B-EBE23FE50B29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C256-17A9-4A25-8684-8F949600C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9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7A9E-9F20-4198-BF7B-EBE23FE50B29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C256-17A9-4A25-8684-8F949600C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6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7A9E-9F20-4198-BF7B-EBE23FE50B29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C256-17A9-4A25-8684-8F949600C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3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4667A9E-9F20-4198-BF7B-EBE23FE50B29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0E2C256-17A9-4A25-8684-8F949600C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0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microsoft.com/office/2007/relationships/hdphoto" Target="../media/hdphoto1.wdp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23B3E4-7209-4D5F-B968-37E94B1415E2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-1"/>
            <a:chExt cx="12192000" cy="68580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AAB36EF-A13A-4386-89F1-E8E2AC2A1E2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98114A-7FB5-4FDF-95C4-72D63D1DDC41}"/>
                </a:ext>
              </a:extLst>
            </p:cNvPr>
            <p:cNvSpPr/>
            <p:nvPr/>
          </p:nvSpPr>
          <p:spPr>
            <a:xfrm>
              <a:off x="92764" y="72883"/>
              <a:ext cx="12006471" cy="6785114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24D214-2B90-4FEA-AF1E-2B4FE1B9DFC6}"/>
                </a:ext>
              </a:extLst>
            </p:cNvPr>
            <p:cNvSpPr/>
            <p:nvPr/>
          </p:nvSpPr>
          <p:spPr>
            <a:xfrm>
              <a:off x="46381" y="-1"/>
              <a:ext cx="12099236" cy="6785114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ACC19BB-11F2-4DE5-9B6C-5FCDB0139256}"/>
              </a:ext>
            </a:extLst>
          </p:cNvPr>
          <p:cNvSpPr txBox="1"/>
          <p:nvPr/>
        </p:nvSpPr>
        <p:spPr>
          <a:xfrm>
            <a:off x="516609" y="-324786"/>
            <a:ext cx="11158779" cy="39823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0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0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Image result for green roses flowers">
            <a:extLst>
              <a:ext uri="{FF2B5EF4-FFF2-40B4-BE49-F238E27FC236}">
                <a16:creationId xmlns:a16="http://schemas.microsoft.com/office/drawing/2014/main" id="{6B9FD640-3EA1-4373-8687-7ECFF73749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03" y="2458171"/>
            <a:ext cx="5240938" cy="43269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2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299777" y="241944"/>
            <a:ext cx="3592446" cy="1435643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6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5192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731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731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7618" y="3062278"/>
            <a:ext cx="10403767" cy="3553778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46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লেখক পরিচিতি বলতে পারবে।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46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নিমগাছের নানা উপকারিতা ব্যাখ্যা করতে পারবে।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46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গল্পটির প্রতিটি চরণ ব্যাখ্যা করতে পারবে 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নিমগাছের উপকারিতা ব্যাখা করতে পারবে।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B891E6-D171-445A-B992-4D3287AAE54D}"/>
              </a:ext>
            </a:extLst>
          </p:cNvPr>
          <p:cNvSpPr/>
          <p:nvPr/>
        </p:nvSpPr>
        <p:spPr>
          <a:xfrm>
            <a:off x="767618" y="1894628"/>
            <a:ext cx="4931158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20B9F6-22A0-4644-8BAA-89C1D1A2898B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B0CF13-B34F-4348-B4E6-ABD98E5BA774}"/>
              </a:ext>
            </a:extLst>
          </p:cNvPr>
          <p:cNvSpPr/>
          <p:nvPr/>
        </p:nvSpPr>
        <p:spPr>
          <a:xfrm>
            <a:off x="92764" y="72884"/>
            <a:ext cx="12006471" cy="678511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6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28F90A-B016-458C-AB36-36B2CA682FE1}"/>
              </a:ext>
            </a:extLst>
          </p:cNvPr>
          <p:cNvSpPr txBox="1"/>
          <p:nvPr/>
        </p:nvSpPr>
        <p:spPr>
          <a:xfrm>
            <a:off x="3790287" y="335234"/>
            <a:ext cx="3182439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1DC6F-85C3-4B10-9610-B09CAA83DEAB}"/>
              </a:ext>
            </a:extLst>
          </p:cNvPr>
          <p:cNvSpPr txBox="1"/>
          <p:nvPr/>
        </p:nvSpPr>
        <p:spPr>
          <a:xfrm>
            <a:off x="3869965" y="2608154"/>
            <a:ext cx="547314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400" dirty="0"/>
              <a:t>কেউ ছালটা ছাড়িয়ে নিয়ে সিদ্ধ করছে।</a:t>
            </a:r>
          </a:p>
          <a:p>
            <a:r>
              <a:rPr lang="bn-BD" sz="2400" dirty="0"/>
              <a:t>পাতাগুলো ছিঁড়ে শিলে পিষছে কেউ!</a:t>
            </a:r>
            <a:endParaRPr lang="en-US" sz="2400" dirty="0"/>
          </a:p>
          <a:p>
            <a:r>
              <a:rPr lang="bn-BD" sz="2000" dirty="0"/>
              <a:t>কেউবা ভাজছে গরম তেলে।</a:t>
            </a:r>
            <a:endParaRPr lang="en-US" sz="2000" dirty="0"/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খোস দাদ হাজা চুলকানিতে লাগাবে 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চর্ম রোগের অব্যর্থ মহৌষধ 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কচি পাতা গুলো খায়ও অনেকে।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এমনি কাচাই ...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15CF75-B100-4098-BCA3-39AAB97172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9"/>
          <a:stretch/>
        </p:blipFill>
        <p:spPr>
          <a:xfrm>
            <a:off x="637557" y="1696879"/>
            <a:ext cx="3007121" cy="4438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AF13C-07ED-4B5E-A747-0FD3B5B32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017" y="2003594"/>
            <a:ext cx="2398645" cy="37722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741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E3CB9C-92C8-4384-8C44-D5B9BF836ECE}"/>
              </a:ext>
            </a:extLst>
          </p:cNvPr>
          <p:cNvGrpSpPr/>
          <p:nvPr/>
        </p:nvGrpSpPr>
        <p:grpSpPr>
          <a:xfrm>
            <a:off x="158331" y="112644"/>
            <a:ext cx="12192000" cy="6930888"/>
            <a:chOff x="158331" y="112644"/>
            <a:chExt cx="12192000" cy="6930888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119C6E8B-886F-42BA-A2C1-D12789B9D4E8}"/>
                </a:ext>
              </a:extLst>
            </p:cNvPr>
            <p:cNvSpPr/>
            <p:nvPr/>
          </p:nvSpPr>
          <p:spPr>
            <a:xfrm>
              <a:off x="586850" y="875811"/>
              <a:ext cx="2608288" cy="14056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6A6DA42-9762-4810-9B64-1D46EEC29250}"/>
                </a:ext>
              </a:extLst>
            </p:cNvPr>
            <p:cNvSpPr/>
            <p:nvPr/>
          </p:nvSpPr>
          <p:spPr>
            <a:xfrm>
              <a:off x="158331" y="185532"/>
              <a:ext cx="12192000" cy="6858000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09B8A3-C69F-47E7-A8C5-77721D350FF4}"/>
                </a:ext>
              </a:extLst>
            </p:cNvPr>
            <p:cNvSpPr/>
            <p:nvPr/>
          </p:nvSpPr>
          <p:spPr>
            <a:xfrm>
              <a:off x="251095" y="258415"/>
              <a:ext cx="12006471" cy="6785114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9127B0-24B4-40DD-A86E-96DDCFFC8471}"/>
                </a:ext>
              </a:extLst>
            </p:cNvPr>
            <p:cNvSpPr/>
            <p:nvPr/>
          </p:nvSpPr>
          <p:spPr>
            <a:xfrm>
              <a:off x="204712" y="185531"/>
              <a:ext cx="12099236" cy="6785114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E0EB5486-BC60-4CF4-A169-9D9996B50CC9}"/>
                </a:ext>
              </a:extLst>
            </p:cNvPr>
            <p:cNvSpPr txBox="1"/>
            <p:nvPr/>
          </p:nvSpPr>
          <p:spPr>
            <a:xfrm>
              <a:off x="251095" y="995286"/>
              <a:ext cx="2375288" cy="132511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56032" tIns="256032" rIns="256032" bIns="256032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6000" b="1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ছাল</a:t>
              </a:r>
              <a:r>
                <a:rPr lang="bn-BD" sz="24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E0E153-BC5B-44AB-8A55-5FBBFA606EE0}"/>
                </a:ext>
              </a:extLst>
            </p:cNvPr>
            <p:cNvSpPr txBox="1"/>
            <p:nvPr/>
          </p:nvSpPr>
          <p:spPr>
            <a:xfrm>
              <a:off x="8565889" y="1082199"/>
              <a:ext cx="3355923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বাকল</a:t>
              </a:r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91DA9E8A-89EA-4C63-9FCD-A08BA52AF005}"/>
                </a:ext>
              </a:extLst>
            </p:cNvPr>
            <p:cNvSpPr/>
            <p:nvPr/>
          </p:nvSpPr>
          <p:spPr>
            <a:xfrm>
              <a:off x="489697" y="2282655"/>
              <a:ext cx="2729888" cy="14815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bn-BD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শিলে পেষা </a:t>
              </a:r>
              <a:endPara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D2EF682D-BEB0-44CC-B8CD-1D795033C889}"/>
                </a:ext>
              </a:extLst>
            </p:cNvPr>
            <p:cNvSpPr/>
            <p:nvPr/>
          </p:nvSpPr>
          <p:spPr>
            <a:xfrm>
              <a:off x="10901049" y="112644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182AE0-FDA2-4DC3-9668-172AADFF4D6D}"/>
                </a:ext>
              </a:extLst>
            </p:cNvPr>
            <p:cNvSpPr/>
            <p:nvPr/>
          </p:nvSpPr>
          <p:spPr>
            <a:xfrm>
              <a:off x="8523534" y="2520462"/>
              <a:ext cx="3440634" cy="923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শিল-পাটায় বাটা  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84A06D95-4BD3-49F8-9602-4F0B99714D95}"/>
                </a:ext>
              </a:extLst>
            </p:cNvPr>
            <p:cNvSpPr txBox="1"/>
            <p:nvPr/>
          </p:nvSpPr>
          <p:spPr>
            <a:xfrm>
              <a:off x="8523534" y="3851777"/>
              <a:ext cx="3440634" cy="85478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12928" tIns="312928" rIns="312928" bIns="312928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4800" b="1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 বিফল হবে না </a:t>
              </a:r>
              <a:endParaRPr lang="en-US" sz="48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FA89CED1-84EB-4EAF-A3AB-260109331CD9}"/>
                </a:ext>
              </a:extLst>
            </p:cNvPr>
            <p:cNvSpPr/>
            <p:nvPr/>
          </p:nvSpPr>
          <p:spPr>
            <a:xfrm>
              <a:off x="489697" y="3766559"/>
              <a:ext cx="2729888" cy="14962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অব্যর্থ</a:t>
              </a:r>
              <a:endParaRPr lang="en-US" sz="4800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DCC77C1-6A99-4F5C-B64A-FF081F192A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201383" flipV="1">
              <a:off x="4373264" y="2917281"/>
              <a:ext cx="1669176" cy="763982"/>
            </a:xfrm>
            <a:prstGeom prst="ellipse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8F6BCD1-DDCF-4937-A6ED-C97D0860E3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71356" y="2746766"/>
              <a:ext cx="3726527" cy="110501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96F123B-4CF6-467F-B633-B47D87390D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4521223" y="3194831"/>
              <a:ext cx="1733107" cy="309341"/>
            </a:xfrm>
            <a:prstGeom prst="ellipse">
              <a:avLst/>
            </a:prstGeom>
          </p:spPr>
        </p:pic>
        <p:sp>
          <p:nvSpPr>
            <p:cNvPr id="41" name="Right Arrow 14">
              <a:extLst>
                <a:ext uri="{FF2B5EF4-FFF2-40B4-BE49-F238E27FC236}">
                  <a16:creationId xmlns:a16="http://schemas.microsoft.com/office/drawing/2014/main" id="{A180B088-9E2E-4BD4-B415-4A9761EEC562}"/>
                </a:ext>
              </a:extLst>
            </p:cNvPr>
            <p:cNvSpPr/>
            <p:nvPr/>
          </p:nvSpPr>
          <p:spPr>
            <a:xfrm>
              <a:off x="479868" y="5262787"/>
              <a:ext cx="2710981" cy="14962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n-IN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খোস দাদ 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06DE58E-AFAA-4353-A4E7-2D2047401BB4}"/>
                </a:ext>
              </a:extLst>
            </p:cNvPr>
            <p:cNvSpPr txBox="1"/>
            <p:nvPr/>
          </p:nvSpPr>
          <p:spPr>
            <a:xfrm>
              <a:off x="8523534" y="5623305"/>
              <a:ext cx="3440634" cy="7694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এক প্রকার চর্মরোগ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C432F24-E6A0-4F29-B573-01A319022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1357" y="5459837"/>
              <a:ext cx="3726528" cy="121148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130" name="Picture 10" descr="Image result for গাছের বাকল">
              <a:extLst>
                <a:ext uri="{FF2B5EF4-FFF2-40B4-BE49-F238E27FC236}">
                  <a16:creationId xmlns:a16="http://schemas.microsoft.com/office/drawing/2014/main" id="{E16A2E73-62CB-47A0-A62D-9A47FFB8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2120" y="201115"/>
              <a:ext cx="1105011" cy="358370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 descr="Image result for যা বফল হবে না">
              <a:extLst>
                <a:ext uri="{FF2B5EF4-FFF2-40B4-BE49-F238E27FC236}">
                  <a16:creationId xmlns:a16="http://schemas.microsoft.com/office/drawing/2014/main" id="{9C9331F7-D96B-4AC6-A134-4422513332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357" y="4121834"/>
              <a:ext cx="3726527" cy="110501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itle 1">
              <a:extLst>
                <a:ext uri="{FF2B5EF4-FFF2-40B4-BE49-F238E27FC236}">
                  <a16:creationId xmlns:a16="http://schemas.microsoft.com/office/drawing/2014/main" id="{293467A9-9DCD-4FCE-8ECC-ACED7461486C}"/>
                </a:ext>
              </a:extLst>
            </p:cNvPr>
            <p:cNvSpPr txBox="1">
              <a:spLocks/>
            </p:cNvSpPr>
            <p:nvPr/>
          </p:nvSpPr>
          <p:spPr>
            <a:xfrm>
              <a:off x="3586590" y="474342"/>
              <a:ext cx="3886200" cy="6814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bn-IN" sz="3600" b="1" dirty="0">
                  <a:latin typeface="NikoshBAN" pitchFamily="2" charset="0"/>
                  <a:cs typeface="NikoshBAN" pitchFamily="2" charset="0"/>
                </a:rPr>
                <a:t>শব্দের অর্থ জেনে নিই -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5744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D44D5E3-1DA7-4DCC-9E2A-AC742117284D}"/>
              </a:ext>
            </a:extLst>
          </p:cNvPr>
          <p:cNvGrpSpPr/>
          <p:nvPr/>
        </p:nvGrpSpPr>
        <p:grpSpPr>
          <a:xfrm>
            <a:off x="755373" y="757357"/>
            <a:ext cx="10942304" cy="5561630"/>
            <a:chOff x="755373" y="757357"/>
            <a:chExt cx="10942304" cy="556163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8F7F9DA-6F67-4B77-BE1F-148ED5FF9896}"/>
                </a:ext>
              </a:extLst>
            </p:cNvPr>
            <p:cNvSpPr txBox="1"/>
            <p:nvPr/>
          </p:nvSpPr>
          <p:spPr>
            <a:xfrm>
              <a:off x="954157" y="757357"/>
              <a:ext cx="7142922" cy="10772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কিভাবে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বলাই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চাঁদ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মুখোপাধ্যায়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বনফুল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বেশি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হলেন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,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গল্প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শুনো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</a:p>
          </p:txBody>
        </p:sp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69DFE257-89AE-4001-B2E9-45DCC8B4C03C}"/>
                </a:ext>
              </a:extLst>
            </p:cNvPr>
            <p:cNvSpPr/>
            <p:nvPr/>
          </p:nvSpPr>
          <p:spPr>
            <a:xfrm>
              <a:off x="5694438" y="4401530"/>
              <a:ext cx="3124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IN" sz="7200" b="1" dirty="0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বনফুল</a:t>
              </a:r>
              <a:endParaRPr lang="en-US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2" descr="See the source image">
              <a:extLst>
                <a:ext uri="{FF2B5EF4-FFF2-40B4-BE49-F238E27FC236}">
                  <a16:creationId xmlns:a16="http://schemas.microsoft.com/office/drawing/2014/main" id="{B1BB7493-1B0B-40A5-970C-D21C853A9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373" y="1974574"/>
              <a:ext cx="2955235" cy="4344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4445FB-DD18-4CCE-98CF-65CBAAED403E}"/>
                </a:ext>
              </a:extLst>
            </p:cNvPr>
            <p:cNvSpPr txBox="1"/>
            <p:nvPr/>
          </p:nvSpPr>
          <p:spPr>
            <a:xfrm>
              <a:off x="3823255" y="2276675"/>
              <a:ext cx="4658139" cy="83099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bn-IN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নামঃ</a:t>
              </a:r>
              <a:r>
                <a:rPr lang="bn-IN" sz="4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বলাই</a:t>
              </a:r>
              <a:r>
                <a:rPr lang="en-US" sz="4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চাঁদ</a:t>
              </a:r>
              <a:r>
                <a:rPr lang="en-US" sz="4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মুখোপ</a:t>
              </a:r>
              <a:endParaRPr lang="en-US" sz="3600" dirty="0"/>
            </a:p>
          </p:txBody>
        </p:sp>
        <p:pic>
          <p:nvPicPr>
            <p:cNvPr id="9" name="Picture 8" descr="14661684-drzewo-rosnie-z-otwartej-ksiazki.jpg">
              <a:extLst>
                <a:ext uri="{FF2B5EF4-FFF2-40B4-BE49-F238E27FC236}">
                  <a16:creationId xmlns:a16="http://schemas.microsoft.com/office/drawing/2014/main" id="{102082D4-FC28-420B-85DB-788B2641A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t="8103"/>
            <a:stretch>
              <a:fillRect/>
            </a:stretch>
          </p:blipFill>
          <p:spPr>
            <a:xfrm>
              <a:off x="9232771" y="1055848"/>
              <a:ext cx="2464906" cy="4419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643171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88B387-6EB2-4CFC-BD65-CDF22970B75F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8D7A81B-BC60-408D-9C14-DC1AEA40ADF0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9B22AC-24DF-4672-BD61-AA8A523A15C5}"/>
                </a:ext>
              </a:extLst>
            </p:cNvPr>
            <p:cNvSpPr/>
            <p:nvPr/>
          </p:nvSpPr>
          <p:spPr>
            <a:xfrm>
              <a:off x="92764" y="72884"/>
              <a:ext cx="12006471" cy="6785114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A294DB-E445-48F6-A5E1-AC0BAC412A2C}"/>
                </a:ext>
              </a:extLst>
            </p:cNvPr>
            <p:cNvSpPr/>
            <p:nvPr/>
          </p:nvSpPr>
          <p:spPr>
            <a:xfrm>
              <a:off x="46381" y="0"/>
              <a:ext cx="12099236" cy="6785114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81AC88D-ABC9-430C-9B70-C8F863E39424}"/>
                </a:ext>
              </a:extLst>
            </p:cNvPr>
            <p:cNvSpPr txBox="1"/>
            <p:nvPr/>
          </p:nvSpPr>
          <p:spPr>
            <a:xfrm>
              <a:off x="471172" y="342193"/>
              <a:ext cx="7098082" cy="10772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/>
                <a:t>কেউ ছালটা ছাড়িয়ে নিয়ে সিদ্ধ করছে।</a:t>
              </a:r>
            </a:p>
            <a:p>
              <a:r>
                <a:rPr lang="bn-BD" sz="3200" dirty="0"/>
                <a:t>পাতাগুলো ছিঁড়ে শিলে পিষছে কেউ!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57C2F70-062C-4236-AFF1-6F38B799A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201383" flipV="1">
              <a:off x="4443651" y="4685414"/>
              <a:ext cx="1418760" cy="136824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854206-2997-4016-BFCA-8DA48C0B93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17041" y="4380033"/>
              <a:ext cx="3167460" cy="197900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9C9B7A6-E398-471E-8C1D-D62C250BBB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4472179" y="5128105"/>
              <a:ext cx="1473100" cy="55401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194" name="Picture 2" descr="Image result for নিমের পাতা সিদ্ধ করা">
              <a:extLst>
                <a:ext uri="{FF2B5EF4-FFF2-40B4-BE49-F238E27FC236}">
                  <a16:creationId xmlns:a16="http://schemas.microsoft.com/office/drawing/2014/main" id="{EC4C92AB-5D8A-417E-A420-E099030AE8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72" y="4380033"/>
              <a:ext cx="3167461" cy="197900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Image result for নিমের পাতা সিদ্ধ করা">
              <a:extLst>
                <a:ext uri="{FF2B5EF4-FFF2-40B4-BE49-F238E27FC236}">
                  <a16:creationId xmlns:a16="http://schemas.microsoft.com/office/drawing/2014/main" id="{E9C76291-6454-4D26-AA28-C2B5F3E2A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7883" y="4490218"/>
              <a:ext cx="3527970" cy="186881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7F00AB6-6408-4A49-B6A5-7BD8A1151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6471" r="10670"/>
            <a:stretch/>
          </p:blipFill>
          <p:spPr>
            <a:xfrm>
              <a:off x="4170961" y="1612236"/>
              <a:ext cx="3150932" cy="2469810"/>
            </a:xfrm>
            <a:prstGeom prst="ellipse">
              <a:avLst/>
            </a:prstGeom>
            <a:ln w="635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198" name="Picture 6" descr="Image result for নিমের ছাল">
              <a:extLst>
                <a:ext uri="{FF2B5EF4-FFF2-40B4-BE49-F238E27FC236}">
                  <a16:creationId xmlns:a16="http://schemas.microsoft.com/office/drawing/2014/main" id="{144B0A78-C995-480F-80E5-060C461B8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03" y="1688720"/>
              <a:ext cx="3337411" cy="206825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0874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26ABCF5-4858-45A4-B4EA-07CCDAF112CF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05DFF-3402-4006-949D-31B38E00EFC0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5DC91C-5B5A-4984-8412-B0920A64C0F6}"/>
                </a:ext>
              </a:extLst>
            </p:cNvPr>
            <p:cNvSpPr/>
            <p:nvPr/>
          </p:nvSpPr>
          <p:spPr>
            <a:xfrm>
              <a:off x="92764" y="72884"/>
              <a:ext cx="12006471" cy="6785114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F3E08F-2446-45A2-93C5-596953018A6C}"/>
                </a:ext>
              </a:extLst>
            </p:cNvPr>
            <p:cNvSpPr/>
            <p:nvPr/>
          </p:nvSpPr>
          <p:spPr>
            <a:xfrm>
              <a:off x="46381" y="0"/>
              <a:ext cx="12099236" cy="6785114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A47C77-C1F6-46C3-9EDD-7ED19CAE1E1B}"/>
                </a:ext>
              </a:extLst>
            </p:cNvPr>
            <p:cNvSpPr txBox="1"/>
            <p:nvPr/>
          </p:nvSpPr>
          <p:spPr>
            <a:xfrm>
              <a:off x="424409" y="348333"/>
              <a:ext cx="5506700" cy="11387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/>
                <a:t>কেউবা ভাজছে গরম তেলে।</a:t>
              </a:r>
              <a:endParaRPr lang="en-US" sz="3200" dirty="0"/>
            </a:p>
            <a:p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খোস দাদ হাজা চুলকানিতে লাগাবে ।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A4C38E9-2E82-4CFF-A69F-1CBEE2C5D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082" y="1596486"/>
              <a:ext cx="2888418" cy="253962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218" name="Picture 2" descr="Image result for নিমের পাতা সিদ্ধ করা">
              <a:extLst>
                <a:ext uri="{FF2B5EF4-FFF2-40B4-BE49-F238E27FC236}">
                  <a16:creationId xmlns:a16="http://schemas.microsoft.com/office/drawing/2014/main" id="{84A982E0-33FB-45DF-BA6A-981E6EA516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70"/>
            <a:stretch/>
          </p:blipFill>
          <p:spPr bwMode="auto">
            <a:xfrm>
              <a:off x="9291640" y="4136109"/>
              <a:ext cx="2548278" cy="253962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Image result for চর্ম রোগ">
              <a:extLst>
                <a:ext uri="{FF2B5EF4-FFF2-40B4-BE49-F238E27FC236}">
                  <a16:creationId xmlns:a16="http://schemas.microsoft.com/office/drawing/2014/main" id="{2F2BC879-6D57-47F9-B7C7-F593BB8E6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9276" y="3392557"/>
              <a:ext cx="2401183" cy="242362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8" descr="Image result for চর্ম রোগ দাদ">
              <a:extLst>
                <a:ext uri="{FF2B5EF4-FFF2-40B4-BE49-F238E27FC236}">
                  <a16:creationId xmlns:a16="http://schemas.microsoft.com/office/drawing/2014/main" id="{15363966-2130-4786-A406-FD830EA899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046" y="2462643"/>
              <a:ext cx="2343150" cy="264872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9988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0033149-02A8-4344-B014-60948083CBC0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5AC8535-00EA-4B02-A27D-BBAAB79E38B2}"/>
                </a:ext>
              </a:extLst>
            </p:cNvPr>
            <p:cNvGrpSpPr/>
            <p:nvPr/>
          </p:nvGrpSpPr>
          <p:grpSpPr>
            <a:xfrm>
              <a:off x="0" y="0"/>
              <a:ext cx="12192000" cy="6858001"/>
              <a:chOff x="0" y="-1"/>
              <a:chExt cx="12192000" cy="6858001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1848396-18CB-4404-908B-9AC5703AA12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noFill/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82E361A-8DBA-4CBC-819B-4C6F49BA2F05}"/>
                  </a:ext>
                </a:extLst>
              </p:cNvPr>
              <p:cNvSpPr/>
              <p:nvPr/>
            </p:nvSpPr>
            <p:spPr>
              <a:xfrm>
                <a:off x="92764" y="72883"/>
                <a:ext cx="12006471" cy="6785114"/>
              </a:xfrm>
              <a:prstGeom prst="rect">
                <a:avLst/>
              </a:prstGeom>
              <a:noFill/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D982890-20ED-4468-99E4-B34F9A5D199D}"/>
                  </a:ext>
                </a:extLst>
              </p:cNvPr>
              <p:cNvSpPr/>
              <p:nvPr/>
            </p:nvSpPr>
            <p:spPr>
              <a:xfrm>
                <a:off x="46381" y="-1"/>
                <a:ext cx="12099236" cy="6785114"/>
              </a:xfrm>
              <a:prstGeom prst="rect">
                <a:avLst/>
              </a:pr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7A028F-6844-4732-97C7-02C05AE7F928}"/>
                </a:ext>
              </a:extLst>
            </p:cNvPr>
            <p:cNvSpPr txBox="1"/>
            <p:nvPr/>
          </p:nvSpPr>
          <p:spPr>
            <a:xfrm>
              <a:off x="6864195" y="422781"/>
              <a:ext cx="4803973" cy="175432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চর্ম রোগের অব্যর্থ মহৌষধ ।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কচি পাতা গুলো খায়ও অনেকে।</a:t>
              </a:r>
            </a:p>
            <a:p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এমনি কাচাই ...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4" descr="Image result for চর্ম রোগ">
              <a:extLst>
                <a:ext uri="{FF2B5EF4-FFF2-40B4-BE49-F238E27FC236}">
                  <a16:creationId xmlns:a16="http://schemas.microsoft.com/office/drawing/2014/main" id="{79F9DD09-7BB6-417F-87A2-F5E9227F9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818" y="1757684"/>
              <a:ext cx="2108566" cy="26431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2" name="Picture 2" descr="Image result for চর্ম রোগ দাদ">
              <a:extLst>
                <a:ext uri="{FF2B5EF4-FFF2-40B4-BE49-F238E27FC236}">
                  <a16:creationId xmlns:a16="http://schemas.microsoft.com/office/drawing/2014/main" id="{0DA21F2A-B330-40A2-9306-61C0A547D0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34" b="11894"/>
            <a:stretch/>
          </p:blipFill>
          <p:spPr bwMode="auto">
            <a:xfrm>
              <a:off x="380312" y="662060"/>
              <a:ext cx="2257958" cy="26431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PROLOY\Desktop\Project- 05\Pic\مريض بالجرب (تعبيرية).jpg">
              <a:extLst>
                <a:ext uri="{FF2B5EF4-FFF2-40B4-BE49-F238E27FC236}">
                  <a16:creationId xmlns:a16="http://schemas.microsoft.com/office/drawing/2014/main" id="{41032845-CC39-4F5C-BBD1-F2F65F94A4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21932" y="2527004"/>
              <a:ext cx="1988588" cy="246631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No description available.">
              <a:extLst>
                <a:ext uri="{FF2B5EF4-FFF2-40B4-BE49-F238E27FC236}">
                  <a16:creationId xmlns:a16="http://schemas.microsoft.com/office/drawing/2014/main" id="{A50BE817-2036-4348-BDFD-DEDA0DA12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7897" y="4098124"/>
              <a:ext cx="1903054" cy="246631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No description available.">
              <a:extLst>
                <a:ext uri="{FF2B5EF4-FFF2-40B4-BE49-F238E27FC236}">
                  <a16:creationId xmlns:a16="http://schemas.microsoft.com/office/drawing/2014/main" id="{B9BCF9B8-56BA-48FA-AC83-1B0ABF901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8068" y="3183037"/>
              <a:ext cx="1903054" cy="27239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3958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9B97D8-AFB9-4272-BE7B-04FACE3806E7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-1"/>
            <a:chExt cx="12192000" cy="68580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733E51C-7E9C-41F7-98CF-EFE37182F02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20F1345-3ABA-417C-A642-6DEF7CF921B3}"/>
                </a:ext>
              </a:extLst>
            </p:cNvPr>
            <p:cNvSpPr/>
            <p:nvPr/>
          </p:nvSpPr>
          <p:spPr>
            <a:xfrm>
              <a:off x="92764" y="72883"/>
              <a:ext cx="12006471" cy="6785114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891F06-6603-44C1-B768-2B49A1B905DF}"/>
                </a:ext>
              </a:extLst>
            </p:cNvPr>
            <p:cNvSpPr/>
            <p:nvPr/>
          </p:nvSpPr>
          <p:spPr>
            <a:xfrm>
              <a:off x="46381" y="-1"/>
              <a:ext cx="12099236" cy="6785114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917BFFBB-FAC8-4CD5-B996-82C17FF6B5C0}"/>
              </a:ext>
            </a:extLst>
          </p:cNvPr>
          <p:cNvSpPr/>
          <p:nvPr/>
        </p:nvSpPr>
        <p:spPr>
          <a:xfrm>
            <a:off x="2833628" y="368570"/>
            <a:ext cx="3579688" cy="9781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562E3A-7811-4D38-B074-76027112E92A}"/>
              </a:ext>
            </a:extLst>
          </p:cNvPr>
          <p:cNvSpPr txBox="1"/>
          <p:nvPr/>
        </p:nvSpPr>
        <p:spPr>
          <a:xfrm>
            <a:off x="1318592" y="1642447"/>
            <a:ext cx="7825408" cy="46320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bn-IN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বনফুলের প্রকৃত নাম কী? </a:t>
            </a:r>
          </a:p>
          <a:p>
            <a:pPr>
              <a:lnSpc>
                <a:spcPct val="150000"/>
              </a:lnSpc>
            </a:pPr>
            <a:r>
              <a:rPr lang="bn-IN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কত সালে জন্মগ্রহণ করেন? </a:t>
            </a:r>
          </a:p>
          <a:p>
            <a:pPr>
              <a:lnSpc>
                <a:spcPct val="150000"/>
              </a:lnSpc>
            </a:pPr>
            <a:r>
              <a:rPr lang="bn-IN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কত সালে মৃত্যুবরণ করেন?</a:t>
            </a:r>
            <a:endParaRPr lang="en-US" sz="40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নিমগাছের উপকারিতা ব্যাখ্যা কর।</a:t>
            </a:r>
            <a:endParaRPr lang="en-US" sz="40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40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চর্মরগের মহৌষধ কোনটি ?</a:t>
            </a:r>
            <a:endParaRPr lang="en-US" sz="4000" b="1" dirty="0">
              <a:ln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0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3986896-F59A-4D19-AFD0-C2C808AB9D6F}"/>
              </a:ext>
            </a:extLst>
          </p:cNvPr>
          <p:cNvGrpSpPr/>
          <p:nvPr/>
        </p:nvGrpSpPr>
        <p:grpSpPr>
          <a:xfrm>
            <a:off x="0" y="13252"/>
            <a:ext cx="12192000" cy="6858000"/>
            <a:chOff x="-93579" y="13250"/>
            <a:chExt cx="12285579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AA4ECCB-41E3-4691-9CAC-AFD3BA8C8D50}"/>
                </a:ext>
              </a:extLst>
            </p:cNvPr>
            <p:cNvSpPr/>
            <p:nvPr/>
          </p:nvSpPr>
          <p:spPr>
            <a:xfrm>
              <a:off x="92764" y="72884"/>
              <a:ext cx="11992406" cy="6685723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2D0627-87E5-41FF-86A3-749507387119}"/>
                </a:ext>
              </a:extLst>
            </p:cNvPr>
            <p:cNvSpPr/>
            <p:nvPr/>
          </p:nvSpPr>
          <p:spPr>
            <a:xfrm>
              <a:off x="-93579" y="13250"/>
              <a:ext cx="12285579" cy="6858000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52159B9-97EA-4CDC-BD6A-F80E8979DB64}"/>
              </a:ext>
            </a:extLst>
          </p:cNvPr>
          <p:cNvSpPr txBox="1"/>
          <p:nvPr/>
        </p:nvSpPr>
        <p:spPr>
          <a:xfrm>
            <a:off x="2272748" y="5149599"/>
            <a:ext cx="6135756" cy="830997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নিমের তিনটি উপকারীতা লিখ।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BC1C49-EF5F-44C7-AF5C-A5EE7F209CB1}"/>
              </a:ext>
            </a:extLst>
          </p:cNvPr>
          <p:cNvSpPr/>
          <p:nvPr/>
        </p:nvSpPr>
        <p:spPr>
          <a:xfrm>
            <a:off x="2632350" y="343787"/>
            <a:ext cx="5151507" cy="1511637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IN" sz="60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0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A65580-F17A-462D-88A1-C65121DCB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50" y="2203798"/>
            <a:ext cx="5247860" cy="259742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8854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77257C-1298-4C90-A65E-453B473C7E1C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-1"/>
            <a:chExt cx="12192000" cy="68580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54B911A-876F-4C95-9376-7E948FB9795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26662F-A438-4631-8A37-D4297E24A90F}"/>
                </a:ext>
              </a:extLst>
            </p:cNvPr>
            <p:cNvSpPr/>
            <p:nvPr/>
          </p:nvSpPr>
          <p:spPr>
            <a:xfrm>
              <a:off x="92764" y="72883"/>
              <a:ext cx="12006471" cy="6785114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D94D3D0-E666-48D1-8BF3-DD3BB9F78BCB}"/>
                </a:ext>
              </a:extLst>
            </p:cNvPr>
            <p:cNvSpPr/>
            <p:nvPr/>
          </p:nvSpPr>
          <p:spPr>
            <a:xfrm>
              <a:off x="46381" y="-1"/>
              <a:ext cx="12099236" cy="6785114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EDDBC7-4B3A-4601-8404-7FBE4E4EF86E}"/>
              </a:ext>
            </a:extLst>
          </p:cNvPr>
          <p:cNvSpPr txBox="1">
            <a:spLocks/>
          </p:cNvSpPr>
          <p:nvPr/>
        </p:nvSpPr>
        <p:spPr>
          <a:xfrm>
            <a:off x="657775" y="1751192"/>
            <a:ext cx="7704944" cy="44835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“ছাল” শব্দের অর্থ কি? </a:t>
            </a:r>
          </a:p>
          <a:p>
            <a:pPr marL="45720" indent="0">
              <a:buNone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 কবিতা লেখেন তাকে কি বলে?</a:t>
            </a:r>
          </a:p>
          <a:p>
            <a:pPr marL="45720" indent="0">
              <a:buNone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“অদৃশ্যলোক” গ্রন্থটি কত সালে প্রকাশিত হয়?</a:t>
            </a:r>
          </a:p>
          <a:p>
            <a:pPr marL="45720" indent="0">
              <a:buNone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“নিমগাছ” বনফুলের রচিত কোন ধরনের গল্প?</a:t>
            </a:r>
          </a:p>
          <a:p>
            <a:pPr marL="45720" indent="0">
              <a:buNone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গল্পটি বাংলা সাহিত্যের একটি বিরল রচনা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 indent="0">
              <a:buNone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6।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নিমগাছের ঔষধি গুণাগুণ বিশ্লেষণ কর</a:t>
            </a:r>
            <a:endParaRPr lang="en-US" sz="36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 indent="0">
              <a:buNone/>
            </a:pP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 indent="0">
              <a:buNone/>
            </a:pP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C5E365-42CB-4785-835D-38F6A1BD33F2}"/>
              </a:ext>
            </a:extLst>
          </p:cNvPr>
          <p:cNvSpPr txBox="1"/>
          <p:nvPr/>
        </p:nvSpPr>
        <p:spPr>
          <a:xfrm>
            <a:off x="9435279" y="1998141"/>
            <a:ext cx="1990812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বাকল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কবি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উঃ১৯৪৭সালে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প্রতীকী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উঃনিমগাছ</a:t>
            </a:r>
          </a:p>
        </p:txBody>
      </p:sp>
      <p:sp>
        <p:nvSpPr>
          <p:cNvPr id="10" name="Flowchart: Predefined Process 9">
            <a:extLst>
              <a:ext uri="{FF2B5EF4-FFF2-40B4-BE49-F238E27FC236}">
                <a16:creationId xmlns:a16="http://schemas.microsoft.com/office/drawing/2014/main" id="{106E4414-38BC-42AB-92E9-C336DE87BD42}"/>
              </a:ext>
            </a:extLst>
          </p:cNvPr>
          <p:cNvSpPr/>
          <p:nvPr/>
        </p:nvSpPr>
        <p:spPr>
          <a:xfrm>
            <a:off x="2953315" y="353238"/>
            <a:ext cx="4198936" cy="1117600"/>
          </a:xfrm>
          <a:prstGeom prst="flowChartPredefined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2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1.85185E-6 L 3.125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2.59259E-6 L -1.25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4.07407E-6 L 3.95833E-6 -0.07223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2.96296E-6 L 2.70833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-3.7037E-6 L -4.16667E-7 -0.07222 " pathEditMode="relative" rAng="0" ptsTypes="AA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-3.7037E-6 L -4.16667E-7 -0.07222 " pathEditMode="relative" rAng="0" ptsTypes="AA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C44CE-6392-4978-A46A-A3AFE510AF7C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-1"/>
            <a:chExt cx="12192000" cy="68580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A046E80-8B34-423C-919E-35CF7307C77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2D327A-0CC3-4960-ABF8-A4302AFDBD1C}"/>
                </a:ext>
              </a:extLst>
            </p:cNvPr>
            <p:cNvSpPr/>
            <p:nvPr/>
          </p:nvSpPr>
          <p:spPr>
            <a:xfrm>
              <a:off x="92764" y="72883"/>
              <a:ext cx="12006471" cy="6785114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AED945-FD8C-40E9-9883-72A1EB4B539C}"/>
                </a:ext>
              </a:extLst>
            </p:cNvPr>
            <p:cNvSpPr/>
            <p:nvPr/>
          </p:nvSpPr>
          <p:spPr>
            <a:xfrm>
              <a:off x="46381" y="-1"/>
              <a:ext cx="12099236" cy="6785114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753C1D5-D142-4FB4-9EAA-2566BF1E2DB9}"/>
              </a:ext>
            </a:extLst>
          </p:cNvPr>
          <p:cNvSpPr txBox="1"/>
          <p:nvPr/>
        </p:nvSpPr>
        <p:spPr>
          <a:xfrm>
            <a:off x="672202" y="604175"/>
            <a:ext cx="10847593" cy="434064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038020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13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13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13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13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3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১ম </a:t>
            </a:r>
            <a:r>
              <a:rPr lang="en-US" sz="138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13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13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456322-91CB-4E3E-81FB-F6808415A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887" y="2533056"/>
            <a:ext cx="2678397" cy="37722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A20D7F-44CA-40B0-9A57-65DB344D6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575" y="3392557"/>
            <a:ext cx="3483449" cy="21093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351336-E8E7-446E-AE86-BBDFC4275B80}"/>
              </a:ext>
            </a:extLst>
          </p:cNvPr>
          <p:cNvSpPr txBox="1"/>
          <p:nvPr/>
        </p:nvSpPr>
        <p:spPr>
          <a:xfrm>
            <a:off x="3829476" y="1004266"/>
            <a:ext cx="5187826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tabLst>
                <a:tab pos="3086100" algn="l"/>
              </a:tabLst>
            </a:pPr>
            <a:r>
              <a:rPr lang="en-US" sz="9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6DB3A6-BA4F-47AB-8087-767774A25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72" y="2777409"/>
            <a:ext cx="3028013" cy="33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0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EEFB29F-3A55-42FE-84C8-B8990E19637B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995F406-0BE7-4996-A9A9-55BAD6B97408}"/>
                </a:ext>
              </a:extLst>
            </p:cNvPr>
            <p:cNvGrpSpPr/>
            <p:nvPr/>
          </p:nvGrpSpPr>
          <p:grpSpPr>
            <a:xfrm>
              <a:off x="0" y="0"/>
              <a:ext cx="12192000" cy="6858001"/>
              <a:chOff x="0" y="-1"/>
              <a:chExt cx="12192000" cy="6858001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E010F1-6E49-4AE0-973E-5F7285F71990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noFill/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C6022F-ACD9-43E0-8911-952C9A8D9F8B}"/>
                  </a:ext>
                </a:extLst>
              </p:cNvPr>
              <p:cNvSpPr/>
              <p:nvPr/>
            </p:nvSpPr>
            <p:spPr>
              <a:xfrm>
                <a:off x="92764" y="72883"/>
                <a:ext cx="12006471" cy="6785114"/>
              </a:xfrm>
              <a:prstGeom prst="rect">
                <a:avLst/>
              </a:prstGeom>
              <a:noFill/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FFF6D97-D9E6-4808-B871-0C870CB52C0C}"/>
                  </a:ext>
                </a:extLst>
              </p:cNvPr>
              <p:cNvSpPr/>
              <p:nvPr/>
            </p:nvSpPr>
            <p:spPr>
              <a:xfrm>
                <a:off x="46381" y="-1"/>
                <a:ext cx="12099236" cy="6785114"/>
              </a:xfrm>
              <a:prstGeom prst="rect">
                <a:avLst/>
              </a:pr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AC30BC-0528-47DC-AEFF-3B71687108AB}"/>
                </a:ext>
              </a:extLst>
            </p:cNvPr>
            <p:cNvSpPr txBox="1"/>
            <p:nvPr/>
          </p:nvSpPr>
          <p:spPr>
            <a:xfrm>
              <a:off x="3960179" y="5694116"/>
              <a:ext cx="7732149" cy="707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নিম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গাছের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গুণাগুণের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তালিকা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B26756B-16B5-4CDC-83B6-41BF1A8D5595}"/>
                </a:ext>
              </a:extLst>
            </p:cNvPr>
            <p:cNvGrpSpPr/>
            <p:nvPr/>
          </p:nvGrpSpPr>
          <p:grpSpPr>
            <a:xfrm>
              <a:off x="363787" y="238539"/>
              <a:ext cx="10953787" cy="5103234"/>
              <a:chOff x="768086" y="-70069"/>
              <a:chExt cx="9408835" cy="5490247"/>
            </a:xfrm>
          </p:grpSpPr>
          <p:sp>
            <p:nvSpPr>
              <p:cNvPr id="21" name="Rounded Rectangle 3">
                <a:extLst>
                  <a:ext uri="{FF2B5EF4-FFF2-40B4-BE49-F238E27FC236}">
                    <a16:creationId xmlns:a16="http://schemas.microsoft.com/office/drawing/2014/main" id="{5143874B-392A-4A8E-BF68-992E25EA803D}"/>
                  </a:ext>
                </a:extLst>
              </p:cNvPr>
              <p:cNvSpPr/>
              <p:nvPr/>
            </p:nvSpPr>
            <p:spPr>
              <a:xfrm>
                <a:off x="5893342" y="151292"/>
                <a:ext cx="4283579" cy="133773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7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বাড়ির কাজ</a:t>
                </a:r>
                <a:endParaRPr lang="en-US" sz="7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6148" name="Picture 4">
                <a:extLst>
                  <a:ext uri="{FF2B5EF4-FFF2-40B4-BE49-F238E27FC236}">
                    <a16:creationId xmlns:a16="http://schemas.microsoft.com/office/drawing/2014/main" id="{A53DF52F-96D2-490C-AEEE-57BEFC2450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086" y="-70069"/>
                <a:ext cx="4416477" cy="51915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E8273B4-8C84-4DFD-B6FC-BD9D0D5F2C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60" r="4431"/>
              <a:stretch/>
            </p:blipFill>
            <p:spPr>
              <a:xfrm>
                <a:off x="1499016" y="2728210"/>
                <a:ext cx="6255269" cy="2691968"/>
              </a:xfrm>
              <a:prstGeom prst="rect">
                <a:avLst/>
              </a:prstGeom>
              <a:ln w="88900" cap="sq" cmpd="thickThin">
                <a:solidFill>
                  <a:srgbClr val="C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764315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CE920F9-806C-4DB2-90F6-63365AE42015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8B8B9A1-9453-406C-B77E-37CF9B2714C3}"/>
                </a:ext>
              </a:extLst>
            </p:cNvPr>
            <p:cNvGrpSpPr/>
            <p:nvPr/>
          </p:nvGrpSpPr>
          <p:grpSpPr>
            <a:xfrm>
              <a:off x="0" y="0"/>
              <a:ext cx="12192000" cy="6858001"/>
              <a:chOff x="0" y="-1"/>
              <a:chExt cx="12192000" cy="6858001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66B4EFE-BA21-4AB7-A482-2E33C7C3D962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noFill/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3E0918-763E-45B8-986A-F1972ADCE2EC}"/>
                  </a:ext>
                </a:extLst>
              </p:cNvPr>
              <p:cNvSpPr/>
              <p:nvPr/>
            </p:nvSpPr>
            <p:spPr>
              <a:xfrm>
                <a:off x="92764" y="72883"/>
                <a:ext cx="12006471" cy="678511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3BB34D-8A20-4AF5-8398-22171C82688C}"/>
                  </a:ext>
                </a:extLst>
              </p:cNvPr>
              <p:cNvSpPr/>
              <p:nvPr/>
            </p:nvSpPr>
            <p:spPr>
              <a:xfrm>
                <a:off x="46381" y="-1"/>
                <a:ext cx="12099236" cy="6785114"/>
              </a:xfrm>
              <a:prstGeom prst="rect">
                <a:avLst/>
              </a:pr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50B47D6B-471B-47F5-96F6-8D22E2C181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47" t="12599" r="2753" b="46671"/>
            <a:stretch/>
          </p:blipFill>
          <p:spPr bwMode="auto">
            <a:xfrm>
              <a:off x="926500" y="2007477"/>
              <a:ext cx="7821306" cy="33909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761FB2-DB3E-48FB-BC55-7E62ED2AFAA7}"/>
                </a:ext>
              </a:extLst>
            </p:cNvPr>
            <p:cNvSpPr txBox="1"/>
            <p:nvPr/>
          </p:nvSpPr>
          <p:spPr>
            <a:xfrm>
              <a:off x="2162703" y="285895"/>
              <a:ext cx="6186817" cy="1315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prstTxWarp prst="textChevro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/>
              <a:r>
                <a:rPr lang="bn-BD" sz="6000" b="1" dirty="0">
                  <a:ln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ধন্যবাদ।</a:t>
              </a:r>
              <a:endPara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DFF43B-5866-4DF9-90FC-F2C2111452A4}"/>
                </a:ext>
              </a:extLst>
            </p:cNvPr>
            <p:cNvSpPr txBox="1"/>
            <p:nvPr/>
          </p:nvSpPr>
          <p:spPr>
            <a:xfrm>
              <a:off x="7354848" y="5398439"/>
              <a:ext cx="4472391" cy="132343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kumimoji="0" lang="bn-IN" sz="8000" b="1" i="0" u="none" strike="noStrike" kern="1200" normalizeH="0" baseline="0" noProof="0" dirty="0">
                  <a:ln/>
                  <a:solidFill>
                    <a:srgbClr val="00B050"/>
                  </a:solidFill>
                  <a:uLnTx/>
                  <a:uFillTx/>
                  <a:latin typeface="NikoshBAN" panose="02000000000000000000" pitchFamily="2" charset="0"/>
                  <a:ea typeface="+mj-ea"/>
                  <a:cs typeface="NikoshBAN" panose="02000000000000000000" pitchFamily="2" charset="0"/>
                </a:rPr>
                <a:t>খোদা হাফেজ</a:t>
              </a:r>
              <a:endParaRPr lang="en-US" b="1" dirty="0">
                <a:ln/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120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CA307B-5A4E-4BA8-A7EE-DE556988555E}"/>
              </a:ext>
            </a:extLst>
          </p:cNvPr>
          <p:cNvSpPr/>
          <p:nvPr/>
        </p:nvSpPr>
        <p:spPr>
          <a:xfrm>
            <a:off x="145472" y="166255"/>
            <a:ext cx="11998037" cy="658090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4E40D4-05B4-45B6-AA8B-4351FCD212B8}"/>
              </a:ext>
            </a:extLst>
          </p:cNvPr>
          <p:cNvSpPr/>
          <p:nvPr/>
        </p:nvSpPr>
        <p:spPr>
          <a:xfrm>
            <a:off x="84860" y="55418"/>
            <a:ext cx="12022280" cy="674716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99CCF9-CB83-49F7-8ED8-AE028FF1EED8}"/>
              </a:ext>
            </a:extLst>
          </p:cNvPr>
          <p:cNvSpPr/>
          <p:nvPr/>
        </p:nvSpPr>
        <p:spPr>
          <a:xfrm>
            <a:off x="46381" y="0"/>
            <a:ext cx="12099236" cy="678511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7E102A-40D1-44DD-9873-F9892AF546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" t="8889" r="13414" b="13289"/>
          <a:stretch/>
        </p:blipFill>
        <p:spPr>
          <a:xfrm>
            <a:off x="1265362" y="1922251"/>
            <a:ext cx="3387314" cy="43969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07FBCD-00B8-42C6-BBDA-9F4080BCD797}"/>
              </a:ext>
            </a:extLst>
          </p:cNvPr>
          <p:cNvSpPr txBox="1"/>
          <p:nvPr/>
        </p:nvSpPr>
        <p:spPr>
          <a:xfrm>
            <a:off x="200198" y="33716"/>
            <a:ext cx="5900807" cy="589123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680975"/>
                <a:gd name="adj2" fmla="val 56147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40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AD6113-0773-4D50-87BA-C6F9DF17B169}"/>
              </a:ext>
            </a:extLst>
          </p:cNvPr>
          <p:cNvSpPr txBox="1"/>
          <p:nvPr/>
        </p:nvSpPr>
        <p:spPr>
          <a:xfrm>
            <a:off x="6954327" y="2300104"/>
            <a:ext cx="5229769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ln/>
                <a:solidFill>
                  <a:srgbClr val="00B050"/>
                </a:solidFill>
              </a:rPr>
              <a:t>রেহানা</a:t>
            </a:r>
            <a:r>
              <a:rPr lang="en-US" sz="4000" b="1" dirty="0">
                <a:ln/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00B050"/>
                </a:solidFill>
              </a:rPr>
              <a:t>পারভিন</a:t>
            </a:r>
            <a:endParaRPr lang="bn-IN" sz="4000" b="1" dirty="0">
              <a:ln/>
              <a:solidFill>
                <a:srgbClr val="00B05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>
                <a:ln/>
                <a:solidFill>
                  <a:srgbClr val="00B050"/>
                </a:solidFill>
              </a:rPr>
              <a:t>সহকারী শিক্ষক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>
                <a:ln/>
                <a:solidFill>
                  <a:srgbClr val="00B050"/>
                </a:solidFill>
              </a:rPr>
              <a:t>জামতলা দাখিল মাদ্রাসা।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>
                <a:ln/>
                <a:solidFill>
                  <a:srgbClr val="00B050"/>
                </a:solidFill>
              </a:rPr>
              <a:t>গোয়ালন্দ,রাজবাড়ী</a:t>
            </a:r>
            <a:r>
              <a:rPr lang="bn-IN" sz="4000" b="1" dirty="0">
                <a:ln/>
              </a:rPr>
              <a:t>। </a:t>
            </a:r>
            <a:endParaRPr lang="en-US" sz="4000" b="1" dirty="0">
              <a:ln/>
            </a:endParaRPr>
          </a:p>
        </p:txBody>
      </p:sp>
      <p:pic>
        <p:nvPicPr>
          <p:cNvPr id="2050" name="Picture 2" descr="Image result for green roses flowers">
            <a:extLst>
              <a:ext uri="{FF2B5EF4-FFF2-40B4-BE49-F238E27FC236}">
                <a16:creationId xmlns:a16="http://schemas.microsoft.com/office/drawing/2014/main" id="{DDF315E1-385B-429A-B33D-24875F6B5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02" y="2801677"/>
            <a:ext cx="1953367" cy="332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42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10F47F-3F6A-4D7A-9D9F-7A7E60974D71}"/>
              </a:ext>
            </a:extLst>
          </p:cNvPr>
          <p:cNvGrpSpPr/>
          <p:nvPr/>
        </p:nvGrpSpPr>
        <p:grpSpPr>
          <a:xfrm>
            <a:off x="19877" y="47953"/>
            <a:ext cx="12192000" cy="6858001"/>
            <a:chOff x="19877" y="47953"/>
            <a:chExt cx="12192000" cy="68580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FFDCF09-5E57-4E51-8918-061408CA4FC0}"/>
                </a:ext>
              </a:extLst>
            </p:cNvPr>
            <p:cNvSpPr/>
            <p:nvPr/>
          </p:nvSpPr>
          <p:spPr>
            <a:xfrm>
              <a:off x="19877" y="47954"/>
              <a:ext cx="12192000" cy="6858000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A0D1EF2-5569-46E9-BADD-0861DAA46C7E}"/>
                </a:ext>
              </a:extLst>
            </p:cNvPr>
            <p:cNvSpPr/>
            <p:nvPr/>
          </p:nvSpPr>
          <p:spPr>
            <a:xfrm>
              <a:off x="112641" y="120837"/>
              <a:ext cx="12006471" cy="6785114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320F13-9D02-4D20-8CBE-48106E06088B}"/>
                </a:ext>
              </a:extLst>
            </p:cNvPr>
            <p:cNvSpPr/>
            <p:nvPr/>
          </p:nvSpPr>
          <p:spPr>
            <a:xfrm>
              <a:off x="66258" y="47953"/>
              <a:ext cx="12099236" cy="6785114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FF8336-570F-40E6-93E9-342B6C2D1709}"/>
                </a:ext>
              </a:extLst>
            </p:cNvPr>
            <p:cNvSpPr txBox="1"/>
            <p:nvPr/>
          </p:nvSpPr>
          <p:spPr>
            <a:xfrm>
              <a:off x="1747697" y="307712"/>
              <a:ext cx="7772400" cy="83099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ছবিতে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কোনটি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গাছ</a:t>
              </a:r>
              <a:r>
                <a:rPr lang="bn-IN" sz="4800" dirty="0">
                  <a:latin typeface="NikoshBAN" pitchFamily="2" charset="0"/>
                  <a:cs typeface="NikoshBAN" pitchFamily="2" charset="0"/>
                </a:rPr>
                <a:t> বলতো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989812-AA38-427D-BB94-6F5B05C6C557}"/>
                </a:ext>
              </a:extLst>
            </p:cNvPr>
            <p:cNvSpPr txBox="1"/>
            <p:nvPr/>
          </p:nvSpPr>
          <p:spPr>
            <a:xfrm>
              <a:off x="3917462" y="5903991"/>
              <a:ext cx="144780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নারকেল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73D58F-C136-4E74-AF77-088B01700F2D}"/>
                </a:ext>
              </a:extLst>
            </p:cNvPr>
            <p:cNvSpPr txBox="1"/>
            <p:nvPr/>
          </p:nvSpPr>
          <p:spPr>
            <a:xfrm>
              <a:off x="10054643" y="3113748"/>
              <a:ext cx="1448021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আম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245AF8-D807-44AC-A4CD-80BC4460542A}"/>
                </a:ext>
              </a:extLst>
            </p:cNvPr>
            <p:cNvSpPr txBox="1"/>
            <p:nvPr/>
          </p:nvSpPr>
          <p:spPr>
            <a:xfrm>
              <a:off x="6903527" y="3205303"/>
              <a:ext cx="1235867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কাঁঠাল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DE2B64-10E7-430B-9617-77ECDF2C58AA}"/>
                </a:ext>
              </a:extLst>
            </p:cNvPr>
            <p:cNvSpPr txBox="1"/>
            <p:nvPr/>
          </p:nvSpPr>
          <p:spPr>
            <a:xfrm>
              <a:off x="926324" y="5930791"/>
              <a:ext cx="1627909" cy="64633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নিম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38284D-CECD-4181-BAC7-C6281D630750}"/>
                </a:ext>
              </a:extLst>
            </p:cNvPr>
            <p:cNvSpPr txBox="1"/>
            <p:nvPr/>
          </p:nvSpPr>
          <p:spPr>
            <a:xfrm>
              <a:off x="1094743" y="3045683"/>
              <a:ext cx="1139519" cy="64633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লিচু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DAA4A5-9562-4737-92DC-2C915766DD33}"/>
                </a:ext>
              </a:extLst>
            </p:cNvPr>
            <p:cNvSpPr txBox="1"/>
            <p:nvPr/>
          </p:nvSpPr>
          <p:spPr>
            <a:xfrm>
              <a:off x="3714349" y="3175304"/>
              <a:ext cx="1589284" cy="58477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পেয়ারা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280BDC8-9A27-4CFD-96CB-0CD8B6190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236" y="1374248"/>
              <a:ext cx="2273056" cy="173191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F0C87EC5-1A7F-41F9-AB6E-494FBF2968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392" y="1304790"/>
              <a:ext cx="2273056" cy="173191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Image result for লিচু গাছ">
              <a:extLst>
                <a:ext uri="{FF2B5EF4-FFF2-40B4-BE49-F238E27FC236}">
                  <a16:creationId xmlns:a16="http://schemas.microsoft.com/office/drawing/2014/main" id="{C96DA2B3-5541-4573-9C85-FBA7C3ACEF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1" r="13344"/>
            <a:stretch/>
          </p:blipFill>
          <p:spPr bwMode="auto">
            <a:xfrm>
              <a:off x="606955" y="1331183"/>
              <a:ext cx="2266649" cy="17145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Image result for আম গাছ">
              <a:extLst>
                <a:ext uri="{FF2B5EF4-FFF2-40B4-BE49-F238E27FC236}">
                  <a16:creationId xmlns:a16="http://schemas.microsoft.com/office/drawing/2014/main" id="{4647DAF2-B0F4-44B9-BC8F-C120E7A097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6442" y="1322208"/>
              <a:ext cx="2273056" cy="17145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11AD66-F5FB-4267-95C1-D52C3AD66688}"/>
                </a:ext>
              </a:extLst>
            </p:cNvPr>
            <p:cNvSpPr txBox="1"/>
            <p:nvPr/>
          </p:nvSpPr>
          <p:spPr>
            <a:xfrm>
              <a:off x="9654113" y="5978715"/>
              <a:ext cx="1903751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আমলকি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58" name="Picture 10" descr="See the source image">
              <a:extLst>
                <a:ext uri="{FF2B5EF4-FFF2-40B4-BE49-F238E27FC236}">
                  <a16:creationId xmlns:a16="http://schemas.microsoft.com/office/drawing/2014/main" id="{D640AC43-9F1F-4D51-9592-96B4E6CAE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8114" y="4191333"/>
              <a:ext cx="2557503" cy="17144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See the source image">
              <a:extLst>
                <a:ext uri="{FF2B5EF4-FFF2-40B4-BE49-F238E27FC236}">
                  <a16:creationId xmlns:a16="http://schemas.microsoft.com/office/drawing/2014/main" id="{F99D3CC4-8F12-482F-BDF6-2806F938B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588" y="4172194"/>
              <a:ext cx="2441549" cy="17144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Image result for নিম গাছ">
              <a:extLst>
                <a:ext uri="{FF2B5EF4-FFF2-40B4-BE49-F238E27FC236}">
                  <a16:creationId xmlns:a16="http://schemas.microsoft.com/office/drawing/2014/main" id="{0E955BDF-099A-4FB3-B563-46DDF7896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20" y="4172193"/>
              <a:ext cx="2441549" cy="17145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See the source image">
              <a:extLst>
                <a:ext uri="{FF2B5EF4-FFF2-40B4-BE49-F238E27FC236}">
                  <a16:creationId xmlns:a16="http://schemas.microsoft.com/office/drawing/2014/main" id="{1B200ABA-65D7-4F41-A7FD-119E279C6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958" y="4200223"/>
              <a:ext cx="2441549" cy="169672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C38642-F63F-43D1-B788-8845CE2AEEEA}"/>
                </a:ext>
              </a:extLst>
            </p:cNvPr>
            <p:cNvSpPr txBox="1"/>
            <p:nvPr/>
          </p:nvSpPr>
          <p:spPr>
            <a:xfrm>
              <a:off x="6915255" y="5992347"/>
              <a:ext cx="1447800" cy="5847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কলা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931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46E8DE-8242-4619-95D9-71C64AADC5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B16DF4-2E4B-47D0-AB08-04DA0192942C}"/>
              </a:ext>
            </a:extLst>
          </p:cNvPr>
          <p:cNvSpPr/>
          <p:nvPr/>
        </p:nvSpPr>
        <p:spPr>
          <a:xfrm>
            <a:off x="92764" y="72883"/>
            <a:ext cx="12006471" cy="6785114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6F6C9B-75AC-494E-88D3-004BE9A2A3C0}"/>
              </a:ext>
            </a:extLst>
          </p:cNvPr>
          <p:cNvSpPr/>
          <p:nvPr/>
        </p:nvSpPr>
        <p:spPr>
          <a:xfrm>
            <a:off x="46381" y="-1"/>
            <a:ext cx="12099236" cy="678511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463A12-81D8-483F-8461-52A5DB4CA410}"/>
              </a:ext>
            </a:extLst>
          </p:cNvPr>
          <p:cNvSpPr txBox="1"/>
          <p:nvPr/>
        </p:nvSpPr>
        <p:spPr>
          <a:xfrm>
            <a:off x="1928192" y="245158"/>
            <a:ext cx="7361582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এবার ছবির গাছটির নাম বলতো?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D77CCA-9B57-4046-8F09-DC80A9573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045" y="1785408"/>
            <a:ext cx="3533230" cy="4285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623439B-BBDC-4E96-828F-8CD4CF817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42" y="1785408"/>
            <a:ext cx="3751125" cy="4382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28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1E666C-4C85-4DB6-9A98-E482532F6DD7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-1"/>
            <a:chExt cx="12192000" cy="68580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CA3CB6B-073D-4BE0-9717-614472010D8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1B0AE6-CDAD-4C37-8058-90F89729AD10}"/>
                </a:ext>
              </a:extLst>
            </p:cNvPr>
            <p:cNvSpPr/>
            <p:nvPr/>
          </p:nvSpPr>
          <p:spPr>
            <a:xfrm>
              <a:off x="92764" y="72883"/>
              <a:ext cx="12006471" cy="6785114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1AEFA2-5E11-4CB7-BD4A-084B6AE06E1E}"/>
                </a:ext>
              </a:extLst>
            </p:cNvPr>
            <p:cNvSpPr/>
            <p:nvPr/>
          </p:nvSpPr>
          <p:spPr>
            <a:xfrm>
              <a:off x="46381" y="-1"/>
              <a:ext cx="12099236" cy="6785114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44AC2ED8-FD96-4D84-9DC0-60365CDC7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8" y="1482940"/>
            <a:ext cx="3356734" cy="434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0B48AB-F635-46EE-8BBF-CEECAF5F1FBA}"/>
              </a:ext>
            </a:extLst>
          </p:cNvPr>
          <p:cNvSpPr txBox="1"/>
          <p:nvPr/>
        </p:nvSpPr>
        <p:spPr>
          <a:xfrm>
            <a:off x="4481241" y="-163538"/>
            <a:ext cx="7495082" cy="49527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8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 </a:t>
            </a:r>
            <a:endParaRPr lang="en-US" sz="8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38DBC-82E9-442E-BD5C-1544BBB8C535}"/>
              </a:ext>
            </a:extLst>
          </p:cNvPr>
          <p:cNvSpPr txBox="1"/>
          <p:nvPr/>
        </p:nvSpPr>
        <p:spPr>
          <a:xfrm>
            <a:off x="5944853" y="4825653"/>
            <a:ext cx="4920675" cy="16004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নিমগাছ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(১ম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লেখক-বনফুল</a:t>
            </a:r>
            <a:endParaRPr lang="en-US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00" name="Picture 4" descr="No description available.">
            <a:extLst>
              <a:ext uri="{FF2B5EF4-FFF2-40B4-BE49-F238E27FC236}">
                <a16:creationId xmlns:a16="http://schemas.microsoft.com/office/drawing/2014/main" id="{87D4C43E-8AB2-47F1-9733-E2D758850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122" y="1290653"/>
            <a:ext cx="3984342" cy="3543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94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E6D999-B3FE-4BFF-9F6C-81A33933E275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-1"/>
            <a:chExt cx="12192000" cy="68580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C0B1023-3165-468F-A7BF-FCC7594B98A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F91615E-83B2-40F6-B273-31904754FA74}"/>
                </a:ext>
              </a:extLst>
            </p:cNvPr>
            <p:cNvSpPr/>
            <p:nvPr/>
          </p:nvSpPr>
          <p:spPr>
            <a:xfrm>
              <a:off x="92764" y="72883"/>
              <a:ext cx="12006471" cy="6785114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0CD4F0-D247-4EBD-BE66-EB94ADA6809D}"/>
                </a:ext>
              </a:extLst>
            </p:cNvPr>
            <p:cNvSpPr/>
            <p:nvPr/>
          </p:nvSpPr>
          <p:spPr>
            <a:xfrm>
              <a:off x="46381" y="-1"/>
              <a:ext cx="12099236" cy="6785114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09DD780-004D-4B19-A6F0-60AA13EBFEE5}"/>
              </a:ext>
            </a:extLst>
          </p:cNvPr>
          <p:cNvGrpSpPr/>
          <p:nvPr/>
        </p:nvGrpSpPr>
        <p:grpSpPr>
          <a:xfrm>
            <a:off x="1012135" y="553278"/>
            <a:ext cx="9809921" cy="5439603"/>
            <a:chOff x="1012135" y="553278"/>
            <a:chExt cx="9809921" cy="5439603"/>
          </a:xfrm>
        </p:grpSpPr>
        <p:pic>
          <p:nvPicPr>
            <p:cNvPr id="2050" name="Picture 2" descr="No description available.">
              <a:extLst>
                <a:ext uri="{FF2B5EF4-FFF2-40B4-BE49-F238E27FC236}">
                  <a16:creationId xmlns:a16="http://schemas.microsoft.com/office/drawing/2014/main" id="{61F2A2FA-6777-499C-8E7F-B243A3348F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0"/>
            <a:stretch/>
          </p:blipFill>
          <p:spPr bwMode="auto">
            <a:xfrm>
              <a:off x="1012135" y="1099930"/>
              <a:ext cx="3480351" cy="489295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6DDBE4FB-A9C8-4CE5-ABA6-0777C1BEEFCC}"/>
                </a:ext>
              </a:extLst>
            </p:cNvPr>
            <p:cNvSpPr txBox="1">
              <a:spLocks/>
            </p:cNvSpPr>
            <p:nvPr/>
          </p:nvSpPr>
          <p:spPr>
            <a:xfrm>
              <a:off x="6478656" y="2729950"/>
              <a:ext cx="4343400" cy="3048000"/>
            </a:xfrm>
            <a:prstGeom prst="rect">
              <a:avLst/>
            </a:prstGeom>
            <a:solidFill>
              <a:schemeClr val="accent1"/>
            </a:solidFill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lnSpc>
                  <a:spcPct val="90000"/>
                </a:lnSpc>
                <a:spcBef>
                  <a:spcPts val="1400"/>
                </a:spcBef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Corbel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Corbel" pitchFamily="34" charset="0"/>
                <a:buNone/>
              </a:pPr>
              <a:r>
                <a:rPr lang="bn-BD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বনফুল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buFont typeface="Corbel" pitchFamily="34" charset="0"/>
                <a:buNone/>
              </a:pPr>
              <a:r>
                <a:rPr lang="bn-BD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প্রকৃত নামঃ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buFont typeface="Corbel" pitchFamily="34" charset="0"/>
                <a:buNone/>
              </a:pPr>
              <a:r>
                <a:rPr lang="bn-BD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বলাইচাঁদ মুখোপাধ্যায়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AC8349-D9E6-42A5-AAF4-A37121A1568F}"/>
                </a:ext>
              </a:extLst>
            </p:cNvPr>
            <p:cNvSpPr/>
            <p:nvPr/>
          </p:nvSpPr>
          <p:spPr>
            <a:xfrm>
              <a:off x="5105400" y="553278"/>
              <a:ext cx="3733800" cy="9144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9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লেখক</a:t>
              </a:r>
              <a:endParaRPr lang="en-US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337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293D593-4DE2-4C86-B8D9-2FBC32967384}"/>
              </a:ext>
            </a:extLst>
          </p:cNvPr>
          <p:cNvGrpSpPr/>
          <p:nvPr/>
        </p:nvGrpSpPr>
        <p:grpSpPr>
          <a:xfrm>
            <a:off x="128154" y="198639"/>
            <a:ext cx="12062867" cy="6725969"/>
            <a:chOff x="128154" y="198639"/>
            <a:chExt cx="12062867" cy="6725969"/>
          </a:xfrm>
        </p:grpSpPr>
        <p:sp>
          <p:nvSpPr>
            <p:cNvPr id="19" name="Rounded Rectangle 18"/>
            <p:cNvSpPr>
              <a:spLocks noChangeArrowheads="1"/>
            </p:cNvSpPr>
            <p:nvPr/>
          </p:nvSpPr>
          <p:spPr bwMode="auto">
            <a:xfrm>
              <a:off x="952735" y="4191000"/>
              <a:ext cx="5687534" cy="990600"/>
            </a:xfrm>
            <a:prstGeom prst="roundRect">
              <a:avLst>
                <a:gd name="adj" fmla="val 16667"/>
              </a:avLst>
            </a:prstGeom>
            <a:noFill/>
            <a:ln w="25400" algn="ctr">
              <a:noFill/>
              <a:round/>
              <a:headEnd/>
              <a:tailEnd/>
            </a:ln>
          </p:spPr>
          <p:txBody>
            <a:bodyPr lIns="99457" tIns="49729" rIns="99457" bIns="49729" anchor="ctr"/>
            <a:lstStyle/>
            <a:p>
              <a:pPr algn="ctr"/>
              <a:r>
                <a:rPr lang="bn-BD" sz="3365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endParaRPr lang="bn-BD" sz="336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417150035"/>
                </p:ext>
              </p:extLst>
            </p:nvPr>
          </p:nvGraphicFramePr>
          <p:xfrm>
            <a:off x="128154" y="198639"/>
            <a:ext cx="12062867" cy="67259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4367984" y="4220957"/>
              <a:ext cx="3076113" cy="1065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বনফুল</a:t>
              </a:r>
              <a:r>
                <a:rPr lang="bn-IN" sz="634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34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14095" y="353971"/>
              <a:ext cx="2783893" cy="74340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4231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লেখক পরিচিতি  </a:t>
              </a:r>
              <a:endParaRPr lang="en-US" sz="4231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71705F9-96E3-47F8-8AC4-46D7C5AA984C}"/>
                </a:ext>
              </a:extLst>
            </p:cNvPr>
            <p:cNvGrpSpPr/>
            <p:nvPr/>
          </p:nvGrpSpPr>
          <p:grpSpPr>
            <a:xfrm>
              <a:off x="4258094" y="5181600"/>
              <a:ext cx="3438367" cy="1686045"/>
              <a:chOff x="809" y="1789250"/>
              <a:chExt cx="2315575" cy="1571159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ABFE0B8-E4C9-4F3F-B99A-D70C9C3D176F}"/>
                  </a:ext>
                </a:extLst>
              </p:cNvPr>
              <p:cNvSpPr/>
              <p:nvPr/>
            </p:nvSpPr>
            <p:spPr>
              <a:xfrm>
                <a:off x="809" y="1789250"/>
                <a:ext cx="2315575" cy="1571159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Oval 4">
                <a:extLst>
                  <a:ext uri="{FF2B5EF4-FFF2-40B4-BE49-F238E27FC236}">
                    <a16:creationId xmlns:a16="http://schemas.microsoft.com/office/drawing/2014/main" id="{20FFE054-7FC7-48C6-B78A-87B81B0282BC}"/>
                  </a:ext>
                </a:extLst>
              </p:cNvPr>
              <p:cNvSpPr txBox="1"/>
              <p:nvPr/>
            </p:nvSpPr>
            <p:spPr>
              <a:xfrm>
                <a:off x="426402" y="2013124"/>
                <a:ext cx="1346634" cy="11996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bn-BD" sz="2000" kern="1200" dirty="0">
                    <a:solidFill>
                      <a:schemeClr val="tx1"/>
                    </a:solidFill>
                  </a:rPr>
                  <a:t>নাটক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bn-BD" sz="2000" kern="1200" dirty="0">
                    <a:solidFill>
                      <a:schemeClr val="tx1"/>
                    </a:solidFill>
                  </a:rPr>
                  <a:t>শ্রীমধুসূদন,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bn-BD" sz="2000" kern="1200" dirty="0">
                    <a:solidFill>
                      <a:schemeClr val="tx1"/>
                    </a:solidFill>
                  </a:rPr>
                  <a:t>বিদ্যাসাগর,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4892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2225708" y="5763964"/>
            <a:ext cx="0" cy="3560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D9E283A-7BDA-4195-92FD-3F08F7065CBD}"/>
              </a:ext>
            </a:extLst>
          </p:cNvPr>
          <p:cNvGrpSpPr/>
          <p:nvPr/>
        </p:nvGrpSpPr>
        <p:grpSpPr>
          <a:xfrm>
            <a:off x="352167" y="433063"/>
            <a:ext cx="11231473" cy="5991873"/>
            <a:chOff x="352167" y="433063"/>
            <a:chExt cx="11231473" cy="5991873"/>
          </a:xfrm>
        </p:grpSpPr>
        <p:pic>
          <p:nvPicPr>
            <p:cNvPr id="3074" name="Picture 2" descr="See the source image">
              <a:extLst>
                <a:ext uri="{FF2B5EF4-FFF2-40B4-BE49-F238E27FC236}">
                  <a16:creationId xmlns:a16="http://schemas.microsoft.com/office/drawing/2014/main" id="{B6691DAE-6761-4778-B0A2-135FE54F2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110" y="4082938"/>
              <a:ext cx="2028825" cy="233797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No description available.">
              <a:extLst>
                <a:ext uri="{FF2B5EF4-FFF2-40B4-BE49-F238E27FC236}">
                  <a16:creationId xmlns:a16="http://schemas.microsoft.com/office/drawing/2014/main" id="{3CF3AA5D-56EC-4612-8C89-DE35E6A9AE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5654" y="1117912"/>
              <a:ext cx="2243345" cy="257660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No description available.">
              <a:extLst>
                <a:ext uri="{FF2B5EF4-FFF2-40B4-BE49-F238E27FC236}">
                  <a16:creationId xmlns:a16="http://schemas.microsoft.com/office/drawing/2014/main" id="{A46F7CBB-DC27-44DA-8F39-7C9ACEC22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7974" y="1117912"/>
              <a:ext cx="2243345" cy="257660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No description available.">
              <a:extLst>
                <a:ext uri="{FF2B5EF4-FFF2-40B4-BE49-F238E27FC236}">
                  <a16:creationId xmlns:a16="http://schemas.microsoft.com/office/drawing/2014/main" id="{035E856A-C2A0-4EDA-9C14-1180025C38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5" t="6847" b="10602"/>
            <a:stretch/>
          </p:blipFill>
          <p:spPr bwMode="auto">
            <a:xfrm>
              <a:off x="9340294" y="1120753"/>
              <a:ext cx="2243346" cy="257660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703D0AD9-7377-4518-B438-30771CD8A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777" y="4062736"/>
              <a:ext cx="2028824" cy="2362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সম্পর্কিত ছবি">
              <a:extLst>
                <a:ext uri="{FF2B5EF4-FFF2-40B4-BE49-F238E27FC236}">
                  <a16:creationId xmlns:a16="http://schemas.microsoft.com/office/drawing/2014/main" id="{DDB1E2C8-CA50-42A4-989E-9017E2EF3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943" y="4082938"/>
              <a:ext cx="2028825" cy="227257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balaichandmukhopadhyay hashtag on Twitter">
              <a:extLst>
                <a:ext uri="{FF2B5EF4-FFF2-40B4-BE49-F238E27FC236}">
                  <a16:creationId xmlns:a16="http://schemas.microsoft.com/office/drawing/2014/main" id="{B233920B-7808-4099-817B-A6A96F5FF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09" y="433063"/>
              <a:ext cx="2489362" cy="2681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ছোটগল্প ১০৮ – দুর্লভ / Short Story 108 – Durlabh ...">
              <a:extLst>
                <a:ext uri="{FF2B5EF4-FFF2-40B4-BE49-F238E27FC236}">
                  <a16:creationId xmlns:a16="http://schemas.microsoft.com/office/drawing/2014/main" id="{9429542E-93C7-4898-AF52-EF9F2A2CA1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4632" y="4082938"/>
              <a:ext cx="2229743" cy="233797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E9947E-825C-4019-A8F2-3B1F9B422DDB}"/>
                </a:ext>
              </a:extLst>
            </p:cNvPr>
            <p:cNvSpPr txBox="1"/>
            <p:nvPr/>
          </p:nvSpPr>
          <p:spPr>
            <a:xfrm>
              <a:off x="352167" y="3140447"/>
              <a:ext cx="3552871" cy="707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bn-BD" sz="4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বলাইচাঁদ মুখোপাধ্যায়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765769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974</TotalTime>
  <Words>411</Words>
  <Application>Microsoft Office PowerPoint</Application>
  <PresentationFormat>Widescreen</PresentationFormat>
  <Paragraphs>97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Corbel</vt:lpstr>
      <vt:lpstr>NikoshBAN</vt:lpstr>
      <vt:lpstr>SutonnyMJ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33</cp:revision>
  <dcterms:created xsi:type="dcterms:W3CDTF">2020-07-23T14:45:20Z</dcterms:created>
  <dcterms:modified xsi:type="dcterms:W3CDTF">2020-07-26T14:51:32Z</dcterms:modified>
</cp:coreProperties>
</file>