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2"/>
  </p:notesMasterIdLst>
  <p:sldIdLst>
    <p:sldId id="326" r:id="rId2"/>
    <p:sldId id="327" r:id="rId3"/>
    <p:sldId id="328" r:id="rId4"/>
    <p:sldId id="329" r:id="rId5"/>
    <p:sldId id="330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1" r:id="rId16"/>
    <p:sldId id="342" r:id="rId17"/>
    <p:sldId id="343" r:id="rId18"/>
    <p:sldId id="344" r:id="rId19"/>
    <p:sldId id="345" r:id="rId20"/>
    <p:sldId id="34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996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প্রশ্নকরা</a:t>
            </a:r>
            <a:r>
              <a:rPr lang="bn-BD" b="1" baseline="0" dirty="0" smtClean="0"/>
              <a:t> দ্বারা শিক্ষক শিক্ষার্থীদের মুখ থেকে পাঠ শিরুণাম বেরকরে আনবেন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002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জোড়ায়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77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ভিডিওটির</a:t>
            </a:r>
            <a:r>
              <a:rPr lang="bn-BD" b="1" baseline="0" dirty="0" smtClean="0"/>
              <a:t> ব্যাখ্যা দিতে 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43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চিত্রটির</a:t>
            </a:r>
            <a:r>
              <a:rPr lang="bn-BD" b="1" baseline="0" dirty="0" smtClean="0"/>
              <a:t> দ্বারা দেখানোর চেষ্টা করেছি শালিনতাবোধের দ্বারা মেয়েটি জান্নাতের দিকে যাচ্ছে, অন্যদিকে অশালীনতার দ্বারা জাহান্নামের দিকে যাচ্ছে 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303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দলীয় কাজে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সময় ৪/৫মিঃ দেয়া যেতে পারে । কাজ শিক্ষক নিজে তদারকী করবেন এবং তাদের স্বক্রিয়তা যাচাই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07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22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735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27171-8A6B-438F-A212-6FDA70569D5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58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বাড়ির কাজ</a:t>
            </a:r>
            <a:r>
              <a:rPr lang="bn-BD" b="1" baseline="0" dirty="0" smtClean="0"/>
              <a:t> শিক্ষার্থীদেরকে নিজ নিজ খাতায় লিখতে বলবেন 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80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ধন্যবাদ  জ্ঞাপন  দ্বারা শিক্ষক শ্রেণি কক্ষ ত্যাগ </a:t>
            </a:r>
            <a:r>
              <a:rPr lang="bn-BD" b="1" baseline="0" smtClean="0">
                <a:latin typeface="NikoshBAN" pitchFamily="2" charset="0"/>
                <a:cs typeface="NikoshBAN" pitchFamily="2" charset="0"/>
              </a:rPr>
              <a:t>করতেপারেন ।</a:t>
            </a:r>
            <a:endParaRPr lang="en-US" b="1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810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পাঠশিরুণাম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খাতায় লিখবেন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546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মনোযোগ সহকারে শিখনফল শুনবেন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13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শালীনতার  পরিচিতি বিষয়ে শিক্ষক আরো কিছু ব্যাখ্যা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10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59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উক্ত</a:t>
            </a:r>
            <a:r>
              <a:rPr lang="bn-BD" b="1" baseline="0" dirty="0" smtClean="0"/>
              <a:t> বিষয়ে শিক্ষক আরও কিছু ব্যাখ্যা করতেপারেন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1987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উক্ত</a:t>
            </a:r>
            <a:r>
              <a:rPr lang="bn-BD" b="1" baseline="0" dirty="0" smtClean="0"/>
              <a:t> বিষয়ে শিক্ষক আরও কিছু ব্যাখ্যা করতেপারেন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04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উক্ত</a:t>
            </a:r>
            <a:r>
              <a:rPr lang="bn-BD" b="1" baseline="0" dirty="0" smtClean="0"/>
              <a:t> বিষয়ে শিক্ষক আরও কিছু ব্যাখ্যা করতেপারেন । এবং অডিও টি তাদেরকে মনোযোগ সহকারে শুনাবেন ।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77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উক্ত</a:t>
            </a:r>
            <a:r>
              <a:rPr lang="bn-BD" b="1" baseline="0" dirty="0" smtClean="0"/>
              <a:t> বিষয়ে শিক্ষক আরও কিছু ব্যাখ্যা করতেপারেন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944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56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827605" y="6305490"/>
            <a:ext cx="7413675" cy="4001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821566" y="329755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-3126594" y="3230419"/>
            <a:ext cx="6458006" cy="282866"/>
          </a:xfrm>
          <a:prstGeom prst="rect">
            <a:avLst/>
          </a:prstGeom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322" y="1416"/>
            <a:ext cx="11665293" cy="208570"/>
          </a:xfrm>
          <a:prstGeom prst="rect">
            <a:avLst/>
          </a:prstGeom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2179" y="6633730"/>
            <a:ext cx="11665293" cy="20857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" y="1416"/>
            <a:ext cx="12192000" cy="6840884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274322" y="209986"/>
            <a:ext cx="11634814" cy="6390869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2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jpeg"/><Relationship Id="rId5" Type="http://schemas.openxmlformats.org/officeDocument/2006/relationships/image" Target="../media/image30.jpg"/><Relationship Id="rId4" Type="http://schemas.openxmlformats.org/officeDocument/2006/relationships/image" Target="../media/image29.jpg"/><Relationship Id="rId9" Type="http://schemas.openxmlformats.org/officeDocument/2006/relationships/image" Target="../media/image2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emf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g"/><Relationship Id="rId9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2.w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3.gif"/><Relationship Id="rId7" Type="http://schemas.microsoft.com/office/2007/relationships/hdphoto" Target="../media/hdphoto1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199" y="729238"/>
            <a:ext cx="9926319" cy="122318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সম্মানিত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শিক্ষকবৃন্দের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হাইড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অবস্থায়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অছে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86043" y="1906707"/>
            <a:ext cx="9889956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800" b="1" dirty="0" smtClean="0">
                <a:latin typeface="Arial" pitchFamily="34" charset="0"/>
                <a:cs typeface="NikoshBAN" pitchFamily="2" charset="0"/>
              </a:rPr>
              <a:t>5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চেপে উপস্থাপন শুরু করা যেতে পারে 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তাহলে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Hide slide show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করবে না 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।  </a:t>
            </a:r>
            <a:endParaRPr lang="en-US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1219200" y="3073886"/>
            <a:ext cx="10090485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পাঠটি শ্রেণিকক্ষে উপস্থাপনের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পরামর্শ ও দিক-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Slide Note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এ দেয়া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সম্মানিত শিক্ষকগণ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স্লাইড-নোটগুলো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বেন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মত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বিয়োজন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850232" y="314024"/>
            <a:ext cx="10498677" cy="54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" name="Rectangle 5"/>
          <p:cNvSpPr/>
          <p:nvPr/>
        </p:nvSpPr>
        <p:spPr>
          <a:xfrm>
            <a:off x="843738" y="336883"/>
            <a:ext cx="45719" cy="6112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" name="Rectangle 6"/>
          <p:cNvSpPr/>
          <p:nvPr/>
        </p:nvSpPr>
        <p:spPr>
          <a:xfrm flipV="1">
            <a:off x="850232" y="6446521"/>
            <a:ext cx="10505171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" name="Rectangle 7"/>
          <p:cNvSpPr/>
          <p:nvPr/>
        </p:nvSpPr>
        <p:spPr>
          <a:xfrm>
            <a:off x="11309686" y="314024"/>
            <a:ext cx="45719" cy="6134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Rectangle 8"/>
          <p:cNvSpPr/>
          <p:nvPr/>
        </p:nvSpPr>
        <p:spPr>
          <a:xfrm>
            <a:off x="1286043" y="533401"/>
            <a:ext cx="995679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" name="Rectangle 9"/>
          <p:cNvSpPr/>
          <p:nvPr/>
        </p:nvSpPr>
        <p:spPr>
          <a:xfrm>
            <a:off x="1153979" y="533400"/>
            <a:ext cx="60959" cy="5796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" name="Rectangle 10"/>
          <p:cNvSpPr/>
          <p:nvPr/>
        </p:nvSpPr>
        <p:spPr>
          <a:xfrm>
            <a:off x="1214938" y="6281879"/>
            <a:ext cx="993057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2" name="Rectangle 11"/>
          <p:cNvSpPr/>
          <p:nvPr/>
        </p:nvSpPr>
        <p:spPr>
          <a:xfrm flipH="1">
            <a:off x="11145514" y="556260"/>
            <a:ext cx="60961" cy="5725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2993AF2-952D-4B19-A1A1-867A517848E9}" type="datetime12">
              <a:rPr lang="bn-BD" b="1" smtClean="0"/>
              <a:t>18/11/2019 7:04 AM</a:t>
            </a:fld>
            <a:endParaRPr lang="en-US" b="1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66E699D-9554-49A3-A845-77BEE828BD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18 নভেম্বর, 2019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940800" y="838200"/>
            <a:ext cx="29464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অশালীন আচরণ এবং পোষাক-পরিচ্ছেদ সমাজে বিপর্যয় ও  অশান্তি সৃষ্টি করে ।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2491" y="3352800"/>
            <a:ext cx="3382297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বলা হয়ে থাকে--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1" y="3200401"/>
            <a:ext cx="7620000" cy="35444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42490" y="744648"/>
            <a:ext cx="3222399" cy="2150952"/>
          </a:xfrm>
          <a:prstGeom prst="rect">
            <a:avLst/>
          </a:prstGeom>
        </p:spPr>
      </p:pic>
      <p:pic>
        <p:nvPicPr>
          <p:cNvPr id="9" name="Picture 3" descr="C:\Users\Computer City\Pictures\Nature\FB_IMG_149222966247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39796" y="747102"/>
            <a:ext cx="1758449" cy="238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1" y="926534"/>
            <a:ext cx="2917129" cy="213631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326384" y="95537"/>
            <a:ext cx="4700016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শালীনতার গুরুত্ব </a:t>
            </a:r>
            <a:endParaRPr lang="en-US" sz="1400" b="1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7140236"/>
              </p:ext>
            </p:extLst>
          </p:nvPr>
        </p:nvGraphicFramePr>
        <p:xfrm>
          <a:off x="989584" y="5410201"/>
          <a:ext cx="23368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ackager Shell Object" showAsIcon="1" r:id="rId8" imgW="914400" imgH="771480" progId="Package">
                  <p:embed/>
                </p:oleObj>
              </mc:Choice>
              <mc:Fallback>
                <p:oleObj name="Packager Shell Object" showAsIcon="1" r:id="rId8" imgW="914400" imgH="77148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584" y="5410201"/>
                        <a:ext cx="2336800" cy="77152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299883" y="4261589"/>
            <a:ext cx="3764117" cy="609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শালীনতার গুরুত্ব সম্পর্কিত 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 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IN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ডিও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শুনব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89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6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8000" y="3581401"/>
            <a:ext cx="11277600" cy="19389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3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‘হে পূত্র অহংকার বশে তুমি মানুষকে অবজ্ঞা করোনা ,পৃথিবীতে উদ্ধতভাবে চলো না কারণ আল্লাহ কোন উদ্ধত অহংকারী ব্যক্তিকে পছন্দ করেন না । তুমি পদচারণ করবে সংযতভাবে এবং তোমার কন্ঠস্বর নিচু করবে। নিশ্চয় স্বরের মধ্যে গাদার স্বর অপেক্ষা অপ্রীতিকর’। </a:t>
            </a:r>
            <a:r>
              <a:rPr lang="bn-BD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(সূরা লোকমান-১৯)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717" y="1469986"/>
            <a:ext cx="8834284" cy="7398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" t="7233" r="3834" b="30144"/>
          <a:stretch/>
        </p:blipFill>
        <p:spPr>
          <a:xfrm>
            <a:off x="601408" y="2179320"/>
            <a:ext cx="11117825" cy="12496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326384" y="95538"/>
            <a:ext cx="5817616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আল্লাহ তায়ালার বাণী-- </a:t>
            </a:r>
            <a:endParaRPr lang="en-US" sz="1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t="11661" r="16782" b="7666"/>
          <a:stretch/>
        </p:blipFill>
        <p:spPr>
          <a:xfrm>
            <a:off x="203201" y="228601"/>
            <a:ext cx="1862201" cy="1280049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t="11661" r="16782" b="7666"/>
          <a:stretch/>
        </p:blipFill>
        <p:spPr>
          <a:xfrm>
            <a:off x="10126600" y="228601"/>
            <a:ext cx="1862201" cy="1280049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26" name="Rectangle 25"/>
          <p:cNvSpPr/>
          <p:nvPr/>
        </p:nvSpPr>
        <p:spPr>
          <a:xfrm>
            <a:off x="824271" y="2133601"/>
            <a:ext cx="102108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‘নিঃসন্দেহে  আল্লাহতায়ালা অশালীন ও দুশ্চরিত্র ব্যক্তিকে ঘৃণা করেন’। </a:t>
            </a:r>
            <a:r>
              <a:rPr lang="bn-BD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(তিরমিযি)</a:t>
            </a:r>
            <a:endParaRPr lang="bn-BD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/>
          <a:srcRect l="8309" t="13801" r="12169" b="28802"/>
          <a:stretch/>
        </p:blipFill>
        <p:spPr>
          <a:xfrm>
            <a:off x="2995561" y="1194743"/>
            <a:ext cx="7433187" cy="59976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329" y="3126658"/>
            <a:ext cx="3962400" cy="21336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574" y="3126658"/>
            <a:ext cx="3611716" cy="203159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021584" y="304801"/>
            <a:ext cx="5817616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রাসুল (সাঃ) এর বাণী-- </a:t>
            </a:r>
            <a:endParaRPr lang="en-US" sz="1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1" name="Picture 2" descr="C:\Users\TSS\Desktop\Picture\bukari_tawheed_pub-229x198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8" r="10949"/>
          <a:stretch/>
        </p:blipFill>
        <p:spPr bwMode="auto">
          <a:xfrm>
            <a:off x="474846" y="381000"/>
            <a:ext cx="1783676" cy="1206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Computer City\Pictures\sahih-muslim-part-01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0" t="5478" r="7183" b="17360"/>
          <a:stretch/>
        </p:blipFill>
        <p:spPr bwMode="auto">
          <a:xfrm>
            <a:off x="10769601" y="412955"/>
            <a:ext cx="1327591" cy="134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1366684" y="5257800"/>
            <a:ext cx="10566400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‘মানুষের মধ্যে ঐ ব্যক্তি সবচেয়ে নিকৃষ্ট, যার অশ্লীলতা থেকে রক্ষা পাওয়ার জন্য লোকেরা তাকে পরিত্যাগ করে ।’ (বুখারী) </a:t>
            </a:r>
            <a:r>
              <a:rPr lang="en-US" sz="1100" b="1" dirty="0" smtClean="0">
                <a:latin typeface="NikoshBAN" pitchFamily="2" charset="0"/>
                <a:cs typeface="NikoshBAN" pitchFamily="2" charset="0"/>
              </a:rPr>
              <a:t>,</a:t>
            </a:r>
            <a:endParaRPr lang="en-US" sz="11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95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3" grpId="0"/>
      <p:bldP spid="26" grpId="0" animBg="1"/>
      <p:bldP spid="30" grpId="0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48595" y="522705"/>
            <a:ext cx="3676204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9229" y="5388114"/>
            <a:ext cx="9557172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শালীনতার পাঁচটি গুরুত্ব উল্লেখ কর ।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200" y="1790700"/>
            <a:ext cx="5080000" cy="3276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465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349053"/>
            <a:ext cx="9245600" cy="4326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  <a:effectLst>
            <a:innerShdw blurRad="114300">
              <a:prstClr val="black"/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হিজাব ও শালীনতার বিষয়ে একটি নারীর বক্তব্য শুনব 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5652729" y="789045"/>
            <a:ext cx="8636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5193292"/>
              </p:ext>
            </p:extLst>
          </p:nvPr>
        </p:nvGraphicFramePr>
        <p:xfrm>
          <a:off x="5303143" y="1654810"/>
          <a:ext cx="1687313" cy="1423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Packager Shell Object" showAsIcon="1" r:id="rId4" imgW="914400" imgH="771480" progId="Package">
                  <p:embed/>
                </p:oleObj>
              </mc:Choice>
              <mc:Fallback>
                <p:oleObj name="Packager Shell Object" showAsIcon="1" r:id="rId4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03143" y="1654810"/>
                        <a:ext cx="1687313" cy="1423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703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762000"/>
            <a:ext cx="11546840" cy="5534053"/>
          </a:xfrm>
          <a:prstGeom prst="rect">
            <a:avLst/>
          </a:prstGeom>
          <a:ln w="76200">
            <a:solidFill>
              <a:schemeClr val="bg1">
                <a:lumMod val="95000"/>
                <a:lumOff val="5000"/>
              </a:schemeClr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4415504" y="237725"/>
            <a:ext cx="323972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সর্বশেষ পরিণতি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ight Arrow 1"/>
          <p:cNvSpPr/>
          <p:nvPr/>
        </p:nvSpPr>
        <p:spPr>
          <a:xfrm rot="18283890">
            <a:off x="8355294" y="3901251"/>
            <a:ext cx="1385855" cy="7112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 rot="15221194">
            <a:off x="1736673" y="3508544"/>
            <a:ext cx="1385855" cy="7112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01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74800" y="5334000"/>
            <a:ext cx="868680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অশ্লীলতার পরিণতি সংক্ষেপে লিখ ।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64000" y="457200"/>
            <a:ext cx="4572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748" y="1573648"/>
            <a:ext cx="6458992" cy="360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6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34" y="326763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76332" y="251762"/>
            <a:ext cx="3834925" cy="967511"/>
          </a:xfrm>
          <a:prstGeom prst="rect">
            <a:avLst/>
          </a:prstGeom>
          <a:noFill/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11257" y="700862"/>
            <a:ext cx="7235680" cy="615689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11275" y="2097958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27229" y="2104487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882" y="2128419"/>
            <a:ext cx="3377919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সংশোধিত হওয়া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1258" y="2122426"/>
            <a:ext cx="2799813" cy="4397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3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মার্জিত হওয়া</a:t>
            </a:r>
            <a:endParaRPr lang="en-US" sz="23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2882" y="3003173"/>
            <a:ext cx="3073119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লজ্জিত হওয়া 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25479" y="3003173"/>
            <a:ext cx="2785592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রুচিশীল হওয়া </a:t>
            </a:r>
            <a:endParaRPr lang="en-US" sz="2700" b="1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9641633" y="4435438"/>
            <a:ext cx="738664" cy="3209095"/>
            <a:chOff x="7986724" y="2134145"/>
            <a:chExt cx="984830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7308787" y="3246279"/>
              <a:ext cx="2340704" cy="9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595323" y="2102113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27229" y="2090543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14" y="566776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8452967" y="441985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65831" y="4407452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6325" y="3641390"/>
            <a:ext cx="7851676" cy="549611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 </a:t>
            </a:r>
            <a:r>
              <a:rPr lang="bn-BD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শালীনতার বিপরীত--</a:t>
            </a:r>
            <a:endParaRPr lang="en-US" sz="3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2882" y="4585242"/>
            <a:ext cx="3073119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লজ্জাশীলতা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7000" y="4592815"/>
            <a:ext cx="2874072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অশ্লীলতা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4581" y="5569727"/>
            <a:ext cx="3101635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অমনোযোগীতা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69591" y="5534035"/>
            <a:ext cx="2844703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অভদ্রতা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71286" y="442484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80199" y="440745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5829" y="1323965"/>
            <a:ext cx="7642172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শালীনতা অর্থ--- </a:t>
            </a:r>
          </a:p>
        </p:txBody>
      </p:sp>
    </p:spTree>
    <p:extLst>
      <p:ext uri="{BB962C8B-B14F-4D97-AF65-F5344CB8AC3E}">
        <p14:creationId xmlns:p14="http://schemas.microsoft.com/office/powerpoint/2010/main" val="32390572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34" y="326763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76333" y="251762"/>
            <a:ext cx="3477928" cy="967511"/>
          </a:xfrm>
          <a:prstGeom prst="rect">
            <a:avLst/>
          </a:prstGeom>
          <a:noFill/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8554" y="551025"/>
            <a:ext cx="6412053" cy="557051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85058" y="2139456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09771" y="2119772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882" y="2128420"/>
            <a:ext cx="3849349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লজ্জাশীলতা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1283" y="2122426"/>
            <a:ext cx="3341517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পশুবৃত্তি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2882" y="2920889"/>
            <a:ext cx="3849349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সুকুমারবৃত্তি 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8677" y="2920889"/>
            <a:ext cx="4421723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নেক আমলের প্রবণতা  </a:t>
            </a:r>
            <a:endParaRPr lang="en-US" sz="3000" b="1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9641633" y="4435438"/>
            <a:ext cx="738664" cy="3209095"/>
            <a:chOff x="7986724" y="2134145"/>
            <a:chExt cx="984830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7308787" y="3246279"/>
              <a:ext cx="2340704" cy="9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636001" y="2125761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94181" y="211888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14" y="566776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8452967" y="441985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52966" y="4410757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0896" y="3664047"/>
            <a:ext cx="9932305" cy="549611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3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BD" sz="3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কিয়ামতের দিন কোন মুমিনের পাল্লা ভারী করবে  ?</a:t>
            </a:r>
            <a:endParaRPr lang="en-US" sz="3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0295" y="4585244"/>
            <a:ext cx="3402508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মানব সেবা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29669" y="4592816"/>
            <a:ext cx="3098331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উত্তম চরিত্র </a:t>
            </a:r>
            <a:endParaRPr lang="en-US" sz="27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4581" y="5569727"/>
            <a:ext cx="3418223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গ.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উত্তম আমল 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12338" y="5534037"/>
            <a:ext cx="3115663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ধনসম্পদ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82726" y="441719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82725" y="4421879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4801" y="1323965"/>
            <a:ext cx="11706172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অশালীন ভেশভূষা ও আচার-আচরণ মানুষের মধ্যে কোনটি জাগিয়ে তোলে-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606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3509" y="1045875"/>
            <a:ext cx="712489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অশালীন কর্ম-নীতি  -- 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8401" y="323166"/>
            <a:ext cx="4063999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3841" y="353943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 চেষ্টা কর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9201" y="381001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 সঠিক হয়েছে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8209" y="5054026"/>
            <a:ext cx="34544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12000" y="4994910"/>
            <a:ext cx="33528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617" y="6044626"/>
            <a:ext cx="3258784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0" y="6044626"/>
            <a:ext cx="34544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95527" y="4292026"/>
            <a:ext cx="5381863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কোনটি সঠিক ?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63532" y="1701226"/>
            <a:ext cx="51308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মানবিকতা বিনষ্ট করে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36800" y="2463226"/>
            <a:ext cx="51816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নৈতিক মূল্যবোধ নষ্ট করে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3533" y="3225226"/>
            <a:ext cx="515486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iii.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আর্থিক ক্ষতিসাধন করে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775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1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5" grpId="2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uter City\Downloads\10806408_803608059712000_438770873798327933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6200"/>
            <a:ext cx="117856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5851986"/>
            <a:ext cx="12090400" cy="7921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শালীনতা সমাজ ,দেশকে সূন্দর ও সুশৃঙ্খল করে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তোলে- বিশ্লেষণ কর  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1"/>
          <p:cNvSpPr>
            <a:spLocks noChangeArrowheads="1"/>
          </p:cNvSpPr>
          <p:nvPr/>
        </p:nvSpPr>
        <p:spPr bwMode="auto">
          <a:xfrm>
            <a:off x="4459818" y="76200"/>
            <a:ext cx="4074583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996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943419" y="304800"/>
            <a:ext cx="27432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3" descr="C:\Users\Computer City\Pictures\BLOK POST\20631769_1929844353950317_1059333945_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301508"/>
            <a:ext cx="1818320" cy="15316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417098" y="3164307"/>
            <a:ext cx="5678903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4799" y="1095589"/>
            <a:ext cx="5830583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31501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705602" y="1110919"/>
            <a:ext cx="507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645939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6807201" y="1285373"/>
            <a:ext cx="4876799" cy="5049216"/>
            <a:chOff x="2268433" y="684013"/>
            <a:chExt cx="4890516" cy="6073994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8433" y="684013"/>
              <a:ext cx="4890516" cy="6073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1199" y="2985887"/>
              <a:ext cx="3950208" cy="246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8060008" y="5244332"/>
            <a:ext cx="249605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সময়ঃ- ৫০ মিঃ</a:t>
            </a:r>
          </a:p>
        </p:txBody>
      </p:sp>
    </p:spTree>
    <p:extLst>
      <p:ext uri="{BB962C8B-B14F-4D97-AF65-F5344CB8AC3E}">
        <p14:creationId xmlns:p14="http://schemas.microsoft.com/office/powerpoint/2010/main" val="264920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59" y="228600"/>
            <a:ext cx="11808541" cy="6400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2514600"/>
            <a:ext cx="11379200" cy="3276600"/>
          </a:xfrm>
          <a:prstGeom prst="rect">
            <a:avLst/>
          </a:prstGeom>
          <a:noFill/>
        </p:spPr>
        <p:txBody>
          <a:bodyPr wrap="none" rtlCol="0">
            <a:prstTxWarp prst="textWave1">
              <a:avLst>
                <a:gd name="adj1" fmla="val 13715"/>
                <a:gd name="adj2" fmla="val 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IN" sz="66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r>
              <a:rPr lang="bn-IN" sz="6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66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0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05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6632AD3-3F15-4F61-902D-64B0547CE061}" type="slidenum">
              <a:rPr lang="en-US" b="1" smtClean="0">
                <a:latin typeface="NikoshBAN" pitchFamily="2" charset="0"/>
                <a:cs typeface="NikoshBAN" pitchFamily="2" charset="0"/>
              </a:rPr>
              <a:t>3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1"/>
          <p:cNvSpPr txBox="1">
            <a:spLocks/>
          </p:cNvSpPr>
          <p:nvPr/>
        </p:nvSpPr>
        <p:spPr bwMode="auto">
          <a:xfrm>
            <a:off x="1219200" y="6324601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465801E-158D-41B4-8890-E1D4913B6C8D}" type="datetime12">
              <a:rPr lang="bn-BD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18/11/2019 7:04 AM</a:t>
            </a:fld>
            <a:endParaRPr lang="en-US" b="1" smtClean="0"/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 bwMode="auto">
          <a:xfrm>
            <a:off x="10261600" y="6324601"/>
            <a:ext cx="609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9pPr>
          </a:lstStyle>
          <a:p>
            <a:pPr eaLnBrk="1" hangingPunct="1"/>
            <a:fld id="{78C52D36-C1E2-478C-B6F1-CF3D6B0EE5E7}" type="slidenum">
              <a:rPr lang="en-US" b="1" smtClean="0"/>
              <a:pPr eaLnBrk="1" hangingPunct="1"/>
              <a:t>3</a:t>
            </a:fld>
            <a:endParaRPr lang="en-US" b="1"/>
          </a:p>
        </p:txBody>
      </p:sp>
      <p:sp>
        <p:nvSpPr>
          <p:cNvPr id="7" name="Rounded Rectangle 6"/>
          <p:cNvSpPr/>
          <p:nvPr/>
        </p:nvSpPr>
        <p:spPr>
          <a:xfrm>
            <a:off x="2558026" y="304800"/>
            <a:ext cx="7349316" cy="8382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3200" b="1" dirty="0" smtClean="0">
                <a:solidFill>
                  <a:schemeClr val="tx1"/>
                </a:solidFill>
                <a:effectLst>
                  <a:glow rad="101600">
                    <a:srgbClr val="FF66FF">
                      <a:alpha val="60000"/>
                    </a:srgbClr>
                  </a:glo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bn-BD" sz="3200" b="1" dirty="0" smtClean="0">
                <a:solidFill>
                  <a:schemeClr val="tx1"/>
                </a:solidFill>
                <a:effectLst>
                  <a:glow rad="101600">
                    <a:srgbClr val="FF66FF">
                      <a:alpha val="60000"/>
                    </a:srgbClr>
                  </a:glow>
                </a:effectLst>
                <a:latin typeface="NikoshBAN" pitchFamily="2" charset="0"/>
                <a:cs typeface="NikoshBAN" pitchFamily="2" charset="0"/>
              </a:rPr>
              <a:t> দু’টি দেখ এবং চিন্তা করে বল   </a:t>
            </a:r>
            <a:endParaRPr lang="en-US" sz="3200" b="1" dirty="0">
              <a:solidFill>
                <a:schemeClr val="tx1"/>
              </a:solidFill>
              <a:effectLst>
                <a:glow rad="101600">
                  <a:srgbClr val="FF66FF">
                    <a:alpha val="60000"/>
                  </a:srgb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22589" y="5410200"/>
            <a:ext cx="2386465" cy="76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অশ্লীলতা</a:t>
            </a:r>
            <a:r>
              <a:rPr lang="bn-IN" sz="4800" b="1" dirty="0" smtClean="0">
                <a:latin typeface="NikoshBAN" panose="02000000000000000000" pitchFamily="2" charset="0"/>
                <a:cs typeface="NikoshBAN" pitchFamily="2" charset="0"/>
              </a:rPr>
              <a:t> </a:t>
            </a:r>
            <a:endParaRPr lang="en-US" sz="4800" b="1" dirty="0">
              <a:latin typeface="NikoshBAN" panose="02000000000000000000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631989" y="5373806"/>
            <a:ext cx="2550708" cy="762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শালীন</a:t>
            </a:r>
            <a:r>
              <a:rPr lang="bn-IN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itchFamily="2" charset="0"/>
              </a:rPr>
              <a:t>তা </a:t>
            </a:r>
            <a:endParaRPr lang="en-US" sz="4800" b="1" dirty="0">
              <a:solidFill>
                <a:schemeClr val="tx1"/>
              </a:solidFill>
              <a:latin typeface="NikoshBAN" panose="02000000000000000000" pitchFamily="2" charset="0"/>
              <a:cs typeface="NikoshBAN" pitchFamily="2" charset="0"/>
            </a:endParaRPr>
          </a:p>
        </p:txBody>
      </p:sp>
      <p:sp>
        <p:nvSpPr>
          <p:cNvPr id="10" name="Left-Right Arrow 9"/>
          <p:cNvSpPr/>
          <p:nvPr/>
        </p:nvSpPr>
        <p:spPr>
          <a:xfrm>
            <a:off x="4458147" y="5189372"/>
            <a:ext cx="3432607" cy="1135228"/>
          </a:xfrm>
          <a:prstGeom prst="leftRight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কোনটি</a:t>
            </a: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উত্তম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541" y="1565581"/>
            <a:ext cx="3404941" cy="37268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73" y="1423822"/>
            <a:ext cx="5027203" cy="376555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975510" y="3429000"/>
            <a:ext cx="5239492" cy="1219200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bn-BD" sz="8800" b="1" dirty="0" smtClean="0">
                <a:latin typeface="NikoshBAN" pitchFamily="2" charset="0"/>
                <a:cs typeface="NikoshBAN" pitchFamily="2" charset="0"/>
              </a:rPr>
              <a:t>শালীনতা</a:t>
            </a:r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83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6632AD3-3F15-4F61-902D-64B0547CE061}" type="slidenum">
              <a:rPr lang="en-US" b="1" smtClean="0">
                <a:latin typeface="NikoshBAN" pitchFamily="2" charset="0"/>
                <a:cs typeface="NikoshBAN" pitchFamily="2" charset="0"/>
              </a:rPr>
              <a:t>4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1"/>
          <p:cNvSpPr txBox="1">
            <a:spLocks/>
          </p:cNvSpPr>
          <p:nvPr/>
        </p:nvSpPr>
        <p:spPr bwMode="auto">
          <a:xfrm>
            <a:off x="1219200" y="6324601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465801E-158D-41B4-8890-E1D4913B6C8D}" type="datetime12">
              <a:rPr lang="bn-BD" b="1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18/11/2019 7:04 AM</a:t>
            </a:fld>
            <a:endParaRPr lang="en-US" b="1" smtClean="0"/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 bwMode="auto">
          <a:xfrm>
            <a:off x="10261600" y="6324601"/>
            <a:ext cx="609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NikoshBAN" panose="02000000000000000000" pitchFamily="2" charset="0"/>
                <a:ea typeface="+mn-ea"/>
                <a:cs typeface="NikoshBAN" panose="02000000000000000000" pitchFamily="2" charset="0"/>
              </a:defRPr>
            </a:lvl9pPr>
          </a:lstStyle>
          <a:p>
            <a:pPr eaLnBrk="1" hangingPunct="1"/>
            <a:fld id="{78C52D36-C1E2-478C-B6F1-CF3D6B0EE5E7}" type="slidenum">
              <a:rPr lang="en-US" b="1" smtClean="0"/>
              <a:pPr eaLnBrk="1" hangingPunct="1"/>
              <a:t>4</a:t>
            </a:fld>
            <a:endParaRPr lang="en-US" b="1"/>
          </a:p>
        </p:txBody>
      </p:sp>
      <p:sp>
        <p:nvSpPr>
          <p:cNvPr id="7" name="Rounded Rectangle 6"/>
          <p:cNvSpPr/>
          <p:nvPr/>
        </p:nvSpPr>
        <p:spPr>
          <a:xfrm>
            <a:off x="2832789" y="416256"/>
            <a:ext cx="7061200" cy="731644"/>
          </a:xfrm>
          <a:prstGeom prst="roundRect">
            <a:avLst/>
          </a:prstGeom>
          <a:pattFill prst="pct70">
            <a:fgClr>
              <a:schemeClr val="bg2">
                <a:lumMod val="50000"/>
              </a:schemeClr>
            </a:fgClr>
            <a:bgClr>
              <a:schemeClr val="bg1"/>
            </a:bgClr>
          </a:patt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আ</a:t>
            </a:r>
            <a:r>
              <a:rPr lang="bn-BD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জকের পাঠের বিষয়  </a:t>
            </a:r>
            <a:endParaRPr lang="en-US" sz="5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606802" y="5638800"/>
            <a:ext cx="5435599" cy="990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bn-BD" sz="7200" b="1" dirty="0" smtClean="0">
                <a:latin typeface="NikoshBAN" pitchFamily="2" charset="0"/>
                <a:cs typeface="NikoshBAN" pitchFamily="2" charset="0"/>
              </a:rPr>
              <a:t>শালীনতাবোধ</a:t>
            </a:r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0" y="1147900"/>
            <a:ext cx="7239000" cy="465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8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সোমবার, 18 নভেম্বর, 2019</a:t>
            </a:fld>
            <a:endParaRPr lang="en-US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1728" y="3676472"/>
            <a:ext cx="111422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শালীনতাবোধ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এর পরিচয় বলতে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পারবে।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শালীনতাবোধের গুরুত্ব বর্ণনা করতে পারবে ।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2447" y="2886317"/>
            <a:ext cx="6390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</a:t>
            </a:r>
            <a:r>
              <a:rPr lang="en-US" sz="2800" b="1" dirty="0" smtClean="0"/>
              <a:t>…</a:t>
            </a:r>
            <a:endParaRPr lang="bn-BD" sz="28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4064000" y="304800"/>
            <a:ext cx="3556000" cy="685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  </a:t>
            </a:r>
            <a:endParaRPr lang="en-US" sz="5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42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18 নভেম্বর, 2019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7912" y="1066800"/>
            <a:ext cx="232368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শালীনতা অর্থ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81757" y="3728651"/>
            <a:ext cx="4572000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আচার-আচরণে ,কথা-বার্তায়,বেশভূষায় ও চালচলনে মার্জিত পন্থা অবলম্বন করাকে শালীনতা বলে ।</a:t>
            </a:r>
            <a:endParaRPr lang="bn-BD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 descr="C:\Users\Md. Yunus Azad\Desktop\Mobile pic\IMG_356506370186747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961085" y="886599"/>
            <a:ext cx="2132337" cy="210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399" y="914399"/>
            <a:ext cx="2419575" cy="2044987"/>
          </a:xfrm>
          <a:prstGeom prst="rect">
            <a:avLst/>
          </a:prstGeom>
        </p:spPr>
      </p:pic>
      <p:pic>
        <p:nvPicPr>
          <p:cNvPr id="5122" name="Picture 2" descr="C:\Users\Computer City\Pictures\16114721_1825146667772859_1248917181017731950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0" y="914401"/>
            <a:ext cx="2641600" cy="204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823242" y="2905780"/>
            <a:ext cx="81464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bn-BD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ভদ্রতা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7315200" y="2892386"/>
            <a:ext cx="7120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নম্রতা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9893300" y="2892386"/>
            <a:ext cx="1353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SzPct val="80000"/>
              <a:defRPr/>
            </a:pPr>
            <a:r>
              <a:rPr lang="bn-BD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লজ্জাশীলতা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1" r="37805" b="50000"/>
          <a:stretch/>
        </p:blipFill>
        <p:spPr>
          <a:xfrm>
            <a:off x="5268452" y="3695964"/>
            <a:ext cx="2163097" cy="24762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347" y="3708325"/>
            <a:ext cx="2612103" cy="246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 descr="C:\Users\DELL\Downloads\াা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7744" y="3766248"/>
            <a:ext cx="2490737" cy="2405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291691" y="2683450"/>
            <a:ext cx="1327608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bn-BD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পরিভাষায়--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4008488" y="95537"/>
            <a:ext cx="4627512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শালীনতার পরিচিতি  </a:t>
            </a:r>
            <a:endParaRPr lang="en-US" sz="1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98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 animBg="1"/>
      <p:bldP spid="9" grpId="0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417643" y="4179953"/>
            <a:ext cx="8137077" cy="1480781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শালীনতাবোধ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তৈরী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 </a:t>
            </a:r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4557" b="39687"/>
          <a:stretch/>
        </p:blipFill>
        <p:spPr>
          <a:xfrm>
            <a:off x="8432800" y="1676401"/>
            <a:ext cx="3523397" cy="3243943"/>
          </a:xfrm>
          <a:prstGeom prst="rect">
            <a:avLst/>
          </a:prstGeom>
          <a:noFill/>
        </p:spPr>
      </p:pic>
      <p:sp>
        <p:nvSpPr>
          <p:cNvPr id="5" name="Flowchart: Terminator 4"/>
          <p:cNvSpPr/>
          <p:nvPr/>
        </p:nvSpPr>
        <p:spPr>
          <a:xfrm>
            <a:off x="3427893" y="381001"/>
            <a:ext cx="4572000" cy="906799"/>
          </a:xfrm>
          <a:prstGeom prst="flowChartTerminator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60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000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20" y="1676401"/>
            <a:ext cx="4393093" cy="26484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873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18 নভেম্বর, 2019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829289"/>
            <a:ext cx="94488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শালীনতা মানুষের একটি মহৎ গুণ, এটির গুরুত্ব অপরিসীম--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9288" y="1676400"/>
            <a:ext cx="2993513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শালীনতা মানুষকে অন্যায় ও অশ্লীল কাজ থেকে বিরত রাখে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144000" y="4101406"/>
            <a:ext cx="2844801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আল্লাহর অনুগত বান্দা হতে সাহায্য করে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1" b="14721"/>
          <a:stretch/>
        </p:blipFill>
        <p:spPr>
          <a:xfrm>
            <a:off x="6703015" y="1543860"/>
            <a:ext cx="3202985" cy="18044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65"/>
          <a:stretch/>
        </p:blipFill>
        <p:spPr>
          <a:xfrm>
            <a:off x="10140129" y="1300586"/>
            <a:ext cx="1924051" cy="2138246"/>
          </a:xfrm>
          <a:prstGeom prst="rect">
            <a:avLst/>
          </a:prstGeom>
        </p:spPr>
      </p:pic>
      <p:pic>
        <p:nvPicPr>
          <p:cNvPr id="5122" name="Picture 2" descr="C:\Users\Computer City\Pictures\ইসলামি কালিওগ্রাফি\do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9288" y="4101406"/>
            <a:ext cx="2657415" cy="190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Computer City\Pictures\ইসলামি কালিওগ্রাফি\17884434_309378179475459_1783617643116004216_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713" y="3693405"/>
            <a:ext cx="2133600" cy="263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Computer City\Pictures\BLOK POST\10003912_296726847203885_7942224614249391355_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91723" y="1414443"/>
            <a:ext cx="3111292" cy="190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193" y="3943469"/>
            <a:ext cx="3333751" cy="222408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326384" y="95537"/>
            <a:ext cx="4700016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শালীনতার গুরুত্ব </a:t>
            </a:r>
            <a:endParaRPr lang="en-US" sz="1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18 নভেম্বর, 2019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41960" y="523145"/>
            <a:ext cx="3622041" cy="523220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সবাই তাকে পছন্দ করেন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03200" y="1828801"/>
            <a:ext cx="3985341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শালীন পোষাক -পরিচ্ছেদ সৌন্দর্যের প্রতীক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1" y="1016854"/>
            <a:ext cx="2602271" cy="241214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8657303" y="4288063"/>
            <a:ext cx="3477341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80000"/>
              <a:defRPr/>
            </a:pPr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সমাজকে সুন্দর ও সুশৃঙ্খল রাখতে সাহার্য্য করে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170" name="Picture 2" descr="C:\Users\Computer City\Pictures\Nature\FB_IMG_1491722349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1068489"/>
            <a:ext cx="2133599" cy="240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9" y="3626995"/>
            <a:ext cx="4064001" cy="28448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876" y="3626994"/>
            <a:ext cx="3681552" cy="22861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1" y="1034782"/>
            <a:ext cx="3316396" cy="240001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326384" y="95537"/>
            <a:ext cx="4700016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শালীনতার গুরুত্ব </a:t>
            </a:r>
            <a:endParaRPr lang="en-US" sz="1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19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2752</TotalTime>
  <Words>970</Words>
  <Application>Microsoft Office PowerPoint</Application>
  <PresentationFormat>Custom</PresentationFormat>
  <Paragraphs>165</Paragraphs>
  <Slides>20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Office Theme</vt:lpstr>
      <vt:lpstr>Packager Shell Object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364</cp:revision>
  <dcterms:created xsi:type="dcterms:W3CDTF">2013-12-14T06:41:16Z</dcterms:created>
  <dcterms:modified xsi:type="dcterms:W3CDTF">2019-11-18T01:56:54Z</dcterms:modified>
</cp:coreProperties>
</file>