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337" r:id="rId4"/>
    <p:sldId id="332" r:id="rId5"/>
    <p:sldId id="303" r:id="rId6"/>
    <p:sldId id="333" r:id="rId7"/>
    <p:sldId id="309" r:id="rId8"/>
    <p:sldId id="334" r:id="rId9"/>
    <p:sldId id="335" r:id="rId10"/>
    <p:sldId id="311" r:id="rId11"/>
    <p:sldId id="336" r:id="rId12"/>
    <p:sldId id="33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1C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6A63-8849-4251-9D4F-A1775E44688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10BE1-F572-41D4-903C-7E4E8C223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88C-EE98-4C66-9C9C-4316237E8F44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6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77FD-F587-405A-B9EE-9126BBC67620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5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5AD7-4344-4C2E-8330-05D63321D302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4113-32F2-4EAB-8800-9D689E0932A7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FD65-291E-4D2A-9261-1F2DC006714C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0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ABF2-1367-4DD4-BD60-13B446AD8BFA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9FA42-06D4-4C91-907C-CBEE85885139}" type="datetime1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5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F794-0B91-4706-9BAF-F157B3A6B6BD}" type="datetime1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A0D7268-A726-4F69-92EF-06A65C9FF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"/>
            <a:ext cx="12100559" cy="67917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380221-E3E6-4FF1-8566-8D8BC7012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50"/>
            <a:ext cx="12191999" cy="6910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D6A968-2908-4E04-9DCF-A37810CE6A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41151"/>
            <a:ext cx="11678193" cy="65470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C5CCE8-E75B-400F-9FC6-A788318B5F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4" y="261256"/>
            <a:ext cx="11127379" cy="6055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CCD94F-C411-4ED0-B47E-7D4C4C7EE254}"/>
              </a:ext>
            </a:extLst>
          </p:cNvPr>
          <p:cNvSpPr txBox="1"/>
          <p:nvPr userDrawn="1"/>
        </p:nvSpPr>
        <p:spPr>
          <a:xfrm>
            <a:off x="2333404" y="6287728"/>
            <a:ext cx="3403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Email: yousuf</a:t>
            </a:r>
            <a:r>
              <a:rPr lang="en-US" sz="1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.raj</a:t>
            </a:r>
            <a:r>
              <a:rPr lang="en-US" sz="16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@outlook.com </a:t>
            </a:r>
          </a:p>
        </p:txBody>
      </p:sp>
      <p:sp>
        <p:nvSpPr>
          <p:cNvPr id="7" name="Action Button: Back or Previous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2E775D7-E104-457B-8489-3A03DDDAF760}"/>
              </a:ext>
            </a:extLst>
          </p:cNvPr>
          <p:cNvSpPr/>
          <p:nvPr userDrawn="1"/>
        </p:nvSpPr>
        <p:spPr>
          <a:xfrm>
            <a:off x="1569459" y="6364880"/>
            <a:ext cx="672548" cy="426865"/>
          </a:xfrm>
          <a:prstGeom prst="actionButtonBackPrevio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Action Button: Home 1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0019CBC-EF38-47B6-B56C-56B3B7597D30}"/>
              </a:ext>
            </a:extLst>
          </p:cNvPr>
          <p:cNvSpPr/>
          <p:nvPr userDrawn="1"/>
        </p:nvSpPr>
        <p:spPr>
          <a:xfrm>
            <a:off x="5731567" y="6351628"/>
            <a:ext cx="887895" cy="426865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B363D69C-9B3B-4DB9-98F4-3EAA3C058D01}"/>
              </a:ext>
            </a:extLst>
          </p:cNvPr>
          <p:cNvSpPr txBox="1">
            <a:spLocks/>
          </p:cNvSpPr>
          <p:nvPr userDrawn="1"/>
        </p:nvSpPr>
        <p:spPr>
          <a:xfrm>
            <a:off x="7123624" y="6274664"/>
            <a:ext cx="2923337" cy="338554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02D495-537F-4327-B82F-F64CD17AAF90}" type="datetime2">
              <a:rPr lang="en-US" sz="1600" b="0" cap="none" spc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Thursday, August 20, 2020</a:t>
            </a:fld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8" name="Action Button: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A37E01-AFD3-46C7-A1F4-BDAB6DB528DB}"/>
              </a:ext>
            </a:extLst>
          </p:cNvPr>
          <p:cNvSpPr/>
          <p:nvPr userDrawn="1"/>
        </p:nvSpPr>
        <p:spPr>
          <a:xfrm>
            <a:off x="10356678" y="6353546"/>
            <a:ext cx="702364" cy="415555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14CF9-740F-4BF3-8CFB-755C1655F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37"/>
            <a:ext cx="751376" cy="628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08FC9-4F5D-4F09-8D39-DF9640FAE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9656" r="14953" b="12171"/>
          <a:stretch/>
        </p:blipFill>
        <p:spPr>
          <a:xfrm>
            <a:off x="-17120" y="6113416"/>
            <a:ext cx="769604" cy="744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24D10D-5639-4E46-9DF3-5D1B26B5583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833" y="6113416"/>
            <a:ext cx="887895" cy="717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F0DEA-A8F1-4D36-BEA2-4D677DEFA1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832" y="-52250"/>
            <a:ext cx="887896" cy="653141"/>
          </a:xfrm>
          <a:prstGeom prst="rect">
            <a:avLst/>
          </a:prstGeom>
          <a:ln w="38100" cap="sq">
            <a:solidFill>
              <a:srgbClr val="CD11C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8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887-35A5-4235-ADC8-3AD5FA620AC4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0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0EC2-68B5-4F6E-A39A-AADFF55EDF4B}" type="datetime1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770C-E0FB-43BF-B5D4-3EC844E3BD70}" type="datetime1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22A0-4EDF-47E7-AF1B-F98E454F2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yusofali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A5712DF-40B6-4E7F-8469-BE90F45ECED9}"/>
              </a:ext>
            </a:extLst>
          </p:cNvPr>
          <p:cNvGrpSpPr/>
          <p:nvPr/>
        </p:nvGrpSpPr>
        <p:grpSpPr>
          <a:xfrm>
            <a:off x="919089" y="675249"/>
            <a:ext cx="10297550" cy="5387927"/>
            <a:chOff x="549195" y="126612"/>
            <a:chExt cx="10873772" cy="572555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23DD2B-7A42-42AF-A02A-E6907A00B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95" y="126612"/>
              <a:ext cx="10873772" cy="572555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B96524-FE65-4741-9E23-15F266730729}"/>
                </a:ext>
              </a:extLst>
            </p:cNvPr>
            <p:cNvGrpSpPr/>
            <p:nvPr/>
          </p:nvGrpSpPr>
          <p:grpSpPr>
            <a:xfrm>
              <a:off x="2820993" y="4582545"/>
              <a:ext cx="6353315" cy="1256776"/>
              <a:chOff x="2820993" y="4638816"/>
              <a:chExt cx="6353315" cy="125677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67E078D-97DA-4EA7-9EFB-E347EE80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45607" y="4638816"/>
                <a:ext cx="1328701" cy="125677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315CCE4-B446-4A74-92DB-EC42F5A1B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0993" y="4638818"/>
                <a:ext cx="1327402" cy="1256774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3249797" y="2654708"/>
            <a:ext cx="5692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 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নবম/দশম-শ্রেনি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বিষয়-পদার্থবিজ্ঞান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তৃতীয় অধ্যায়-বল</a:t>
            </a:r>
          </a:p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ভরবেগের সংরক্ষণ নীতির প্রয়োগ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পর্ব_০২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5594" y="1989284"/>
            <a:ext cx="474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>
                <a:ln w="0"/>
                <a:solidFill>
                  <a:srgbClr val="D600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অনলাইন ক্লাসে সবাইকে স্বাগত</a:t>
            </a:r>
            <a:endParaRPr lang="en-US" sz="3600" b="1" dirty="0">
              <a:ln w="0"/>
              <a:solidFill>
                <a:srgbClr val="D600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83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B7C3DD-A7B1-4118-BA7D-0211A9246F5F}"/>
              </a:ext>
            </a:extLst>
          </p:cNvPr>
          <p:cNvSpPr txBox="1"/>
          <p:nvPr/>
        </p:nvSpPr>
        <p:spPr>
          <a:xfrm>
            <a:off x="4850296" y="583096"/>
            <a:ext cx="2649599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কাজঃ ০১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8D878-A9D7-4CA8-9D46-BB9A9DD2D6F2}"/>
              </a:ext>
            </a:extLst>
          </p:cNvPr>
          <p:cNvSpPr/>
          <p:nvPr/>
        </p:nvSpPr>
        <p:spPr>
          <a:xfrm>
            <a:off x="709411" y="4889039"/>
            <a:ext cx="10614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যদি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জনি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 m/s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বেগে লাফ দেয় তবে নৌকার পশ্চাৎ বেগ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 কর।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যদি 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0.5 m/s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বেগে লাফ দেয় এবং নৌকার পশ্চাৎ বেগ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0.0625 m/s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হয় তবে ভরবেগের সংরক্ষণ নীতি সমর্থন করবে কী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গাণিতিক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যুক্তিসহ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বিশ্লেষণ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38C8D-0F1B-4E1F-B026-D489103D1997}"/>
              </a:ext>
            </a:extLst>
          </p:cNvPr>
          <p:cNvGrpSpPr/>
          <p:nvPr/>
        </p:nvGrpSpPr>
        <p:grpSpPr>
          <a:xfrm>
            <a:off x="3944153" y="1343152"/>
            <a:ext cx="4271401" cy="2607322"/>
            <a:chOff x="768626" y="2049695"/>
            <a:chExt cx="4770785" cy="23742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A04D82C-A34B-46E5-9770-2AD73EE69980}"/>
                </a:ext>
              </a:extLst>
            </p:cNvPr>
            <p:cNvGrpSpPr/>
            <p:nvPr/>
          </p:nvGrpSpPr>
          <p:grpSpPr>
            <a:xfrm>
              <a:off x="1033669" y="2434008"/>
              <a:ext cx="4373217" cy="1989984"/>
              <a:chOff x="1550503" y="1919407"/>
              <a:chExt cx="4373217" cy="1989984"/>
            </a:xfrm>
          </p:grpSpPr>
          <p:pic>
            <p:nvPicPr>
              <p:cNvPr id="14" name="Picture 33">
                <a:extLst>
                  <a:ext uri="{FF2B5EF4-FFF2-40B4-BE49-F238E27FC236}">
                    <a16:creationId xmlns:a16="http://schemas.microsoft.com/office/drawing/2014/main" id="{2C6AB1D5-D880-4CBB-AF1C-8B3ED13A4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77" t="15150" r="42195" b="64293"/>
              <a:stretch/>
            </p:blipFill>
            <p:spPr bwMode="auto">
              <a:xfrm>
                <a:off x="2027583" y="1919407"/>
                <a:ext cx="3286539" cy="1605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1CA40E-029F-40F5-9920-F2ABCE2C6B9D}"/>
                  </a:ext>
                </a:extLst>
              </p:cNvPr>
              <p:cNvSpPr/>
              <p:nvPr/>
            </p:nvSpPr>
            <p:spPr>
              <a:xfrm>
                <a:off x="1550503" y="3154017"/>
                <a:ext cx="4373217" cy="7553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bn-IN" sz="2400" dirty="0"/>
                  <a:t>--------                             ---------------------                    -------------------------------   ----------------------------------------------------------------------------------------</a:t>
                </a:r>
                <a:r>
                  <a:rPr lang="en-US" sz="2400" dirty="0"/>
                  <a:t>-------------</a:t>
                </a:r>
              </a:p>
            </p:txBody>
          </p:sp>
        </p:grp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F30499C8-B3C0-4D5B-B646-9E522735C62C}"/>
                </a:ext>
              </a:extLst>
            </p:cNvPr>
            <p:cNvSpPr/>
            <p:nvPr/>
          </p:nvSpPr>
          <p:spPr>
            <a:xfrm>
              <a:off x="768626" y="2049695"/>
              <a:ext cx="1225827" cy="591956"/>
            </a:xfrm>
            <a:prstGeom prst="wedgeRoundRectCallout">
              <a:avLst>
                <a:gd name="adj1" fmla="val 49809"/>
                <a:gd name="adj2" fmla="val 9160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রনি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084F9BBB-E796-4289-A87D-071CBD339FBA}"/>
                </a:ext>
              </a:extLst>
            </p:cNvPr>
            <p:cNvSpPr/>
            <p:nvPr/>
          </p:nvSpPr>
          <p:spPr>
            <a:xfrm flipH="1">
              <a:off x="4313584" y="2049695"/>
              <a:ext cx="1225827" cy="591956"/>
            </a:xfrm>
            <a:prstGeom prst="wedgeRoundRectCallout">
              <a:avLst>
                <a:gd name="adj1" fmla="val 49809"/>
                <a:gd name="adj2" fmla="val 9160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জনি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74F4F-7C97-4549-8CA5-508D9848123A}"/>
              </a:ext>
            </a:extLst>
          </p:cNvPr>
          <p:cNvSpPr/>
          <p:nvPr/>
        </p:nvSpPr>
        <p:spPr>
          <a:xfrm>
            <a:off x="709411" y="3887449"/>
            <a:ext cx="10740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স্থির নৌকার উপর রনি ও জনি স্থির অবস্থা</a:t>
            </a:r>
            <a:r>
              <a:rPr lang="bn-I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য় </a:t>
            </a:r>
            <a:r>
              <a:rPr lang="bn-BD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আছে</a:t>
            </a:r>
            <a:r>
              <a:rPr lang="bn-I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।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রনি, জনি ও নৌকার ভর যথাক্রমে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kg, 55 kg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ও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505 kg.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mentum_5.gif">
            <a:extLst>
              <a:ext uri="{FF2B5EF4-FFF2-40B4-BE49-F238E27FC236}">
                <a16:creationId xmlns:a16="http://schemas.microsoft.com/office/drawing/2014/main" id="{CA5EBB20-5DFF-41E2-B656-561E8B4A1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29" y="1311965"/>
            <a:ext cx="8998227" cy="31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7C3DD-A7B1-4118-BA7D-0211A9246F5F}"/>
              </a:ext>
            </a:extLst>
          </p:cNvPr>
          <p:cNvSpPr txBox="1"/>
          <p:nvPr/>
        </p:nvSpPr>
        <p:spPr>
          <a:xfrm>
            <a:off x="4850296" y="583096"/>
            <a:ext cx="2649599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কাজঃ ০২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8D878-A9D7-4CA8-9D46-BB9A9DD2D6F2}"/>
              </a:ext>
            </a:extLst>
          </p:cNvPr>
          <p:cNvSpPr/>
          <p:nvPr/>
        </p:nvSpPr>
        <p:spPr>
          <a:xfrm>
            <a:off x="636103" y="4859948"/>
            <a:ext cx="108137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n-I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এর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 কর।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উদ্দীপকের সংঘর্ষের ঘটনাটি কোন ধরনের সংঘর্ষ?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গাণিতিক বিশ্লেষণের সাহায্যে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মতামত দাও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261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08707A-D519-452E-8183-3ABE2AC89DE6}"/>
              </a:ext>
            </a:extLst>
          </p:cNvPr>
          <p:cNvSpPr txBox="1">
            <a:spLocks/>
          </p:cNvSpPr>
          <p:nvPr/>
        </p:nvSpPr>
        <p:spPr>
          <a:xfrm>
            <a:off x="4239039" y="1193800"/>
            <a:ext cx="6794500" cy="2235200"/>
          </a:xfrm>
          <a:prstGeom prst="rect">
            <a:avLst/>
          </a:prstGeom>
          <a:scene3d>
            <a:camera prst="orthographicFront"/>
            <a:lightRig rig="threePt" dir="t"/>
          </a:scene3d>
          <a:sp3d z="44450"/>
        </p:spPr>
        <p:txBody>
          <a:bodyPr numCol="1" anchor="ctr">
            <a:prstTxWarp prst="textDoubleWave1">
              <a:avLst>
                <a:gd name="adj1" fmla="val 12500"/>
                <a:gd name="adj2" fmla="val -1504"/>
              </a:avLst>
            </a:prstTxWarp>
            <a:noAutofit/>
            <a:flatTx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3800" b="1" u="sng" spc="5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u="sng" spc="5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u="sng" spc="5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u="sng" spc="5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b="1" u="sng" spc="5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3770B8-6AEC-4A8A-ADE7-3E2D8338CC6D}"/>
              </a:ext>
            </a:extLst>
          </p:cNvPr>
          <p:cNvSpPr/>
          <p:nvPr/>
        </p:nvSpPr>
        <p:spPr>
          <a:xfrm>
            <a:off x="1332947" y="1803568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সবাইকে </a:t>
            </a:r>
            <a:endParaRPr lang="en-US" sz="6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42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2.96296E-6 L 2.70833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1585" y="585793"/>
            <a:ext cx="2128837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উপস্থাপনায়</a:t>
            </a:r>
            <a:endParaRPr lang="bn-IN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5" y="1913344"/>
            <a:ext cx="6613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as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মোঃ ইউসুফ আ</a:t>
            </a:r>
            <a:r>
              <a:rPr lang="bn-BD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লী</a:t>
            </a:r>
            <a:r>
              <a:rPr lang="as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</a:p>
          <a:p>
            <a:pPr lvl="0">
              <a:defRPr/>
            </a:pPr>
            <a:r>
              <a:rPr lang="as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সহকারী শিক্ষক</a:t>
            </a:r>
            <a:r>
              <a:rPr lang="bn-BD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(ভৌত বিজ্ঞান)</a:t>
            </a:r>
            <a:endParaRPr lang="as-IN" sz="3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/>
            </a:endParaRPr>
          </a:p>
          <a:p>
            <a:pPr lvl="0">
              <a:defRPr/>
            </a:pPr>
            <a:r>
              <a:rPr lang="as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হরি</a:t>
            </a:r>
            <a:r>
              <a:rPr lang="bn-BD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মো</a:t>
            </a:r>
            <a:r>
              <a:rPr lang="as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হন সরকারি উচ্চ বিদ্যালয়</a:t>
            </a:r>
            <a:endParaRPr lang="en-US" sz="36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/>
            </a:endParaRPr>
          </a:p>
          <a:p>
            <a:pPr>
              <a:defRPr/>
            </a:pPr>
            <a:r>
              <a:rPr lang="as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চাঁপাইনবাবগঞ্জ</a:t>
            </a:r>
          </a:p>
          <a:p>
            <a:pPr lvl="0">
              <a:defRPr/>
            </a:pPr>
            <a:r>
              <a:rPr lang="bn-BD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মোবাইল নম্বরঃ ০১৭২২-০৪৪৫৬৯ </a:t>
            </a:r>
            <a:r>
              <a:rPr lang="as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  <a:r>
              <a:rPr lang="bn-BD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 </a:t>
            </a:r>
          </a:p>
          <a:p>
            <a:pPr lvl="0">
              <a:defRPr/>
            </a:pPr>
            <a:r>
              <a:rPr lang="bn-BD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E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/>
              </a:rPr>
              <a:t>mail: 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yousuf.raj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@outlook.c</a:t>
            </a:r>
            <a:r>
              <a:rPr lang="en-US" sz="36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om</a:t>
            </a:r>
            <a:endParaRPr lang="en-US" sz="3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63" y="1913345"/>
            <a:ext cx="3393995" cy="341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241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5">
            <a:extLst>
              <a:ext uri="{FF2B5EF4-FFF2-40B4-BE49-F238E27FC236}">
                <a16:creationId xmlns:a16="http://schemas.microsoft.com/office/drawing/2014/main" id="{EA6384EC-B878-4060-8EBA-B4186E81E0B2}"/>
              </a:ext>
            </a:extLst>
          </p:cNvPr>
          <p:cNvSpPr/>
          <p:nvPr/>
        </p:nvSpPr>
        <p:spPr>
          <a:xfrm>
            <a:off x="1024746" y="1423117"/>
            <a:ext cx="4392930" cy="904577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7F346-00B2-4200-AAC9-0485630FA5FA}"/>
              </a:ext>
            </a:extLst>
          </p:cNvPr>
          <p:cNvSpPr/>
          <p:nvPr/>
        </p:nvSpPr>
        <p:spPr>
          <a:xfrm>
            <a:off x="1024746" y="2518687"/>
            <a:ext cx="10264427" cy="11206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defTabSz="1072866"/>
            <a:r>
              <a:rPr kumimoji="0" lang="bn-BD" sz="3600" b="1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ভরবেগের সংরক্ষণ নীতির প্রয়োগ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গাণিতিক সমস্যার সমাধান </a:t>
            </a:r>
            <a:r>
              <a:rPr lang="bn-BD" sz="36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kumimoji="0" lang="en-US" sz="3600" b="1" i="0" u="none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63EFF-580A-4C8A-839D-CCD061EB4B01}"/>
              </a:ext>
            </a:extLst>
          </p:cNvPr>
          <p:cNvSpPr/>
          <p:nvPr/>
        </p:nvSpPr>
        <p:spPr>
          <a:xfrm>
            <a:off x="1024746" y="4925853"/>
            <a:ext cx="10264426" cy="1155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defTabSz="1072866"/>
            <a:r>
              <a:rPr lang="bn-IN" sz="36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ভরবেগের সংরক্ষণ নীতির প্রয়োগ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সৃজনশীল প্রশ্নের সমাধান </a:t>
            </a:r>
            <a:r>
              <a:rPr lang="bn-BD" sz="36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600" b="1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D8D4B-4E76-429A-970A-D6200645A40A}"/>
              </a:ext>
            </a:extLst>
          </p:cNvPr>
          <p:cNvSpPr txBox="1"/>
          <p:nvPr/>
        </p:nvSpPr>
        <p:spPr>
          <a:xfrm>
            <a:off x="5031585" y="585793"/>
            <a:ext cx="2128837" cy="64633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36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A6322-F921-4FEF-B329-18676F0668A1}"/>
              </a:ext>
            </a:extLst>
          </p:cNvPr>
          <p:cNvSpPr/>
          <p:nvPr/>
        </p:nvSpPr>
        <p:spPr>
          <a:xfrm>
            <a:off x="1024746" y="3704906"/>
            <a:ext cx="10264426" cy="1155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defTabSz="1072866"/>
            <a:r>
              <a:rPr lang="bn-BD" sz="36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6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ভরবেগের সংরক্ষণ নীতির প্রয়োগ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 বন্দুকের পশ্চাৎ বেগ নির্ণয়ের সমীকরণ প্রতিপাদন </a:t>
            </a:r>
            <a:r>
              <a:rPr lang="bn-BD" sz="36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600" b="1" kern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77784C0-1C95-4217-98FF-0D3266580AC0}"/>
              </a:ext>
            </a:extLst>
          </p:cNvPr>
          <p:cNvSpPr txBox="1"/>
          <p:nvPr/>
        </p:nvSpPr>
        <p:spPr>
          <a:xfrm>
            <a:off x="2489982" y="575792"/>
            <a:ext cx="7212040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 তোমরা চিত্রসহ নিচের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উদ্দীপকটি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লক্ষ্য কর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7935EE-73EF-4114-80F2-3055B97D75D2}"/>
              </a:ext>
            </a:extLst>
          </p:cNvPr>
          <p:cNvGrpSpPr/>
          <p:nvPr/>
        </p:nvGrpSpPr>
        <p:grpSpPr>
          <a:xfrm>
            <a:off x="711416" y="1633374"/>
            <a:ext cx="4271401" cy="2607322"/>
            <a:chOff x="768626" y="2049695"/>
            <a:chExt cx="4770785" cy="23742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44A3FF-CBDD-4A3D-89EA-EE666DD4B605}"/>
                </a:ext>
              </a:extLst>
            </p:cNvPr>
            <p:cNvGrpSpPr/>
            <p:nvPr/>
          </p:nvGrpSpPr>
          <p:grpSpPr>
            <a:xfrm>
              <a:off x="1033669" y="2434008"/>
              <a:ext cx="4373217" cy="1989984"/>
              <a:chOff x="1550503" y="1919407"/>
              <a:chExt cx="4373217" cy="1989984"/>
            </a:xfrm>
          </p:grpSpPr>
          <p:pic>
            <p:nvPicPr>
              <p:cNvPr id="30" name="Picture 33">
                <a:extLst>
                  <a:ext uri="{FF2B5EF4-FFF2-40B4-BE49-F238E27FC236}">
                    <a16:creationId xmlns:a16="http://schemas.microsoft.com/office/drawing/2014/main" id="{0408FB06-17FD-49F9-99DD-B87340C17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77" t="15150" r="42195" b="64293"/>
              <a:stretch/>
            </p:blipFill>
            <p:spPr bwMode="auto">
              <a:xfrm>
                <a:off x="2027583" y="1919407"/>
                <a:ext cx="3286539" cy="1605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E1B985B-685C-4727-B0A8-325757155E19}"/>
                  </a:ext>
                </a:extLst>
              </p:cNvPr>
              <p:cNvSpPr/>
              <p:nvPr/>
            </p:nvSpPr>
            <p:spPr>
              <a:xfrm>
                <a:off x="1550503" y="3154017"/>
                <a:ext cx="4373217" cy="7553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bn-IN" sz="2400" dirty="0"/>
                  <a:t>--------                             ---------------------                    -------------------------------   ----------------------------------------------------------------------------------------</a:t>
                </a:r>
                <a:r>
                  <a:rPr lang="en-US" sz="2400" dirty="0"/>
                  <a:t>-------------</a:t>
                </a:r>
              </a:p>
            </p:txBody>
          </p:sp>
        </p:grp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7BEBD07-C2E0-4223-8C04-D2E32CF06961}"/>
                </a:ext>
              </a:extLst>
            </p:cNvPr>
            <p:cNvSpPr/>
            <p:nvPr/>
          </p:nvSpPr>
          <p:spPr>
            <a:xfrm>
              <a:off x="768626" y="2049695"/>
              <a:ext cx="1225827" cy="591956"/>
            </a:xfrm>
            <a:prstGeom prst="wedgeRoundRectCallout">
              <a:avLst>
                <a:gd name="adj1" fmla="val 49809"/>
                <a:gd name="adj2" fmla="val 9160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রনি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Speech Bubble: Rectangle with Corners Rounded 38">
              <a:extLst>
                <a:ext uri="{FF2B5EF4-FFF2-40B4-BE49-F238E27FC236}">
                  <a16:creationId xmlns:a16="http://schemas.microsoft.com/office/drawing/2014/main" id="{D7891A4A-F293-485A-9900-D86334F0BBFB}"/>
                </a:ext>
              </a:extLst>
            </p:cNvPr>
            <p:cNvSpPr/>
            <p:nvPr/>
          </p:nvSpPr>
          <p:spPr>
            <a:xfrm flipH="1">
              <a:off x="4313584" y="2049695"/>
              <a:ext cx="1225827" cy="591956"/>
            </a:xfrm>
            <a:prstGeom prst="wedgeRoundRectCallout">
              <a:avLst>
                <a:gd name="adj1" fmla="val 49809"/>
                <a:gd name="adj2" fmla="val 9160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জনি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1850237-2E7D-4F7E-9CF8-10467914F60C}"/>
              </a:ext>
            </a:extLst>
          </p:cNvPr>
          <p:cNvSpPr/>
          <p:nvPr/>
        </p:nvSpPr>
        <p:spPr>
          <a:xfrm>
            <a:off x="728870" y="4359964"/>
            <a:ext cx="10668000" cy="155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স্থির নৌকার উপর রনি ও জনি স্থির অবস্থা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য় </a:t>
            </a: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আছে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। </a:t>
            </a:r>
            <a:r>
              <a:rPr lang="bn-I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রনি, জনি ও নৌকার ভর যথাক্রমে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kg, 40 kg</a:t>
            </a:r>
            <a:r>
              <a:rPr lang="bn-I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ও</a:t>
            </a:r>
            <a:r>
              <a:rPr lang="bn-I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 kg.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পরবর্তীতে রনি ও জনি যথাক্রমে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m/s</a:t>
            </a:r>
            <a:r>
              <a:rPr lang="bn-I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 m/s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বেগে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বিপরীত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দিকে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পানিতে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লাফ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ৌকাটি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DB9EA4-1E40-4413-86C6-25536EDF0943}"/>
              </a:ext>
            </a:extLst>
          </p:cNvPr>
          <p:cNvGrpSpPr/>
          <p:nvPr/>
        </p:nvGrpSpPr>
        <p:grpSpPr>
          <a:xfrm>
            <a:off x="5075583" y="1311677"/>
            <a:ext cx="6427305" cy="2929019"/>
            <a:chOff x="5075583" y="1311677"/>
            <a:chExt cx="6427305" cy="2929019"/>
          </a:xfrm>
        </p:grpSpPr>
        <p:pic>
          <p:nvPicPr>
            <p:cNvPr id="42" name="Picture 33">
              <a:extLst>
                <a:ext uri="{FF2B5EF4-FFF2-40B4-BE49-F238E27FC236}">
                  <a16:creationId xmlns:a16="http://schemas.microsoft.com/office/drawing/2014/main" id="{6130ABC4-7AFD-40CD-8224-54A91BFBED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3" t="58606" r="19769" b="14185"/>
            <a:stretch/>
          </p:blipFill>
          <p:spPr bwMode="auto">
            <a:xfrm>
              <a:off x="5075583" y="1452617"/>
              <a:ext cx="6321287" cy="243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923328A-D3E0-4D9A-9AD3-065411006533}"/>
                </a:ext>
              </a:extLst>
            </p:cNvPr>
            <p:cNvSpPr/>
            <p:nvPr/>
          </p:nvSpPr>
          <p:spPr>
            <a:xfrm>
              <a:off x="5291306" y="3411186"/>
              <a:ext cx="6211582" cy="8295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50000"/>
                </a:lnSpc>
              </a:pPr>
              <a:r>
                <a:rPr lang="bn-IN" sz="2400" dirty="0"/>
                <a:t>----------------------                      ---------------------------------------------------                ----------------------------------------------------------------------------------------------------------------------------------------------------------------------------------------------------------------------------------</a:t>
              </a:r>
              <a:endParaRPr lang="en-US" sz="2400" dirty="0"/>
            </a:p>
          </p:txBody>
        </p:sp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6AA8FFF6-DB43-4882-AD93-B63F68F127C4}"/>
                </a:ext>
              </a:extLst>
            </p:cNvPr>
            <p:cNvSpPr/>
            <p:nvPr/>
          </p:nvSpPr>
          <p:spPr>
            <a:xfrm>
              <a:off x="5140362" y="1633374"/>
              <a:ext cx="1225827" cy="636801"/>
            </a:xfrm>
            <a:prstGeom prst="wedgeRoundRectCallout">
              <a:avLst>
                <a:gd name="adj1" fmla="val 49809"/>
                <a:gd name="adj2" fmla="val 9160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পশ্চিম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BD7995FC-3F94-4A98-8CD8-31DDE6E9B257}"/>
                </a:ext>
              </a:extLst>
            </p:cNvPr>
            <p:cNvSpPr/>
            <p:nvPr/>
          </p:nvSpPr>
          <p:spPr>
            <a:xfrm flipH="1">
              <a:off x="9977405" y="1311677"/>
              <a:ext cx="1225827" cy="591956"/>
            </a:xfrm>
            <a:prstGeom prst="wedgeRoundRectCallout">
              <a:avLst>
                <a:gd name="adj1" fmla="val 49809"/>
                <a:gd name="adj2" fmla="val 9160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পূর্ব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2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833EB20-9A5A-4FDA-906D-888FEE76DD70}"/>
              </a:ext>
            </a:extLst>
          </p:cNvPr>
          <p:cNvSpPr txBox="1"/>
          <p:nvPr/>
        </p:nvSpPr>
        <p:spPr>
          <a:xfrm>
            <a:off x="4187691" y="575792"/>
            <a:ext cx="3816622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এবার তোমরা সমাধানটি দেখ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0B49CC69-3FCB-4BAA-8A0B-2C671F01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1302856"/>
            <a:ext cx="3656769" cy="48602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উদ্দীপক হতে  পাই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রনির ভর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kg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জনির ভর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kg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নৌকার ভর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20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kg</a:t>
            </a:r>
            <a:endParaRPr kumimoji="0" lang="bn-I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আদিবেগ,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u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=u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রনির বেগ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m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s[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তারা বিপরীত দিকে লাফ দিয়ে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ছে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তাই রনি বেগের দিক ঋণাত্মক ধরা হয়েছে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জনির বেগ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 m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bn-BD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নৌকা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 বেগ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B23A86-D0D2-4622-9F12-317995C82403}"/>
                  </a:ext>
                </a:extLst>
              </p:cNvPr>
              <p:cNvSpPr/>
              <p:nvPr/>
            </p:nvSpPr>
            <p:spPr>
              <a:xfrm>
                <a:off x="708573" y="1207951"/>
                <a:ext cx="6725897" cy="495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আমরা জানি</a:t>
                </a:r>
                <a:r>
                  <a:rPr lang="bn-IN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endParaRPr 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 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 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50X0+40X0+200X0=50X(-2)+40X2.4+200X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bn-IN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0= -100+96+200X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0= -4+200X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 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4/200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0.02 m/s</a:t>
                </a:r>
                <a:endPara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যেহেতু রনির ভরবেগ জনির ভরবেগের থেকে বেশি সেহেতু রনি যেদিকে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লাফ দিয়েছে তার বিপরীত দিকে অর্থাৎ জনির(পূর্ব) দিকে নৌকাটি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0.02 m/s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বেগে গতিশীল হবে।</a:t>
                </a:r>
                <a:endParaRPr lang="en-US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B23A86-D0D2-4622-9F12-317995C8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3" y="1207951"/>
                <a:ext cx="6725897" cy="4955203"/>
              </a:xfrm>
              <a:prstGeom prst="rect">
                <a:avLst/>
              </a:prstGeom>
              <a:blipFill>
                <a:blip r:embed="rId2"/>
                <a:stretch>
                  <a:fillRect l="-1902" t="-1107" r="-1087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E95B24D6-58F1-45D1-BAED-08E1073E48D1}"/>
              </a:ext>
            </a:extLst>
          </p:cNvPr>
          <p:cNvCxnSpPr>
            <a:cxnSpLocks/>
          </p:cNvCxnSpPr>
          <p:nvPr/>
        </p:nvCxnSpPr>
        <p:spPr>
          <a:xfrm>
            <a:off x="7580243" y="1349273"/>
            <a:ext cx="0" cy="430940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build="p"/>
      <p:bldP spid="2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833EB20-9A5A-4FDA-906D-888FEE76DD70}"/>
              </a:ext>
            </a:extLst>
          </p:cNvPr>
          <p:cNvSpPr txBox="1"/>
          <p:nvPr/>
        </p:nvSpPr>
        <p:spPr>
          <a:xfrm>
            <a:off x="4929813" y="575792"/>
            <a:ext cx="2332378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বিকল্প সমাধান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0B49CC69-3FCB-4BAA-8A0B-2C671F01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1302856"/>
            <a:ext cx="3656769" cy="43558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উদ্দীপক হতে  পাই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রনির ভর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kg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জনির ভর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kg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নৌকার ভর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NikoshBAN" panose="02000000000000000000" pitchFamily="2" charset="0"/>
              </a:rPr>
              <a:t>20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kg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রনির বেগ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m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s[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তারা বিপরীত দিকে লাফ দিছেয়ে তাই রনি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বেগের দিক ঋণাত্মক ধরা হয়েছে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জনির বেগ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 m</a:t>
            </a:r>
            <a:r>
              <a:rPr kumimoji="0" lang="bn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bn-BD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নৌকা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 বেগ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n-I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B23A86-D0D2-4622-9F12-317995C82403}"/>
                  </a:ext>
                </a:extLst>
              </p:cNvPr>
              <p:cNvSpPr/>
              <p:nvPr/>
            </p:nvSpPr>
            <p:spPr>
              <a:xfrm>
                <a:off x="708573" y="1207951"/>
                <a:ext cx="6725897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যেহেতু 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আদি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ভরবেগের সমষ্টি শূন্য সেহেতু শেষ ভরবেগের সমষ্টি শূন্য 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তাই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আমরা পাই,</a:t>
                </a:r>
                <a:endPara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bn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 m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bn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50X(-2)+40X2.4+200X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bn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bn-IN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-100+96+200X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bn-IN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endParaRPr lang="en-US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-4+200X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bn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200X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4/200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0.02 m/s</a:t>
                </a:r>
                <a:endPara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যেহেতু রনির ভরবেগ জনির ভরবেগের থেকে বেশি সেহেতু রনি যেদিকে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লাফ দিয়েছে তার বিপরীত দিকে অর্থাৎ জনির(পূর্ব) দিকে নৌকাটি 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0.02 m/s</a:t>
                </a:r>
                <a:r>
                  <a:rPr lang="bn-IN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বেগে গতিশীল হবে।</a:t>
                </a:r>
                <a:endParaRPr lang="en-US" sz="24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EB23A86-D0D2-4622-9F12-317995C8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3" y="1207951"/>
                <a:ext cx="6725897" cy="5078313"/>
              </a:xfrm>
              <a:prstGeom prst="rect">
                <a:avLst/>
              </a:prstGeom>
              <a:blipFill>
                <a:blip r:embed="rId2"/>
                <a:stretch>
                  <a:fillRect l="-1449" t="-1080" r="-1087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E95B24D6-58F1-45D1-BAED-08E1073E48D1}"/>
              </a:ext>
            </a:extLst>
          </p:cNvPr>
          <p:cNvCxnSpPr>
            <a:cxnSpLocks/>
          </p:cNvCxnSpPr>
          <p:nvPr/>
        </p:nvCxnSpPr>
        <p:spPr>
          <a:xfrm>
            <a:off x="7580243" y="1349273"/>
            <a:ext cx="0" cy="430940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7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uiExpand="1" build="p"/>
      <p:bldP spid="2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71DCC8-54CA-467E-9291-CC249A9ED6C2}"/>
              </a:ext>
            </a:extLst>
          </p:cNvPr>
          <p:cNvSpPr txBox="1"/>
          <p:nvPr/>
        </p:nvSpPr>
        <p:spPr>
          <a:xfrm>
            <a:off x="3154021" y="575792"/>
            <a:ext cx="5883962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 বন্ধুরা নিচের চিত্রগুলো পর্যবেক্ষণ কর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D4F4E-3DA2-44B3-8923-E52B67DE6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3" y="1424993"/>
            <a:ext cx="5120722" cy="3542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E3D73B-B560-419B-A1EE-13FFD2B15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56" y="1424994"/>
            <a:ext cx="5120721" cy="3542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309B28-5B8B-4A2B-BA2C-91C1C24C8B25}"/>
              </a:ext>
            </a:extLst>
          </p:cNvPr>
          <p:cNvSpPr/>
          <p:nvPr/>
        </p:nvSpPr>
        <p:spPr>
          <a:xfrm>
            <a:off x="829503" y="5004578"/>
            <a:ext cx="5120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গুলি নিক্ষেপের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 মুহূর্তে বন্দুক পিছনে ধাক্কা খাচ্ছে ।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19DED5-0DE5-48D8-A2DB-5F11CAC1D2CE}"/>
              </a:ext>
            </a:extLst>
          </p:cNvPr>
          <p:cNvSpPr/>
          <p:nvPr/>
        </p:nvSpPr>
        <p:spPr>
          <a:xfrm>
            <a:off x="6135755" y="5004578"/>
            <a:ext cx="5120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নৌকা থেকে লাফ দেওয়ার সাথে সাথে নৌকা পিছনে সরে যাচ্ছে ।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184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71DCC8-54CA-467E-9291-CC249A9ED6C2}"/>
              </a:ext>
            </a:extLst>
          </p:cNvPr>
          <p:cNvSpPr txBox="1"/>
          <p:nvPr/>
        </p:nvSpPr>
        <p:spPr>
          <a:xfrm>
            <a:off x="3591343" y="575792"/>
            <a:ext cx="5194848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ন্দুকের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বা নৌকার  পশ্চাৎ বেগ নির্ণ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FEAA9-921E-40C5-95ED-4EB9AA3345C9}"/>
              </a:ext>
            </a:extLst>
          </p:cNvPr>
          <p:cNvSpPr/>
          <p:nvPr/>
        </p:nvSpPr>
        <p:spPr>
          <a:xfrm>
            <a:off x="781878" y="1179446"/>
            <a:ext cx="1067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গুলি ছুঁড়ার পূর্বে গুলি ও বন্দুক উভয়ের বেগ শূন্য থাকে, অর্থাৎ তাদের ভরবেগের সমষ্টি শূন্য থাকে। গুলি ছুঁড়া হলে এটা সামনের দিকে একটা ভরবেগ প্রাপ্ত হয়। বন্দুকটিও গুলির সমান ও বিপরীত ভরবেগ প্রাপ্ত হবে ফলে বন্দুক শিকারীকে পেছন দিকে ধাক্কা দিবে। ভরবেগের সংরক্ষণ সূত্র থেকে গাণিতিকভাবে এর ব্যাখ্যা দেয়া সম্ভব।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ধরি, বন্দুকের ভর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n-I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</a:t>
            </a:r>
            <a:endParaRPr lang="bn-I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গুলির ভর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=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</a:t>
            </a:r>
            <a:endParaRPr lang="bn-I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বন্দুকের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আদিবেগ,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bn-IN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গুলির আদিবেগ,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bn-IN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bn-I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গুলির শেষবেগ,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bn-IN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m/s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বন্দুকের পশ্চাৎ বেগ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bn-IN" sz="3200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=?</a:t>
            </a:r>
            <a:r>
              <a:rPr lang="bn-I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24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71DCC8-54CA-467E-9291-CC249A9ED6C2}"/>
              </a:ext>
            </a:extLst>
          </p:cNvPr>
          <p:cNvSpPr txBox="1"/>
          <p:nvPr/>
        </p:nvSpPr>
        <p:spPr>
          <a:xfrm>
            <a:off x="3591343" y="575792"/>
            <a:ext cx="5194848" cy="584775"/>
          </a:xfrm>
          <a:prstGeom prst="rect">
            <a:avLst/>
          </a:prstGeom>
          <a:solidFill>
            <a:schemeClr val="bg2"/>
          </a:solidFill>
          <a:ln>
            <a:solidFill>
              <a:srgbClr val="D60093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ন্দুকের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বা নৌকার  পশ্চাৎ বেগ নির্ণ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30F4EC-DADF-4E61-A378-7813B3B1FDB2}"/>
                  </a:ext>
                </a:extLst>
              </p:cNvPr>
              <p:cNvSpPr/>
              <p:nvPr/>
            </p:nvSpPr>
            <p:spPr>
              <a:xfrm>
                <a:off x="1337125" y="1246790"/>
                <a:ext cx="9517750" cy="496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ভরবেগের সংরক্ষণ সূত্র থেকে পাই,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গুলি ছুঁড়ার </a:t>
                </a:r>
                <a:r>
                  <a:rPr lang="bn-BD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পূর্বে ভরবেগের সমষ্টি = </a:t>
                </a:r>
                <a:r>
                  <a:rPr lang="bn-IN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গুলি ছুঁড়ার </a:t>
                </a:r>
                <a:r>
                  <a:rPr lang="bn-BD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পরে ভরবেগের সমষ্টি</a:t>
                </a:r>
                <a:endParaRPr lang="bn-IN" sz="3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3200" b="1" baseline="-25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>
                  <a:lnSpc>
                    <a:spcPct val="130000"/>
                  </a:lnSpc>
                </a:pP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Mx0+mx0=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MxV+mxv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MV+mv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en-US" sz="3200" b="1" baseline="-25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bn-BD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বা</a:t>
                </a:r>
                <a:r>
                  <a:rPr lang="bn-IN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MV= -mv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বন্দুকের পশ্চাৎ বেগ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,</a:t>
                </a:r>
                <a:r>
                  <a:rPr lang="en-US" sz="32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V= -mv</a:t>
                </a:r>
                <a:r>
                  <a:rPr lang="en-US" sz="36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>
                  <a:lnSpc>
                    <a:spcPct val="130000"/>
                  </a:lnSpc>
                </a:pPr>
                <a:r>
                  <a:rPr lang="bn-BD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এখানে, ‘</a:t>
                </a:r>
                <a:r>
                  <a:rPr lang="bn-IN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’ </a:t>
                </a:r>
                <a:r>
                  <a:rPr lang="bn-BD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চিহ্নটি বিপরীতমুখী ভরবেগ নির্দেশ করে। কাজেই বিপরীতমুখী ভরবেগের জন্যই বন্দুক পেছন দিকে ধাক্কা দেয়।</a:t>
                </a:r>
                <a:endParaRPr lang="en-US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30F4EC-DADF-4E61-A378-7813B3B1F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25" y="1246790"/>
                <a:ext cx="9517750" cy="4961358"/>
              </a:xfrm>
              <a:prstGeom prst="rect">
                <a:avLst/>
              </a:prstGeom>
              <a:blipFill>
                <a:blip r:embed="rId2"/>
                <a:stretch>
                  <a:fillRect l="-1665" t="-1722" b="-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78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9786</TotalTime>
  <Words>842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DOEL</cp:lastModifiedBy>
  <cp:revision>881</cp:revision>
  <dcterms:created xsi:type="dcterms:W3CDTF">2018-10-24T18:06:03Z</dcterms:created>
  <dcterms:modified xsi:type="dcterms:W3CDTF">2020-08-20T05:13:14Z</dcterms:modified>
</cp:coreProperties>
</file>