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2" r:id="rId3"/>
    <p:sldId id="270" r:id="rId4"/>
    <p:sldId id="256" r:id="rId5"/>
    <p:sldId id="262" r:id="rId6"/>
    <p:sldId id="257" r:id="rId7"/>
    <p:sldId id="258" r:id="rId8"/>
    <p:sldId id="259" r:id="rId9"/>
    <p:sldId id="260" r:id="rId10"/>
    <p:sldId id="264" r:id="rId11"/>
    <p:sldId id="261" r:id="rId12"/>
    <p:sldId id="263" r:id="rId13"/>
    <p:sldId id="265" r:id="rId14"/>
    <p:sldId id="266" r:id="rId15"/>
    <p:sldId id="267" r:id="rId16"/>
    <p:sldId id="268" r:id="rId17"/>
    <p:sldId id="269" r:id="rId18"/>
    <p:sldId id="274" r:id="rId19"/>
    <p:sldId id="273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392CD-DCF7-4CC3-98EF-E57C72462E45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BA2C-3B93-412D-B32B-55ACF130C9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544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4BA2C-3B93-412D-B32B-55ACF130C9CF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922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33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688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585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7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9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6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0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0575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97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7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46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64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81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135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35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88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8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2D9B-BC5C-4ECA-AABC-E5D18D0E450F}" type="datetimeFigureOut">
              <a:rPr lang="en-SG" smtClean="0"/>
              <a:t>21/8/2020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11EE-DA4E-450E-9613-82FAAAB948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8AA3-DF72-4131-9C24-F651C76502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4B62-686A-4C71-A192-77073355D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1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942"/>
            <a:ext cx="8808156" cy="6563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685800"/>
            <a:ext cx="76962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>
                  <a:solidFill>
                    <a:prstClr val="black"/>
                  </a:solidFill>
                  <a:prstDash val="lgDash"/>
                </a:ln>
                <a:pattFill prst="openDmnd">
                  <a:fgClr>
                    <a:prstClr val="black"/>
                  </a:fgClr>
                  <a:bgClr>
                    <a:prstClr val="white"/>
                  </a:bgClr>
                </a:patt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6600" b="1" dirty="0">
              <a:ln>
                <a:solidFill>
                  <a:prstClr val="black"/>
                </a:solidFill>
                <a:prstDash val="lgDash"/>
              </a:ln>
              <a:pattFill prst="openDmnd">
                <a:fgClr>
                  <a:prstClr val="black"/>
                </a:fgClr>
                <a:bgClr>
                  <a:prstClr val="white"/>
                </a:bgClr>
              </a:patt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0"/>
            <a:ext cx="4752528" cy="90872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চার্লসের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সূত্র</a:t>
            </a:r>
            <a:r>
              <a:rPr lang="en-US" dirty="0" smtClean="0"/>
              <a:t>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9144000" cy="583264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bn-IN" sz="2800" dirty="0" smtClean="0"/>
                  <a:t>স্থির চাপে কোন নিদির্ষ্ট ভরের গ্যাসের আয়তন প্রতি ডিগ্রি সেলসিয়াস তাপমাত্রা পরিবর্তনের জন্য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C</m:t>
                    </m:r>
                  </m:oMath>
                </a14:m>
                <a:r>
                  <a:rPr lang="en-SG" sz="2800" dirty="0" smtClean="0"/>
                  <a:t> </a:t>
                </a:r>
                <a:r>
                  <a:rPr lang="en-US" sz="2800" dirty="0" err="1" smtClean="0"/>
                  <a:t>তাপমাত্রায়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আয়তনের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/>
                  <a:t> </a:t>
                </a:r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 0.00366অংশ </a:t>
                </a:r>
                <a:r>
                  <a:rPr lang="en-US" sz="2800" dirty="0" err="1" smtClean="0"/>
                  <a:t>পরিবর্তন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হয়</a:t>
                </a:r>
                <a:r>
                  <a:rPr lang="en-US" sz="2800" dirty="0" smtClean="0"/>
                  <a:t>।</a:t>
                </a:r>
              </a:p>
              <a:p>
                <a:pPr algn="just"/>
                <a:r>
                  <a:rPr lang="en-US" sz="2800" dirty="0" err="1" smtClean="0"/>
                  <a:t>ধরি</a:t>
                </a:r>
                <a:r>
                  <a:rPr lang="en-US" sz="2800" dirty="0"/>
                  <a:t>,</a:t>
                </a: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তাপমাত্রায়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ও স্থির চাপে কোন নিদির্ষ্ট ভরের আয়তন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/>
                  <a:t>,</a:t>
                </a:r>
                <a:r>
                  <a:rPr lang="en-US" sz="2800" dirty="0" err="1" smtClean="0"/>
                  <a:t>প্রতি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ডিগ্রি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সেলসিয়াস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তাপমাত্রার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পরিবর্তনের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জন্য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আয়তনের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পরিবর্তন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হবে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bn-IN" sz="2800" dirty="0" smtClean="0"/>
                  <a:t> । </a:t>
                </a:r>
              </a:p>
              <a:p>
                <a:pPr algn="just"/>
                <a:r>
                  <a:rPr lang="bn-IN" sz="2800" dirty="0" smtClean="0"/>
                  <a:t>সুতরাং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bn-IN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তাপমাত্রায়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ঐ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গ্যাসের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আয়তন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হবে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/>
                  <a:t>+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endParaRPr lang="en-SG" sz="2800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SG" sz="28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800" dirty="0" smtClean="0"/>
                  <a:t>   ,,           ,,         ,,            ,,        ,,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 smtClean="0"/>
                  <a:t>(1+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2800" dirty="0" smtClean="0"/>
              </a:p>
              <a:p>
                <a:pPr algn="just"/>
                <a:r>
                  <a:rPr lang="en-US" sz="2800" dirty="0" err="1" smtClean="0">
                    <a:solidFill>
                      <a:prstClr val="black"/>
                    </a:solidFill>
                  </a:rPr>
                  <a:t>এখন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স্থির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চাপে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ও</m:t>
                    </m:r>
                  </m:oMath>
                </a14:m>
                <a:r>
                  <a:rPr lang="en-SG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SG" sz="2800" dirty="0" err="1" smtClean="0"/>
                  <a:t>তাপমাত্রায়</a:t>
                </a:r>
                <a:r>
                  <a:rPr lang="en-SG" sz="2800" dirty="0" smtClean="0"/>
                  <a:t> ঐ </a:t>
                </a:r>
                <a:r>
                  <a:rPr lang="en-SG" sz="2800" dirty="0" err="1" smtClean="0"/>
                  <a:t>গ্যাসের</a:t>
                </a:r>
                <a:r>
                  <a:rPr lang="en-SG" sz="2800" dirty="0" smtClean="0"/>
                  <a:t> </a:t>
                </a:r>
                <a:r>
                  <a:rPr lang="en-SG" sz="2800" dirty="0" err="1" smtClean="0"/>
                  <a:t>আয়তন</a:t>
                </a:r>
                <a:r>
                  <a:rPr lang="en-SG" sz="2800" dirty="0" smtClean="0"/>
                  <a:t> </a:t>
                </a:r>
                <a:r>
                  <a:rPr lang="en-SG" sz="2800" dirty="0" err="1" smtClean="0"/>
                  <a:t>যথাক্রমে</a:t>
                </a:r>
                <a:r>
                  <a:rPr lang="en-SG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 smtClean="0"/>
                  <a:t> </a:t>
                </a:r>
                <a:r>
                  <a:rPr lang="en-SG" sz="2800" dirty="0" err="1" smtClean="0"/>
                  <a:t>হয়</a:t>
                </a:r>
                <a:r>
                  <a:rPr lang="en-SG" sz="2800" dirty="0" smtClean="0"/>
                  <a:t> ,</a:t>
                </a:r>
                <a:r>
                  <a:rPr lang="en-SG" sz="2800" dirty="0" err="1" smtClean="0"/>
                  <a:t>তবে</a:t>
                </a:r>
                <a:r>
                  <a:rPr lang="en-SG" sz="2800" dirty="0" smtClean="0"/>
                  <a:t>-</a:t>
                </a: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9144000" cy="5832648"/>
              </a:xfrm>
              <a:blipFill rotWithShape="1">
                <a:blip r:embed="rId2"/>
                <a:stretch>
                  <a:fillRect l="-1133" t="-1045" r="-24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86" y="0"/>
                <a:ext cx="9036496" cy="773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273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/>
                  <a:t>)………………………….2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)………………………….3</a:t>
                </a:r>
              </a:p>
              <a:p>
                <a:pPr algn="just"/>
                <a:r>
                  <a:rPr lang="en-US" sz="2400" dirty="0" err="1" smtClean="0">
                    <a:solidFill>
                      <a:prstClr val="black"/>
                    </a:solidFill>
                  </a:rPr>
                  <a:t>আমরা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জানি,পরম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T ও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সেলসিয়াস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θ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মধ্যে সম্পর্ক হলো 273+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θ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 T ।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সুতরাং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এবং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ধরে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2 ও 3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নং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4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sz="28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)………………………….5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4 ÷ 5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𝑂𝑟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V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α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T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স্থির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চাপে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নিদির্ষ্ট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ভরের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আয়তন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পরম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সমানুপাতিক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। </a:t>
                </a:r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endParaRPr lang="en-SG" sz="2800" dirty="0" smtClean="0">
                  <a:solidFill>
                    <a:prstClr val="black"/>
                  </a:solidFill>
                </a:endParaRPr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" y="0"/>
                <a:ext cx="9036496" cy="7739106"/>
              </a:xfrm>
              <a:prstGeom prst="rect">
                <a:avLst/>
              </a:prstGeom>
              <a:blipFill rotWithShape="1">
                <a:blip r:embed="rId2"/>
                <a:stretch>
                  <a:fillRect l="-1417" r="-2024" b="-12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0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1509712"/>
            <a:ext cx="5076825" cy="383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চিত্রটি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-5502"/>
            <a:ext cx="4608512" cy="76470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চাপীয়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সূত্র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9221"/>
                <a:ext cx="9144000" cy="6120680"/>
              </a:xfrm>
            </p:spPr>
            <p:txBody>
              <a:bodyPr>
                <a:normAutofit/>
              </a:bodyPr>
              <a:lstStyle/>
              <a:p>
                <a:pPr lvl="0" algn="just"/>
                <a:r>
                  <a:rPr lang="en-US" sz="2800" dirty="0" smtClean="0"/>
                  <a:t>স্থির </a:t>
                </a:r>
                <a:r>
                  <a:rPr lang="en-US" sz="2800" dirty="0" err="1" smtClean="0"/>
                  <a:t>আয়তনে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কোনো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নিদির্ষ্ট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ভরের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চাপ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প্রতি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ডিগ্রি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সেলসিয়াস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তাপমাত্রা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পরিবর্তনের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জন্য</a:t>
                </a: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bn-IN" sz="2800" dirty="0" smtClean="0"/>
                  <a:t> তাপমাত্রায় এর চাপের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 0.00366অংশ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পরিবর্তন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হয়</a:t>
                </a:r>
                <a:r>
                  <a:rPr lang="en-US" sz="2800" dirty="0">
                    <a:solidFill>
                      <a:prstClr val="black"/>
                    </a:solidFill>
                  </a:rPr>
                  <a:t>।</a:t>
                </a:r>
              </a:p>
              <a:p>
                <a:pPr lvl="0" algn="just"/>
                <a:r>
                  <a:rPr lang="en-US" sz="2800" dirty="0">
                    <a:solidFill>
                      <a:prstClr val="black"/>
                    </a:solidFill>
                  </a:rPr>
                  <a:t>ধরি,</a:t>
                </a: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তাপমাত্রায়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</a:rPr>
                  <a:t> ও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স্থির আয়তনে </a:t>
                </a:r>
                <a:r>
                  <a:rPr lang="bn-IN" sz="2800" dirty="0">
                    <a:solidFill>
                      <a:prstClr val="black"/>
                    </a:solidFill>
                  </a:rPr>
                  <a:t>কোন নিদির্ষ্ট ভরের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চাপ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,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প্রতি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ডিগ্রি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সেলসিয়াস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তাপমাত্রার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পরিবর্তনের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জন্য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চাপের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পরিবর্তন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হবে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prstClr val="black"/>
                    </a:solidFill>
                  </a:rPr>
                  <a:t> । </a:t>
                </a:r>
              </a:p>
              <a:p>
                <a:pPr lvl="0" algn="just"/>
                <a:r>
                  <a:rPr lang="bn-IN" sz="2800" dirty="0">
                    <a:solidFill>
                      <a:prstClr val="black"/>
                    </a:solidFill>
                  </a:rPr>
                  <a:t>সুতরাং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তাপমাত্রায়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ঐ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গ্যাসের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চাপ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হবে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+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endParaRPr lang="en-SG" sz="2800" dirty="0">
                  <a:solidFill>
                    <a:prstClr val="black"/>
                  </a:solidFill>
                </a:endParaRPr>
              </a:p>
              <a:p>
                <a:pPr lvl="0" algn="just"/>
                <a14:m>
                  <m:oMath xmlns:m="http://schemas.openxmlformats.org/officeDocument/2006/math">
                    <m:r>
                      <a:rPr lang="en-SG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</m:t>
                    </m:r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  ,,           ,,         ,,            ,,        ,,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sub>
                    </m:sSub>
                  </m:oMath>
                </a14:m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(1+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SG" sz="2800" dirty="0">
                  <a:solidFill>
                    <a:prstClr val="black"/>
                  </a:solidFill>
                </a:endParaRPr>
              </a:p>
              <a:p>
                <a:pPr lvl="0" algn="just"/>
                <a:r>
                  <a:rPr lang="en-US" sz="2800" dirty="0" err="1" smtClean="0">
                    <a:solidFill>
                      <a:prstClr val="black"/>
                    </a:solidFill>
                  </a:rPr>
                  <a:t>এখন</a:t>
                </a: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স্থির আয়তনে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ও</m:t>
                    </m:r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℃ </m:t>
                    </m:r>
                  </m:oMath>
                </a14:m>
                <a:r>
                  <a:rPr lang="en-SG" sz="2800" dirty="0" err="1">
                    <a:solidFill>
                      <a:prstClr val="black"/>
                    </a:solidFill>
                  </a:rPr>
                  <a:t>তাপমাত্রায়</a:t>
                </a:r>
                <a:r>
                  <a:rPr lang="en-SG" sz="2800" dirty="0">
                    <a:solidFill>
                      <a:prstClr val="black"/>
                    </a:solidFill>
                  </a:rPr>
                  <a:t> ঐ </a:t>
                </a:r>
                <a:r>
                  <a:rPr lang="en-SG" sz="2800" dirty="0" err="1">
                    <a:solidFill>
                      <a:prstClr val="black"/>
                    </a:solidFill>
                  </a:rPr>
                  <a:t>গ্যাসের</a:t>
                </a:r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:r>
                  <a:rPr lang="en-SG" sz="2800" dirty="0" err="1" smtClean="0">
                    <a:solidFill>
                      <a:prstClr val="black"/>
                    </a:solidFill>
                  </a:rPr>
                  <a:t>চাপ</a:t>
                </a:r>
                <a:r>
                  <a:rPr lang="en-SG" sz="28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SG" sz="2800" dirty="0" err="1">
                    <a:solidFill>
                      <a:prstClr val="black"/>
                    </a:solidFill>
                  </a:rPr>
                  <a:t>যথাক্রমে</a:t>
                </a:r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</a:t>
                </a:r>
                <a:r>
                  <a:rPr lang="en-SG" sz="2800" dirty="0" err="1">
                    <a:solidFill>
                      <a:prstClr val="black"/>
                    </a:solidFill>
                  </a:rPr>
                  <a:t>হয়</a:t>
                </a:r>
                <a:r>
                  <a:rPr lang="en-SG" sz="2800" dirty="0">
                    <a:solidFill>
                      <a:prstClr val="black"/>
                    </a:solidFill>
                  </a:rPr>
                  <a:t> ,</a:t>
                </a:r>
                <a:r>
                  <a:rPr lang="en-SG" sz="2800" dirty="0" err="1">
                    <a:solidFill>
                      <a:prstClr val="black"/>
                    </a:solidFill>
                  </a:rPr>
                  <a:t>তবে</a:t>
                </a:r>
                <a:r>
                  <a:rPr lang="en-SG" sz="2800" dirty="0">
                    <a:solidFill>
                      <a:prstClr val="black"/>
                    </a:solidFill>
                  </a:rPr>
                  <a:t>-</a:t>
                </a:r>
              </a:p>
              <a:p>
                <a:r>
                  <a:rPr lang="bn-IN" dirty="0" smtClean="0"/>
                  <a:t> </a:t>
                </a:r>
                <a:r>
                  <a:rPr lang="en-US" dirty="0" smtClean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9221"/>
                <a:ext cx="9144000" cy="6120680"/>
              </a:xfrm>
              <a:blipFill rotWithShape="1">
                <a:blip r:embed="rId2"/>
                <a:stretch>
                  <a:fillRect l="-1467" t="-1195" r="-3067" b="-29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3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16632"/>
                <a:ext cx="9036496" cy="754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  <m:r>
                      <a:rPr lang="bn-IN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……………………….3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</a:t>
                </a:r>
                <a:endParaRPr lang="en-SG" sz="2800" dirty="0" smtClean="0">
                  <a:solidFill>
                    <a:prstClr val="black"/>
                  </a:solidFill>
                </a:endParaRPr>
              </a:p>
              <a:p>
                <a:pPr algn="just"/>
                <a:r>
                  <a:rPr lang="en-US" sz="2400" dirty="0" err="1" smtClean="0">
                    <a:solidFill>
                      <a:prstClr val="black"/>
                    </a:solidFill>
                  </a:rPr>
                  <a:t>আমরা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জানি,পরম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T ও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সেলসিয়াস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θ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মধ্যে সম্পর্ক হলো 273+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θ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 T ।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সুতরাং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এবং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273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ধরে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2 ও 3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নং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সমীকরণ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8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4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sz="28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273</m:t>
                        </m:r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)………………………….5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4 ÷ 5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হতে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পাই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𝑂𝑟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bn-IN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8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r>
                  <a:rPr lang="en-SG" sz="2800" dirty="0" smtClean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𝑐𝑜𝑛𝑠𝑡𝑎𝑛𝑡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P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α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T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স্থির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আয়তনে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নিদির্ষ্ট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ভরের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চাপ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পরম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তাপমাত্রায়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সমানুপাতিক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। </a:t>
                </a:r>
              </a:p>
              <a:p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endParaRPr lang="en-SG" sz="2800" dirty="0" smtClean="0">
                  <a:solidFill>
                    <a:prstClr val="black"/>
                  </a:solidFill>
                </a:endParaRPr>
              </a:p>
              <a:p>
                <a:endParaRPr lang="en-SG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7544822"/>
              </a:xfrm>
              <a:prstGeom prst="rect">
                <a:avLst/>
              </a:prstGeom>
              <a:blipFill rotWithShape="1">
                <a:blip r:embed="rId2"/>
                <a:stretch>
                  <a:fillRect l="-1350" r="-2024" b="-12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45807"/>
            <a:ext cx="4283968" cy="31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504056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আদর্শ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গ্যাস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সমীকরণ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2696"/>
                <a:ext cx="9144000" cy="616530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bn-IN" sz="2800" dirty="0" smtClean="0"/>
                  <a:t>ধরি,নিদির্ষ্ট ভরের কোন গ্যাসের চাপ=</a:t>
                </a:r>
                <a:r>
                  <a:rPr lang="en-US" sz="2800" dirty="0" smtClean="0"/>
                  <a:t> P, </a:t>
                </a:r>
                <a:r>
                  <a:rPr lang="en-US" sz="2800" dirty="0" err="1" smtClean="0"/>
                  <a:t>পরম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তাপমাত্রা</a:t>
                </a:r>
                <a:r>
                  <a:rPr lang="en-US" sz="2800" dirty="0" smtClean="0"/>
                  <a:t> = T </a:t>
                </a:r>
                <a:r>
                  <a:rPr lang="en-US" sz="2800" dirty="0" err="1" smtClean="0"/>
                  <a:t>এবং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আয়তন</a:t>
                </a:r>
                <a:r>
                  <a:rPr lang="en-US" sz="2800" dirty="0" smtClean="0"/>
                  <a:t>= V</a:t>
                </a:r>
                <a:r>
                  <a:rPr lang="bn-IN" sz="2800" dirty="0" smtClean="0"/>
                  <a:t> </a:t>
                </a:r>
                <a:r>
                  <a:rPr lang="en-US" sz="2800" dirty="0" smtClean="0"/>
                  <a:t>। </a:t>
                </a:r>
                <a:r>
                  <a:rPr lang="en-US" sz="2800" dirty="0" err="1" smtClean="0"/>
                  <a:t>বয়েল</a:t>
                </a:r>
                <a:r>
                  <a:rPr lang="en-US" sz="2800" dirty="0" smtClean="0"/>
                  <a:t> ও </a:t>
                </a:r>
                <a:r>
                  <a:rPr lang="en-US" sz="2800" dirty="0" err="1" smtClean="0"/>
                  <a:t>চার্লসের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সূত্র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একত্র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করে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লিখে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পাই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V</a:t>
                </a:r>
                <a:r>
                  <a:rPr lang="bn-IN" sz="2800" dirty="0" smtClean="0"/>
                  <a:t> </a:t>
                </a:r>
                <a:r>
                  <a:rPr lang="en-US" sz="2800" dirty="0" smtClean="0"/>
                  <a:t>α</a:t>
                </a:r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SG" sz="2800" i="1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SG" sz="2800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 smtClean="0"/>
                  <a:t> বা </a:t>
                </a:r>
                <a:r>
                  <a:rPr lang="en-US" sz="2800" dirty="0">
                    <a:solidFill>
                      <a:prstClr val="black"/>
                    </a:solidFill>
                  </a:rPr>
                  <a:t>V</a:t>
                </a: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bn-IN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just"/>
                <a:r>
                  <a:rPr lang="en-US" sz="2800" dirty="0" smtClean="0"/>
                  <a:t>বা PV =</a:t>
                </a:r>
                <a:r>
                  <a:rPr lang="en-US" sz="2800" dirty="0" err="1" smtClean="0"/>
                  <a:t>kT</a:t>
                </a:r>
                <a:r>
                  <a:rPr lang="en-US" sz="2800" dirty="0"/>
                  <a:t>………………</a:t>
                </a:r>
                <a:r>
                  <a:rPr lang="en-US" sz="2800" dirty="0" smtClean="0"/>
                  <a:t>1[k</a:t>
                </a:r>
                <a:r>
                  <a:rPr lang="bn-IN" sz="2800" dirty="0"/>
                  <a:t> </a:t>
                </a:r>
                <a:r>
                  <a:rPr lang="bn-IN" sz="2800" dirty="0" smtClean="0"/>
                  <a:t>একটি সমানুপাতিক ধ্রুবক]</a:t>
                </a:r>
              </a:p>
              <a:p>
                <a:pPr algn="just"/>
                <a:r>
                  <a:rPr lang="en-US" sz="2800" dirty="0" smtClean="0"/>
                  <a:t> </a:t>
                </a:r>
                <a:r>
                  <a:rPr lang="bn-IN" sz="2800" dirty="0" smtClean="0"/>
                  <a:t>যদি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bn-IN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bn-IN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bn-IN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err="1" smtClean="0"/>
                  <a:t>পরম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তাপমাত্রায়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এবং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800" dirty="0" smtClean="0"/>
                  <a:t> </a:t>
                </a:r>
                <a:r>
                  <a:rPr lang="en-US" sz="2800" dirty="0" err="1" smtClean="0"/>
                  <a:t>চাপে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কোনো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নিদির্ষ্ট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ভরের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আয়তন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যথাক্রমে</a:t>
                </a:r>
                <a:r>
                  <a:rPr lang="en-US" sz="2800" dirty="0" smtClean="0"/>
                  <a:t> </a:t>
                </a:r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……….</m:t>
                    </m:r>
                  </m:oMath>
                </a14:m>
                <a:r>
                  <a:rPr lang="bn-IN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IN" sz="2800" dirty="0" smtClean="0"/>
                  <a:t> </a:t>
                </a:r>
                <a:r>
                  <a:rPr lang="en-US" sz="2800" dirty="0" err="1" smtClean="0"/>
                  <a:t>হয়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তাহলে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সমীকরণ</a:t>
                </a:r>
                <a:r>
                  <a:rPr lang="en-US" sz="2800" dirty="0" smtClean="0"/>
                  <a:t>  (1) </a:t>
                </a:r>
                <a:r>
                  <a:rPr lang="en-US" sz="2800" dirty="0" err="1" smtClean="0"/>
                  <a:t>অনুসারে</a:t>
                </a:r>
                <a:r>
                  <a:rPr lang="en-US" sz="2800" dirty="0" smtClean="0"/>
                  <a:t> 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bn-IN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bn-IN" sz="28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bn-IN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……………………=</m:t>
                    </m:r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SG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SG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800" dirty="0" smtClean="0"/>
                  <a:t>=</a:t>
                </a:r>
                <a:r>
                  <a:rPr lang="en-US" sz="2800" dirty="0" smtClean="0"/>
                  <a:t> k…………..2</a:t>
                </a:r>
              </a:p>
              <a:p>
                <a:pPr algn="just"/>
                <a:r>
                  <a:rPr lang="en-US" sz="2800" dirty="0" err="1" smtClean="0"/>
                  <a:t>এক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মোল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বাএক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গ্রাম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অণু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বিবেচনা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করলে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সকল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জন্য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সমানুপাতিক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ধ্রুবকের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মান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একই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হয়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এবংk</a:t>
                </a:r>
                <a:r>
                  <a:rPr lang="bn-IN" sz="2800" dirty="0" smtClean="0"/>
                  <a:t> এর পরিবর্তে </a:t>
                </a:r>
                <a:r>
                  <a:rPr lang="en-US" sz="2800" dirty="0" smtClean="0"/>
                  <a:t>R </a:t>
                </a:r>
                <a:r>
                  <a:rPr lang="en-US" sz="2800" dirty="0" err="1" smtClean="0"/>
                  <a:t>লিখা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যায়</a:t>
                </a:r>
                <a:r>
                  <a:rPr lang="en-US" sz="2800" dirty="0" smtClean="0"/>
                  <a:t> । </a:t>
                </a:r>
                <a:r>
                  <a:rPr lang="bn-IN" sz="2800" dirty="0" smtClean="0"/>
                  <a:t> </a:t>
                </a:r>
                <a:r>
                  <a:rPr lang="en-US" sz="2800" dirty="0" smtClean="0"/>
                  <a:t> </a:t>
                </a:r>
                <a:endParaRPr lang="en-SG" sz="2800" dirty="0" smtClean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2696"/>
                <a:ext cx="9144000" cy="6165304"/>
              </a:xfrm>
              <a:blipFill rotWithShape="1">
                <a:blip r:embed="rId2"/>
                <a:stretch>
                  <a:fillRect l="-1133" t="-1187" r="-2467" b="-33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9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16632"/>
                <a:ext cx="9036496" cy="770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R </a:t>
                </a:r>
                <a:r>
                  <a:rPr lang="en-US" sz="2800" dirty="0" err="1" smtClean="0"/>
                  <a:t>কে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সার্বজনীন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ধ্রুবক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মোলার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ধ্রুবক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বলে</a:t>
                </a:r>
                <a:r>
                  <a:rPr lang="en-US" sz="2800" dirty="0" smtClean="0"/>
                  <a:t> ।  </a:t>
                </a:r>
                <a:r>
                  <a:rPr lang="en-US" sz="2800" dirty="0" err="1" smtClean="0"/>
                  <a:t>এর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মান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হলো</a:t>
                </a:r>
                <a:r>
                  <a:rPr lang="en-US" sz="2800" dirty="0" smtClean="0"/>
                  <a:t>  R = 8.31J/</a:t>
                </a:r>
                <a:r>
                  <a:rPr lang="en-US" sz="2800" dirty="0" err="1" smtClean="0"/>
                  <a:t>kতাহলে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সমীকরণ</a:t>
                </a:r>
                <a:r>
                  <a:rPr lang="en-US" sz="2800" dirty="0" smtClean="0"/>
                  <a:t> ( 1) </a:t>
                </a:r>
                <a:r>
                  <a:rPr lang="en-US" sz="2800" dirty="0" err="1" smtClean="0"/>
                  <a:t>কে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লিখা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যায়</a:t>
                </a:r>
                <a:r>
                  <a:rPr lang="en-US" sz="2800" dirty="0" smtClean="0"/>
                  <a:t>, </a:t>
                </a:r>
              </a:p>
              <a:p>
                <a:r>
                  <a:rPr lang="bn-IN" sz="2800" dirty="0" smtClean="0"/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PV=RT……………………………..3</a:t>
                </a:r>
                <a:endParaRPr lang="bn-IN" sz="28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 n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সংখ্যক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মোল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n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গ্রাম অণুর ভরের গ্যাসের ক্ষেত্রে </a:t>
                </a:r>
              </a:p>
              <a:p>
                <a:r>
                  <a:rPr lang="en-SG" sz="2800" dirty="0" smtClean="0">
                    <a:solidFill>
                      <a:prstClr val="black"/>
                    </a:solidFill>
                  </a:rPr>
                  <a:t> PV = </a:t>
                </a:r>
                <a:r>
                  <a:rPr lang="en-SG" sz="2800" dirty="0" err="1" smtClean="0">
                    <a:solidFill>
                      <a:prstClr val="black"/>
                    </a:solidFill>
                  </a:rPr>
                  <a:t>nRT</a:t>
                </a:r>
                <a:r>
                  <a:rPr lang="en-SG" sz="2800" dirty="0" smtClean="0">
                    <a:solidFill>
                      <a:prstClr val="black"/>
                    </a:solidFill>
                  </a:rPr>
                  <a:t>……………………………..4</a:t>
                </a:r>
                <a:endParaRPr lang="bn-IN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/>
                  <a:t>  </a:t>
                </a:r>
              </a:p>
              <a:p>
                <a:r>
                  <a:rPr lang="en-US" sz="2800" dirty="0" err="1" smtClean="0"/>
                  <a:t>সমীকরণ</a:t>
                </a:r>
                <a:r>
                  <a:rPr lang="en-US" sz="2800" dirty="0" smtClean="0"/>
                  <a:t>     (4)  </a:t>
                </a:r>
                <a:r>
                  <a:rPr lang="en-US" sz="2800" dirty="0" err="1" smtClean="0"/>
                  <a:t>কে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আদর্শ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গ্যাস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সমীকরণ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বলে</a:t>
                </a:r>
                <a:r>
                  <a:rPr lang="en-US" sz="2800" dirty="0" smtClean="0"/>
                  <a:t> ।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:r>
                  <a:rPr lang="en-US" sz="2800" dirty="0" err="1" smtClean="0"/>
                  <a:t>যদি</a:t>
                </a:r>
                <a:r>
                  <a:rPr lang="en-US" sz="2800" dirty="0" smtClean="0"/>
                  <a:t> n </a:t>
                </a:r>
                <a:r>
                  <a:rPr lang="en-US" sz="2800" dirty="0" err="1" smtClean="0"/>
                  <a:t>সংখ্যক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মোল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গ্যাসের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ভর</a:t>
                </a:r>
                <a:r>
                  <a:rPr lang="en-US" sz="2800" dirty="0" smtClean="0"/>
                  <a:t>= m </a:t>
                </a:r>
                <a:r>
                  <a:rPr lang="en-US" sz="2800" dirty="0" err="1" smtClean="0"/>
                  <a:t>এবং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এক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মোল</a:t>
                </a:r>
                <a:r>
                  <a:rPr lang="en-US" sz="2800" dirty="0" smtClean="0"/>
                  <a:t>  </a:t>
                </a:r>
                <a:r>
                  <a:rPr lang="en-US" sz="2800" dirty="0" err="1" smtClean="0"/>
                  <a:t>গ্যাসের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ভর</a:t>
                </a:r>
                <a:r>
                  <a:rPr lang="en-US" sz="2800" dirty="0" smtClean="0"/>
                  <a:t> =M </a:t>
                </a:r>
                <a:r>
                  <a:rPr lang="en-US" sz="2800" dirty="0" err="1" smtClean="0"/>
                  <a:t>হয়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তবে</a:t>
                </a:r>
                <a:r>
                  <a:rPr lang="en-US" sz="2800" dirty="0" smtClean="0"/>
                  <a:t>, m = </a:t>
                </a:r>
                <a:r>
                  <a:rPr lang="en-US" sz="2800" dirty="0" err="1" smtClean="0"/>
                  <a:t>nM</a:t>
                </a:r>
                <a:endParaRPr lang="en-US" sz="2800" dirty="0" smtClean="0"/>
              </a:p>
              <a:p>
                <a:r>
                  <a:rPr lang="en-US" sz="2800" dirty="0" smtClean="0"/>
                  <a:t>                            </a:t>
                </a:r>
                <a:r>
                  <a:rPr lang="en-US" sz="2800" dirty="0" err="1" smtClean="0"/>
                  <a:t>বা</a:t>
                </a:r>
                <a:r>
                  <a:rPr lang="en-US" sz="2800" dirty="0" smtClean="0"/>
                  <a:t>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err="1" smtClean="0"/>
                  <a:t>সমীকরণ</a:t>
                </a:r>
                <a:r>
                  <a:rPr lang="en-US" sz="2800" dirty="0" smtClean="0"/>
                  <a:t> (4) </a:t>
                </a:r>
                <a:r>
                  <a:rPr lang="en-US" sz="2800" dirty="0" err="1" smtClean="0"/>
                  <a:t>কে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লিখা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যায়</a:t>
                </a:r>
                <a:r>
                  <a:rPr lang="en-US" sz="2800" dirty="0" smtClean="0"/>
                  <a:t>, </a:t>
                </a:r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𝑃𝑉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800" dirty="0" smtClean="0"/>
                  <a:t> RT…………………………….5</a:t>
                </a:r>
              </a:p>
              <a:p>
                <a:pPr algn="ctr"/>
                <a:endParaRPr lang="en-US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</a:t>
                </a:r>
                <a:endParaRPr lang="en-US" sz="2800" dirty="0"/>
              </a:p>
              <a:p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036496" cy="7704032"/>
              </a:xfrm>
              <a:prstGeom prst="rect">
                <a:avLst/>
              </a:prstGeom>
              <a:blipFill rotWithShape="1">
                <a:blip r:embed="rId2"/>
                <a:stretch>
                  <a:fillRect l="-1350" t="-949" r="-67" b="-12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3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294"/>
            <a:ext cx="7920880" cy="710952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গাণিতিক সমস্যাঃ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22" y="692696"/>
                <a:ext cx="9133478" cy="6165304"/>
              </a:xfrm>
            </p:spPr>
            <p:txBody>
              <a:bodyPr/>
              <a:lstStyle/>
              <a:p>
                <a:pPr algn="just"/>
                <a:r>
                  <a:rPr lang="bn-IN" dirty="0" smtClean="0"/>
                  <a:t> </a:t>
                </a:r>
                <a:r>
                  <a:rPr lang="bn-IN" sz="2400" dirty="0" smtClean="0"/>
                  <a:t>সমস্যাঃ স্থির উষ্ণতায় কত চাপ প্রয়োগ করলে একটি গ্যাসের আয়তন এর স্বাভাবিক চাপের আয়তনের চার গুণ হবে ? </a:t>
                </a:r>
              </a:p>
              <a:p>
                <a:r>
                  <a:rPr lang="bn-IN" sz="2400" dirty="0" smtClean="0">
                    <a:solidFill>
                      <a:srgbClr val="FF0000"/>
                    </a:solidFill>
                  </a:rPr>
                  <a:t>সমাধানঃ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bn-IN" sz="2400" dirty="0" smtClean="0"/>
                  <a:t>দেওয়া আছে ,স্বাভাবিক চাপ,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013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𝑃𝑎</m:t>
                    </m:r>
                  </m:oMath>
                </a14:m>
                <a:endParaRPr lang="en-SG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</a:t>
                </a:r>
                <a:r>
                  <a:rPr lang="en-US" sz="2400" dirty="0" err="1" smtClean="0"/>
                  <a:t>আদি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আয়তন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                         </a:t>
                </a:r>
                <a:r>
                  <a:rPr lang="en-US" sz="2400" dirty="0" err="1" smtClean="0"/>
                  <a:t>শেষ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আয়তন</a:t>
                </a:r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SG" sz="2400" dirty="0" smtClean="0"/>
                  <a:t>𝑉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</a:t>
                </a:r>
                <a:r>
                  <a:rPr lang="en-US" sz="2400" dirty="0" err="1" smtClean="0"/>
                  <a:t>শেষ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চাপ</a:t>
                </a:r>
                <a:r>
                  <a:rPr lang="en-US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=  ?</m:t>
                    </m:r>
                  </m:oMath>
                </a14:m>
                <a:r>
                  <a:rPr lang="bn-IN" sz="2400" dirty="0" smtClean="0"/>
                  <a:t> </a:t>
                </a:r>
                <a:endParaRPr lang="en-US" sz="2400" dirty="0" smtClean="0"/>
              </a:p>
              <a:p>
                <a:r>
                  <a:rPr lang="en-US" sz="2400" dirty="0" err="1" smtClean="0"/>
                  <a:t>আমরা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জানি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/>
                  <a:t>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         বা</a:t>
                </a:r>
                <a:r>
                  <a:rPr lang="en-US" sz="2400" dirty="0" smtClean="0"/>
                  <a:t> </a:t>
                </a:r>
                <a:r>
                  <a:rPr lang="bn-I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2400" dirty="0" smtClean="0"/>
                  <a:t>  </a:t>
                </a:r>
              </a:p>
              <a:p>
                <a:pPr lvl="0"/>
                <a:r>
                  <a:rPr lang="en-US" sz="2400" dirty="0" smtClean="0"/>
                  <a:t>                     </a:t>
                </a:r>
                <a:r>
                  <a:rPr lang="as-IN" sz="2400" dirty="0" smtClean="0"/>
                  <a:t>বা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013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SG" sz="2400" dirty="0">
                    <a:solidFill>
                      <a:prstClr val="black"/>
                    </a:solidFill>
                  </a:rPr>
                  <a:t> </a:t>
                </a:r>
                <a:r>
                  <a:rPr lang="en-SG" sz="24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lvl="0"/>
                <a:r>
                  <a:rPr lang="en-SG" sz="2400" dirty="0">
                    <a:solidFill>
                      <a:prstClr val="black"/>
                    </a:solidFill>
                  </a:rPr>
                  <a:t> </a:t>
                </a:r>
                <a:r>
                  <a:rPr lang="en-SG" sz="2400" dirty="0" smtClean="0">
                    <a:solidFill>
                      <a:prstClr val="black"/>
                    </a:solidFill>
                  </a:rPr>
                  <a:t>                               = 2.53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𝑃𝑎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ctr"/>
                <a:r>
                  <a:rPr lang="en-US" sz="2400" dirty="0" err="1" smtClean="0">
                    <a:solidFill>
                      <a:prstClr val="black"/>
                    </a:solidFill>
                  </a:rPr>
                  <a:t>নির্ণেয়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চাপ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en-SG" sz="2400" dirty="0">
                    <a:solidFill>
                      <a:prstClr val="black"/>
                    </a:solidFill>
                  </a:rPr>
                  <a:t>2.53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𝑃𝑎</m:t>
                    </m:r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endParaRPr lang="en-SG" sz="2400" dirty="0">
                  <a:solidFill>
                    <a:prstClr val="black"/>
                  </a:solidFill>
                </a:endParaRPr>
              </a:p>
              <a:p>
                <a:endParaRPr lang="en-SG" sz="2400" dirty="0"/>
              </a:p>
              <a:p>
                <a:endParaRPr lang="en-S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22" y="692696"/>
                <a:ext cx="9133478" cy="6165304"/>
              </a:xfrm>
              <a:blipFill rotWithShape="1">
                <a:blip r:embed="rId2"/>
                <a:stretch>
                  <a:fillRect l="-1535" t="-1187" r="-1936" b="-21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171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500"/>
            <a:ext cx="8229600" cy="1143000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বাড়ির কাজ 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9036496" cy="5400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bn-IN" sz="4000" dirty="0" smtClean="0"/>
                  <a:t>স্থির তাপমাত্রায় </a:t>
                </a:r>
                <a:r>
                  <a:rPr lang="en-US" sz="4000" dirty="0" smtClean="0"/>
                  <a:t>0.76m</a:t>
                </a:r>
                <a:r>
                  <a:rPr lang="bn-IN" sz="4000" dirty="0" smtClean="0"/>
                  <a:t>(পারদ)</a:t>
                </a:r>
                <a:r>
                  <a:rPr lang="en-US" sz="4000" dirty="0" err="1" smtClean="0"/>
                  <a:t>চাপে</a:t>
                </a:r>
                <a:r>
                  <a:rPr lang="en-US" sz="4000" dirty="0" smtClean="0"/>
                  <a:t> 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4000" dirty="0" smtClean="0"/>
                  <a:t> </a:t>
                </a:r>
                <a:r>
                  <a:rPr lang="en-US" sz="4000" dirty="0" err="1" smtClean="0"/>
                  <a:t>হাইড্রোজেন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গ্যাস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রাখা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আছে</a:t>
                </a:r>
                <a:r>
                  <a:rPr lang="en-US" sz="4000" dirty="0" smtClean="0"/>
                  <a:t>। </a:t>
                </a:r>
                <a:r>
                  <a:rPr lang="en-US" sz="4000" dirty="0" err="1" smtClean="0"/>
                  <a:t>চাপ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বৃদ্ধির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ফলে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গ্যাসের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আয়তন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যদি</a:t>
                </a:r>
                <a:r>
                  <a:rPr lang="en-US" sz="4000" dirty="0" smtClean="0"/>
                  <a:t> 38</a:t>
                </a:r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SG" sz="4000" dirty="0" smtClean="0"/>
                  <a:t> </a:t>
                </a:r>
                <a:r>
                  <a:rPr lang="en-US" sz="4000" dirty="0" err="1" smtClean="0"/>
                  <a:t>হয়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তবে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চাপ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বৃদ্ধির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পরিমাণ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কত</a:t>
                </a:r>
                <a:r>
                  <a:rPr lang="en-US" sz="4000" dirty="0" smtClean="0"/>
                  <a:t> ? </a:t>
                </a:r>
                <a:endParaRPr lang="en-SG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9036496" cy="5400600"/>
              </a:xfrm>
              <a:blipFill rotWithShape="1">
                <a:blip r:embed="rId2"/>
                <a:stretch>
                  <a:fillRect l="-2159" t="-2257" r="-36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65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5832648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আজ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এই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পর্যন্ত</a:t>
            </a:r>
            <a:r>
              <a:rPr lang="en-US" sz="6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6000" dirty="0" err="1" smtClean="0">
                <a:solidFill>
                  <a:srgbClr val="00B050"/>
                </a:solidFill>
              </a:rPr>
              <a:t>সকলে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ঘরে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থাকুন</a:t>
            </a:r>
            <a:endParaRPr lang="en-US" sz="6000" dirty="0" smtClean="0">
              <a:solidFill>
                <a:srgbClr val="00B050"/>
              </a:solidFill>
            </a:endParaRPr>
          </a:p>
          <a:p>
            <a:r>
              <a:rPr lang="en-US" sz="6000" dirty="0" err="1" smtClean="0">
                <a:solidFill>
                  <a:srgbClr val="00B050"/>
                </a:solidFill>
              </a:rPr>
              <a:t>সুস্থ্য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থাকুন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bn-IN" sz="60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6000" dirty="0" err="1" smtClean="0">
                <a:solidFill>
                  <a:srgbClr val="00B0F0"/>
                </a:solidFill>
              </a:rPr>
              <a:t>ধন্যবাদ</a:t>
            </a:r>
            <a:endParaRPr lang="en-SG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উপস্থাপনায়-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/>
          <a:lstStyle/>
          <a:p>
            <a:r>
              <a:rPr lang="bn-IN" dirty="0" smtClean="0"/>
              <a:t>মোঃআসলাম আলী </a:t>
            </a:r>
          </a:p>
          <a:p>
            <a:r>
              <a:rPr lang="bn-IN" dirty="0" smtClean="0"/>
              <a:t>প্রভাষক, পদার্থবিজ্ঞান বিভাগ</a:t>
            </a:r>
          </a:p>
          <a:p>
            <a:r>
              <a:rPr lang="bn-IN" dirty="0" smtClean="0"/>
              <a:t>নন্দনগাছি ডিগ্রী কলেজ </a:t>
            </a:r>
          </a:p>
          <a:p>
            <a:r>
              <a:rPr lang="bn-IN" dirty="0" smtClean="0"/>
              <a:t>চারঘাট,রাজশাহী। 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35" y="2204864"/>
            <a:ext cx="347726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0"/>
            <a:ext cx="6336704" cy="1196752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/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en-US" sz="5300" dirty="0" err="1" smtClean="0">
                <a:solidFill>
                  <a:srgbClr val="FF0000"/>
                </a:solidFill>
              </a:rPr>
              <a:t>পাঠ</a:t>
            </a:r>
            <a:r>
              <a:rPr lang="en-US" sz="5300" dirty="0" smtClean="0">
                <a:solidFill>
                  <a:srgbClr val="FF0000"/>
                </a:solidFill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</a:rPr>
              <a:t>পরিচিতি</a:t>
            </a:r>
            <a:r>
              <a:rPr lang="bn-IN" sz="5300" dirty="0" smtClean="0">
                <a:solidFill>
                  <a:srgbClr val="FF0000"/>
                </a:solidFill>
              </a:rPr>
              <a:t> </a:t>
            </a:r>
            <a:r>
              <a:rPr lang="bn-IN" sz="5300" dirty="0" smtClean="0">
                <a:solidFill>
                  <a:srgbClr val="FF0000"/>
                </a:solidFill>
              </a:rPr>
              <a:t/>
            </a:r>
            <a:br>
              <a:rPr lang="bn-IN" sz="5300" dirty="0" smtClean="0">
                <a:solidFill>
                  <a:srgbClr val="FF0000"/>
                </a:solidFill>
              </a:rPr>
            </a:br>
            <a:r>
              <a:rPr lang="bn-IN" dirty="0" smtClean="0">
                <a:solidFill>
                  <a:srgbClr val="FF0000"/>
                </a:solidFill>
              </a:rPr>
              <a:t>             </a:t>
            </a:r>
            <a:r>
              <a:rPr lang="bn-IN" dirty="0" smtClean="0">
                <a:solidFill>
                  <a:srgbClr val="FF0000"/>
                </a:solidFill>
              </a:rPr>
              <a:t>  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252520" cy="2952328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বিষয়ঃ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as-IN" sz="4000" dirty="0">
                <a:solidFill>
                  <a:srgbClr val="0070C0"/>
                </a:solidFill>
              </a:rPr>
              <a:t>উচ্চমাধ্যমিক পদার্থবিজ্ঞান ১ম পত্র 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7030A0"/>
                </a:solidFill>
              </a:rPr>
              <a:t>অধ্যায়</a:t>
            </a:r>
            <a:r>
              <a:rPr lang="en-US" sz="4000" dirty="0" smtClean="0">
                <a:solidFill>
                  <a:srgbClr val="7030A0"/>
                </a:solidFill>
              </a:rPr>
              <a:t> -১০ম</a:t>
            </a:r>
            <a:endParaRPr lang="bn-IN" sz="4000" dirty="0" smtClean="0">
              <a:solidFill>
                <a:srgbClr val="7030A0"/>
              </a:solidFill>
            </a:endParaRPr>
          </a:p>
          <a:p>
            <a:r>
              <a:rPr lang="en-US" sz="4000" dirty="0" smtClean="0"/>
              <a:t> </a:t>
            </a:r>
            <a:r>
              <a:rPr lang="as-IN" sz="4000" dirty="0" smtClean="0">
                <a:solidFill>
                  <a:srgbClr val="FF0000"/>
                </a:solidFill>
              </a:rPr>
              <a:t>আদর্শ গ্যাস ও গ্যাসের গতি তত্ত্ব</a:t>
            </a:r>
            <a:r>
              <a:rPr lang="bn-IN" sz="4000" dirty="0" smtClean="0">
                <a:solidFill>
                  <a:srgbClr val="FF0000"/>
                </a:solidFill>
              </a:rPr>
              <a:t> </a:t>
            </a:r>
            <a:endParaRPr lang="en-S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176462"/>
            <a:ext cx="323850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চিত্রঃ গ্যাস অণু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7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আজকের পাঠ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65103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* আদর্শ গ্যাস কি?</a:t>
            </a:r>
          </a:p>
          <a:p>
            <a:pPr marL="0" indent="0">
              <a:buNone/>
            </a:pPr>
            <a:r>
              <a:rPr lang="bn-IN" dirty="0" smtClean="0"/>
              <a:t>*বয়েলের সূত্র</a:t>
            </a:r>
          </a:p>
          <a:p>
            <a:pPr marL="0" indent="0">
              <a:buNone/>
            </a:pPr>
            <a:r>
              <a:rPr lang="bn-IN" dirty="0" smtClean="0"/>
              <a:t>*চার্লসের সূত্র</a:t>
            </a:r>
          </a:p>
          <a:p>
            <a:pPr marL="0" indent="0">
              <a:buNone/>
            </a:pPr>
            <a:r>
              <a:rPr lang="bn-IN" dirty="0" smtClean="0"/>
              <a:t>*গ্যাসের চাপীয় সূত্র</a:t>
            </a:r>
          </a:p>
          <a:p>
            <a:pPr marL="0" indent="0">
              <a:buNone/>
            </a:pPr>
            <a:r>
              <a:rPr lang="bn-IN" dirty="0" smtClean="0"/>
              <a:t>*আদর্শ গ্যাস </a:t>
            </a:r>
            <a:r>
              <a:rPr lang="bn-IN" smtClean="0"/>
              <a:t>সমীকরণ </a:t>
            </a:r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4007739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শিখনফল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349079"/>
          </a:xfrm>
        </p:spPr>
        <p:txBody>
          <a:bodyPr/>
          <a:lstStyle/>
          <a:p>
            <a:r>
              <a:rPr lang="bn-IN" dirty="0" smtClean="0"/>
              <a:t> আদর্শ </a:t>
            </a:r>
            <a:r>
              <a:rPr lang="bn-IN" smtClean="0"/>
              <a:t>গ্যাস </a:t>
            </a:r>
            <a:r>
              <a:rPr lang="bn-IN" smtClean="0"/>
              <a:t>কি </a:t>
            </a:r>
            <a:r>
              <a:rPr lang="bn-IN" smtClean="0"/>
              <a:t> </a:t>
            </a:r>
            <a:r>
              <a:rPr lang="bn-IN" dirty="0" smtClean="0"/>
              <a:t>ব্যাখ্যা করতে পারবে।</a:t>
            </a:r>
            <a:endParaRPr lang="en-US" dirty="0" smtClean="0"/>
          </a:p>
          <a:p>
            <a:r>
              <a:rPr lang="en-US" dirty="0" err="1" smtClean="0"/>
              <a:t>বয়েল</a:t>
            </a:r>
            <a:r>
              <a:rPr lang="en-US" dirty="0" smtClean="0"/>
              <a:t> ও </a:t>
            </a:r>
            <a:r>
              <a:rPr lang="en-US" dirty="0" err="1" smtClean="0"/>
              <a:t>চার্লসের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  <a:endParaRPr lang="bn-IN" dirty="0" smtClean="0"/>
          </a:p>
          <a:p>
            <a:r>
              <a:rPr lang="bn-IN" dirty="0" smtClean="0"/>
              <a:t>বয়েল ও চার্লস সূত্রের সমন্বয়ে </a:t>
            </a:r>
            <a:r>
              <a:rPr lang="en-US" dirty="0" smtClean="0"/>
              <a:t>PV = </a:t>
            </a:r>
            <a:r>
              <a:rPr lang="en-US" dirty="0" err="1"/>
              <a:t>n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সমীকরণ</a:t>
            </a:r>
            <a:r>
              <a:rPr lang="en-US" dirty="0" smtClean="0"/>
              <a:t> </a:t>
            </a:r>
            <a:r>
              <a:rPr lang="bn-IN" dirty="0" smtClean="0"/>
              <a:t> প্রতিষ্ঠা করতে পারবে।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89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075240" cy="922114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আদর্শ গ্যাস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620688"/>
            <a:ext cx="9144000" cy="6093296"/>
          </a:xfrm>
        </p:spPr>
        <p:txBody>
          <a:bodyPr>
            <a:noAutofit/>
          </a:bodyPr>
          <a:lstStyle/>
          <a:p>
            <a:pPr algn="just"/>
            <a:r>
              <a:rPr lang="bn-IN" sz="4000" dirty="0" smtClean="0"/>
              <a:t>যে সকল গ্যাস সকল তাপমাত্রা ও চাপে বয়েল ও চার্লসের সূত্র পুরোপুরি মেনে চলে তাদেরকে আদর্শ গ্যাস বলে।</a:t>
            </a:r>
          </a:p>
          <a:p>
            <a:pPr algn="just"/>
            <a:r>
              <a:rPr lang="bn-IN" sz="4000" dirty="0" smtClean="0"/>
              <a:t> আদর্শ গ্যাস একটি কল্পনা মাত্র। কারণ কোন গ্যাসই সকল তাপমাত্রা ও চাপে বয়েল ও চার্লসের সূত্র মেনে চলেনা ।কেবল মাত্র নিম্নচাপ  ও উচ্চ তাপমাত্রার কোন গ্যাসের ক্ষেত্রে বয়েল ও চার্লসের সূত্র খাটে ।   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04341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বয়েলের সূত্র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bn-IN" dirty="0" smtClean="0"/>
                  <a:t>স্থির তাপমাত্রায় কোন নিদির্ষ্ট ভরের গ্যাসের আয়তন চাপের ব্যস্তানুপাতে পরিবর্তিত হয়।  </a:t>
                </a:r>
              </a:p>
              <a:p>
                <a:pPr algn="just"/>
                <a:r>
                  <a:rPr lang="bn-IN" dirty="0" smtClean="0"/>
                  <a:t>ধরি</a:t>
                </a:r>
                <a:r>
                  <a:rPr lang="en-US" dirty="0" smtClean="0"/>
                  <a:t>,</a:t>
                </a:r>
                <a:r>
                  <a:rPr lang="bn-IN" dirty="0" smtClean="0"/>
                  <a:t>গ্যাসের চাপ </a:t>
                </a:r>
                <a:r>
                  <a:rPr lang="en-US" dirty="0" smtClean="0"/>
                  <a:t>P ও</a:t>
                </a:r>
                <a:r>
                  <a:rPr lang="bn-IN" dirty="0" smtClean="0"/>
                  <a:t> আয়তন</a:t>
                </a:r>
                <a:r>
                  <a:rPr lang="bn-IN" dirty="0"/>
                  <a:t> </a:t>
                </a:r>
                <a:r>
                  <a:rPr lang="en-US" dirty="0" smtClean="0"/>
                  <a:t>V </a:t>
                </a:r>
                <a:r>
                  <a:rPr lang="en-US" dirty="0" err="1" smtClean="0"/>
                  <a:t>হলে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বয়েলের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সূত্রানুসারে</a:t>
                </a:r>
                <a:r>
                  <a:rPr lang="en-US" dirty="0" smtClean="0"/>
                  <a:t>,</a:t>
                </a:r>
              </a:p>
              <a:p>
                <a:pPr algn="just"/>
                <a:r>
                  <a:rPr lang="en-US" dirty="0" smtClean="0"/>
                  <a:t>V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 Or  V 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SG" dirty="0" smtClean="0"/>
                  <a:t> </a:t>
                </a:r>
              </a:p>
              <a:p>
                <a:pPr algn="just"/>
                <a:r>
                  <a:rPr lang="en-US" dirty="0" smtClean="0"/>
                  <a:t>Or VP = K [ K </a:t>
                </a:r>
                <a:r>
                  <a:rPr lang="en-US" dirty="0" err="1" smtClean="0"/>
                  <a:t>সমানুপাতিক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ধ্রুবক</a:t>
                </a:r>
                <a:r>
                  <a:rPr lang="en-US" dirty="0" smtClean="0"/>
                  <a:t> ]</a:t>
                </a:r>
              </a:p>
              <a:p>
                <a:pPr algn="just"/>
                <a:r>
                  <a:rPr lang="en-US" dirty="0" err="1" smtClean="0"/>
                  <a:t>চাপের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পরিবর্তন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dirty="0" smtClean="0"/>
                  <a:t>……………..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dirty="0" smtClean="0"/>
                  <a:t> </a:t>
                </a:r>
                <a:r>
                  <a:rPr lang="en-US" dirty="0" err="1" smtClean="0"/>
                  <a:t>হয়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চাপে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গ্যাসের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আয়তন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পরিবর্তিত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হয়ে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যথা</a:t>
                </a:r>
                <a:r>
                  <a:rPr lang="bn-IN" dirty="0" smtClean="0"/>
                  <a:t>ক্রমে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/>
                  <a:t>,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/>
                  <a:t>...............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হলে,আমরা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লিখতে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পারি</a:t>
                </a:r>
                <a:r>
                  <a:rPr lang="en-US" dirty="0" smtClean="0"/>
                  <a:t> </a:t>
                </a:r>
                <a:r>
                  <a:rPr lang="bn-IN" dirty="0" smtClean="0"/>
                  <a:t>,</a:t>
                </a:r>
                <a:endParaRPr lang="en-US" dirty="0" smtClean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bn-IN" dirty="0" smtClean="0"/>
                  <a:t>=..................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dirty="0" smtClean="0"/>
                  <a:t> = K</a:t>
                </a:r>
              </a:p>
              <a:p>
                <a:pPr algn="just"/>
                <a:r>
                  <a:rPr lang="en-US" dirty="0" err="1" smtClean="0"/>
                  <a:t>অর্থা</a:t>
                </a:r>
                <a:r>
                  <a:rPr lang="en-US" dirty="0" smtClean="0"/>
                  <a:t>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dirty="0" smtClean="0"/>
                  <a:t> </a:t>
                </a:r>
                <a:r>
                  <a:rPr lang="en-SG" dirty="0" smtClean="0"/>
                  <a:t>……………………………………1</a:t>
                </a:r>
              </a:p>
              <a:p>
                <a:pPr algn="just"/>
                <a:endParaRPr lang="en-SG" dirty="0" smtClean="0"/>
              </a:p>
              <a:p>
                <a:pPr algn="just"/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0688"/>
                <a:ext cx="9144000" cy="6237312"/>
              </a:xfrm>
              <a:blipFill rotWithShape="1">
                <a:blip r:embed="rId3"/>
                <a:stretch>
                  <a:fillRect l="-1467" t="-2053" r="-2867" b="-12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50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24012"/>
            <a:ext cx="4762500" cy="360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2770" y="11663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চিত্রটি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করঃ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1587</Words>
  <Application>Microsoft Office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উপস্থাপনায়- </vt:lpstr>
      <vt:lpstr> পাঠ পরিচিতি                  </vt:lpstr>
      <vt:lpstr>PowerPoint Presentation</vt:lpstr>
      <vt:lpstr>আজকের পাঠ</vt:lpstr>
      <vt:lpstr>শিখনফল</vt:lpstr>
      <vt:lpstr>আদর্শ গ্যাস </vt:lpstr>
      <vt:lpstr>বয়েলের সূত্র</vt:lpstr>
      <vt:lpstr>PowerPoint Presentation</vt:lpstr>
      <vt:lpstr>চার্লসের সূত্র </vt:lpstr>
      <vt:lpstr>PowerPoint Presentation</vt:lpstr>
      <vt:lpstr>PowerPoint Presentation</vt:lpstr>
      <vt:lpstr> চাপীয় সূত্র </vt:lpstr>
      <vt:lpstr>PowerPoint Presentation</vt:lpstr>
      <vt:lpstr>আদর্শ গ্যাস সমীকরণ</vt:lpstr>
      <vt:lpstr>PowerPoint Presentation</vt:lpstr>
      <vt:lpstr>গাণিতিক সমস্যাঃ</vt:lpstr>
      <vt:lpstr>বাড়ির কাজ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উচ্চমাধ্যমিক পদার্থবিজ্ঞান ১ম পত্র </dc:title>
  <dc:creator>HP</dc:creator>
  <cp:lastModifiedBy>HP</cp:lastModifiedBy>
  <cp:revision>66</cp:revision>
  <dcterms:created xsi:type="dcterms:W3CDTF">2020-08-15T10:36:46Z</dcterms:created>
  <dcterms:modified xsi:type="dcterms:W3CDTF">2020-08-21T08:55:50Z</dcterms:modified>
</cp:coreProperties>
</file>