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92" r:id="rId5"/>
    <p:sldId id="258" r:id="rId6"/>
    <p:sldId id="259" r:id="rId7"/>
    <p:sldId id="260" r:id="rId8"/>
    <p:sldId id="261" r:id="rId9"/>
    <p:sldId id="288" r:id="rId10"/>
    <p:sldId id="262" r:id="rId11"/>
    <p:sldId id="263" r:id="rId12"/>
    <p:sldId id="264" r:id="rId13"/>
    <p:sldId id="265" r:id="rId14"/>
    <p:sldId id="300" r:id="rId15"/>
    <p:sldId id="266" r:id="rId16"/>
    <p:sldId id="267" r:id="rId17"/>
    <p:sldId id="268" r:id="rId18"/>
    <p:sldId id="269" r:id="rId19"/>
    <p:sldId id="285" r:id="rId20"/>
    <p:sldId id="270" r:id="rId21"/>
    <p:sldId id="271" r:id="rId22"/>
    <p:sldId id="272" r:id="rId23"/>
    <p:sldId id="273" r:id="rId24"/>
    <p:sldId id="274" r:id="rId25"/>
    <p:sldId id="275" r:id="rId26"/>
    <p:sldId id="293" r:id="rId27"/>
    <p:sldId id="294" r:id="rId28"/>
    <p:sldId id="295" r:id="rId29"/>
    <p:sldId id="296" r:id="rId30"/>
    <p:sldId id="297" r:id="rId31"/>
    <p:sldId id="298" r:id="rId32"/>
    <p:sldId id="299" r:id="rId33"/>
    <p:sldId id="283" r:id="rId34"/>
    <p:sldId id="28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18-Aug-20</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60036948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5374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18-Aug-20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66299056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80800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26011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32441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94751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688044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934888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37129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02470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18-Aug-20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extLst>
      <p:ext uri="{BB962C8B-B14F-4D97-AF65-F5344CB8AC3E}">
        <p14:creationId xmlns:p14="http://schemas.microsoft.com/office/powerpoint/2010/main" val="41909926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9406821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white"/>
                </a:solidFill>
              </a:rPr>
              <a:pPr/>
              <a:t>18-Aug-20</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269515454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prstClr val="white"/>
                </a:solidFill>
              </a:rPr>
              <a:pPr/>
              <a:t>18-Aug-20</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590147098"/>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3345609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solidFill>
                  <a:prstClr val="white"/>
                </a:solidFill>
              </a:rPr>
              <a:pPr/>
              <a:t>18-Aug-20</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677033881"/>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003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12979816"/>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solidFill>
                  <a:prstClr val="white"/>
                </a:solidFill>
              </a:rPr>
              <a:pPr/>
              <a:t>18-Aug-20</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05395115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86451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2800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18-Aug-20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266617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solidFill>
                  <a:prstClr val="black"/>
                </a:solidFill>
              </a:rPr>
              <a:pPr/>
              <a:t>18-Aug-20</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952443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mdorhelal@gmail.com" TargetMode="Externa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2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rysanthemum.jpg"/>
          <p:cNvPicPr>
            <a:picLocks noGrp="1" noChangeAspect="1"/>
          </p:cNvPicPr>
          <p:nvPr>
            <p:ph idx="1"/>
          </p:nvPr>
        </p:nvPicPr>
        <p:blipFill>
          <a:blip r:embed="rId2"/>
          <a:stretch>
            <a:fillRect/>
          </a:stretch>
        </p:blipFill>
        <p:spPr>
          <a:xfrm>
            <a:off x="1905000" y="2362200"/>
            <a:ext cx="4427176" cy="2882442"/>
          </a:xfrm>
        </p:spPr>
      </p:pic>
      <p:sp>
        <p:nvSpPr>
          <p:cNvPr id="2" name="Title 1"/>
          <p:cNvSpPr>
            <a:spLocks noGrp="1"/>
          </p:cNvSpPr>
          <p:nvPr>
            <p:ph type="title"/>
          </p:nvPr>
        </p:nvSpPr>
        <p:spPr>
          <a:xfrm>
            <a:off x="1828800" y="304800"/>
            <a:ext cx="4876800" cy="1143000"/>
          </a:xfrm>
        </p:spPr>
        <p:txBody>
          <a:bodyPr/>
          <a:lstStyle/>
          <a:p>
            <a:r>
              <a:rPr lang="bn-BD" dirty="0" smtClean="0">
                <a:latin typeface="Nikosh" pitchFamily="2" charset="0"/>
                <a:cs typeface="Nikosh" pitchFamily="2" charset="0"/>
              </a:rPr>
              <a:t>       </a:t>
            </a:r>
            <a:r>
              <a:rPr lang="en-US" dirty="0" smtClean="0">
                <a:latin typeface="Nikosh" pitchFamily="2" charset="0"/>
                <a:cs typeface="Nikosh" pitchFamily="2" charset="0"/>
              </a:rPr>
              <a:t> </a:t>
            </a:r>
            <a:r>
              <a:rPr lang="bn-BD" dirty="0" smtClean="0">
                <a:latin typeface="Nikosh" pitchFamily="2" charset="0"/>
                <a:cs typeface="Nikosh" pitchFamily="2" charset="0"/>
              </a:rPr>
              <a:t>শুভেচ্ছা/ স্বাগতম</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300px-SR_(Clocked)_Flip-flop_Diagram.svg.png"/>
          <p:cNvPicPr>
            <a:picLocks noGrp="1" noChangeAspect="1"/>
          </p:cNvPicPr>
          <p:nvPr>
            <p:ph idx="1"/>
          </p:nvPr>
        </p:nvPicPr>
        <p:blipFill>
          <a:blip r:embed="rId2"/>
          <a:stretch>
            <a:fillRect/>
          </a:stretch>
        </p:blipFill>
        <p:spPr>
          <a:xfrm>
            <a:off x="1827308" y="3124200"/>
            <a:ext cx="2250883" cy="1381125"/>
          </a:xfrm>
        </p:spPr>
      </p:pic>
      <p:sp>
        <p:nvSpPr>
          <p:cNvPr id="2" name="Title 1"/>
          <p:cNvSpPr>
            <a:spLocks noGrp="1"/>
          </p:cNvSpPr>
          <p:nvPr>
            <p:ph type="title"/>
          </p:nvPr>
        </p:nvSpPr>
        <p:spPr>
          <a:xfrm>
            <a:off x="3200400" y="274638"/>
            <a:ext cx="3429000" cy="1143000"/>
          </a:xfrm>
        </p:spPr>
        <p:txBody>
          <a:bodyPr/>
          <a:lstStyle/>
          <a:p>
            <a:r>
              <a:rPr lang="bn-BD" dirty="0" smtClean="0">
                <a:latin typeface="Nikosh" pitchFamily="2" charset="0"/>
                <a:cs typeface="Nikosh" pitchFamily="2" charset="0"/>
              </a:rPr>
              <a:t>   একক কাজ</a:t>
            </a:r>
            <a:endParaRPr lang="en-US" dirty="0">
              <a:latin typeface="Nikosh" pitchFamily="2" charset="0"/>
              <a:cs typeface="Nikosh" pitchFamily="2" charset="0"/>
            </a:endParaRPr>
          </a:p>
        </p:txBody>
      </p:sp>
      <p:pic>
        <p:nvPicPr>
          <p:cNvPr id="5" name="Content Placeholder 3" descr="images321.jpg"/>
          <p:cNvPicPr>
            <a:picLocks noChangeAspect="1"/>
          </p:cNvPicPr>
          <p:nvPr/>
        </p:nvPicPr>
        <p:blipFill>
          <a:blip r:embed="rId3"/>
          <a:stretch>
            <a:fillRect/>
          </a:stretch>
        </p:blipFill>
        <p:spPr>
          <a:xfrm>
            <a:off x="5562600" y="2743200"/>
            <a:ext cx="2211398" cy="2211398"/>
          </a:xfrm>
          <a:prstGeom prst="rect">
            <a:avLst/>
          </a:prstGeom>
        </p:spPr>
      </p:pic>
      <p:pic>
        <p:nvPicPr>
          <p:cNvPr id="6" name="Content Placeholder 3" descr="file.jpeg"/>
          <p:cNvPicPr>
            <a:picLocks noChangeAspect="1"/>
          </p:cNvPicPr>
          <p:nvPr/>
        </p:nvPicPr>
        <p:blipFill>
          <a:blip r:embed="rId4"/>
          <a:stretch>
            <a:fillRect/>
          </a:stretch>
        </p:blipFill>
        <p:spPr>
          <a:xfrm>
            <a:off x="1219200" y="2286000"/>
            <a:ext cx="3518069" cy="3533775"/>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981200"/>
            <a:ext cx="7391400" cy="3048000"/>
          </a:xfrm>
        </p:spPr>
        <p:txBody>
          <a:bodyPr>
            <a:normAutofit lnSpcReduction="10000"/>
          </a:bodyPr>
          <a:lstStyle/>
          <a:p>
            <a:pPr algn="ctr">
              <a:buNone/>
            </a:pPr>
            <a:endParaRPr lang="bn-BD" dirty="0" smtClean="0">
              <a:latin typeface="Nikosh" pitchFamily="2" charset="0"/>
              <a:cs typeface="Nikosh" pitchFamily="2" charset="0"/>
            </a:endParaRPr>
          </a:p>
          <a:p>
            <a:pPr algn="ctr">
              <a:buNone/>
            </a:pPr>
            <a:r>
              <a:rPr lang="bn-BD" sz="3800" dirty="0" smtClean="0">
                <a:latin typeface="Nikosh" pitchFamily="2" charset="0"/>
                <a:cs typeface="Nikosh" pitchFamily="2" charset="0"/>
              </a:rPr>
              <a:t>অনুবাদক সফটওয়ার কি ব্যাখ্যা কর?</a:t>
            </a:r>
          </a:p>
          <a:p>
            <a:pPr algn="ctr">
              <a:buNone/>
            </a:pPr>
            <a:r>
              <a:rPr lang="bn-BD" sz="3500" dirty="0" smtClean="0">
                <a:latin typeface="Nikosh" pitchFamily="2" charset="0"/>
                <a:cs typeface="Nikosh" pitchFamily="2" charset="0"/>
              </a:rPr>
              <a:t>কম্পাইলার   কি বল?</a:t>
            </a:r>
            <a:endParaRPr lang="bn-BD" sz="5100" dirty="0" smtClean="0">
              <a:latin typeface="Nikosh" pitchFamily="2" charset="0"/>
              <a:cs typeface="Nikosh" pitchFamily="2" charset="0"/>
            </a:endParaRPr>
          </a:p>
          <a:p>
            <a:pPr algn="ctr">
              <a:buNone/>
            </a:pPr>
            <a:r>
              <a:rPr lang="bn-BD" sz="3800" dirty="0" smtClean="0">
                <a:latin typeface="Nikosh" pitchFamily="2" charset="0"/>
                <a:cs typeface="Nikosh" pitchFamily="2" charset="0"/>
              </a:rPr>
              <a:t>সময়ঃ ৫ মিনিট  </a:t>
            </a:r>
          </a:p>
          <a:p>
            <a:pPr>
              <a:buNone/>
            </a:pPr>
            <a:r>
              <a:rPr lang="bn-BD" dirty="0" smtClean="0">
                <a:latin typeface="Nikosh" pitchFamily="2" charset="0"/>
                <a:cs typeface="Nikosh" pitchFamily="2" charset="0"/>
              </a:rPr>
              <a:t> </a:t>
            </a:r>
            <a:endParaRPr lang="en-US" dirty="0">
              <a:latin typeface="Nikosh" pitchFamily="2" charset="0"/>
              <a:cs typeface="Nikosh" pitchFamily="2" charset="0"/>
            </a:endParaRPr>
          </a:p>
        </p:txBody>
      </p:sp>
      <p:sp>
        <p:nvSpPr>
          <p:cNvPr id="2" name="Title 1"/>
          <p:cNvSpPr>
            <a:spLocks noGrp="1"/>
          </p:cNvSpPr>
          <p:nvPr>
            <p:ph type="title"/>
          </p:nvPr>
        </p:nvSpPr>
        <p:spPr>
          <a:xfrm>
            <a:off x="2209800" y="381000"/>
            <a:ext cx="4419600" cy="1143000"/>
          </a:xfrm>
        </p:spPr>
        <p:txBody>
          <a:bodyPr/>
          <a:lstStyle/>
          <a:p>
            <a:r>
              <a:rPr lang="bn-BD" dirty="0" smtClean="0">
                <a:latin typeface="Nikosh" pitchFamily="2" charset="0"/>
                <a:cs typeface="Nikosh" pitchFamily="2" charset="0"/>
              </a:rPr>
              <a:t>   একক কাজের প্রশ্ন</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mph" presetSubtype="1" grpId="1" nodeType="clickEffect">
                                  <p:stCondLst>
                                    <p:cond delay="0"/>
                                  </p:stCondLst>
                                  <p:childTnLst>
                                    <p:set>
                                      <p:cBhvr override="childStyle">
                                        <p:cTn id="12" dur="indefinite"/>
                                        <p:tgtEl>
                                          <p:spTgt spid="2"/>
                                        </p:tgtEl>
                                        <p:attrNameLst>
                                          <p:attrName>style.fontStyle</p:attrName>
                                        </p:attrNameLst>
                                      </p:cBhvr>
                                      <p:to>
                                        <p:strVal val="normal"/>
                                      </p:to>
                                    </p:set>
                                    <p:set>
                                      <p:cBhvr override="childStyle">
                                        <p:cTn id="13" dur="indefinite"/>
                                        <p:tgtEl>
                                          <p:spTgt spid="2"/>
                                        </p:tgtEl>
                                        <p:attrNameLst>
                                          <p:attrName>style.fontWeight</p:attrName>
                                        </p:attrNameLst>
                                      </p:cBhvr>
                                      <p:to>
                                        <p:strVal val="bold"/>
                                      </p:to>
                                    </p:set>
                                    <p:set>
                                      <p:cBhvr override="childStyle">
                                        <p:cTn id="14" dur="indefinite"/>
                                        <p:tgtEl>
                                          <p:spTgt spid="2"/>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2" nodeType="clickEffect">
                                  <p:stCondLst>
                                    <p:cond delay="0"/>
                                  </p:stCondLst>
                                  <p:childTnLst>
                                    <p:animScale>
                                      <p:cBhvr>
                                        <p:cTn id="18"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BD" sz="4100" b="1" dirty="0">
                <a:solidFill>
                  <a:srgbClr val="464646"/>
                </a:solidFill>
                <a:effectLst>
                  <a:outerShdw blurRad="31750" dist="25400" dir="5400000" algn="tl" rotWithShape="0">
                    <a:srgbClr val="000000">
                      <a:alpha val="25000"/>
                    </a:srgbClr>
                  </a:outerShdw>
                </a:effectLst>
                <a:latin typeface="Nikosh" pitchFamily="2" charset="0"/>
                <a:cs typeface="Nikosh" pitchFamily="2" charset="0"/>
              </a:rPr>
              <a:t>এসো </a:t>
            </a:r>
            <a:r>
              <a:rPr lang="en-US" sz="4100" b="1" dirty="0" err="1">
                <a:solidFill>
                  <a:srgbClr val="464646"/>
                </a:solidFill>
                <a:effectLst>
                  <a:outerShdw blurRad="31750" dist="25400" dir="5400000" algn="tl" rotWithShape="0">
                    <a:srgbClr val="000000">
                      <a:alpha val="25000"/>
                    </a:srgbClr>
                  </a:outerShdw>
                </a:effectLst>
                <a:latin typeface="Nikosh" pitchFamily="2" charset="0"/>
                <a:cs typeface="Nikosh" pitchFamily="2" charset="0"/>
              </a:rPr>
              <a:t>বন্ধুরা</a:t>
            </a:r>
            <a:r>
              <a:rPr lang="en-US" sz="4100" b="1" dirty="0">
                <a:solidFill>
                  <a:srgbClr val="464646"/>
                </a:solidFill>
                <a:effectLst>
                  <a:outerShdw blurRad="31750" dist="25400" dir="5400000" algn="tl" rotWithShape="0">
                    <a:srgbClr val="000000">
                      <a:alpha val="25000"/>
                    </a:srgbClr>
                  </a:outerShdw>
                </a:effectLst>
                <a:latin typeface="Nikosh" pitchFamily="2" charset="0"/>
                <a:cs typeface="Nikosh" pitchFamily="2" charset="0"/>
              </a:rPr>
              <a:t> </a:t>
            </a:r>
            <a:r>
              <a:rPr lang="en-US" sz="4100" b="1" dirty="0" err="1">
                <a:solidFill>
                  <a:srgbClr val="464646"/>
                </a:solidFill>
                <a:effectLst>
                  <a:outerShdw blurRad="31750" dist="25400" dir="5400000" algn="tl" rotWithShape="0">
                    <a:srgbClr val="000000">
                      <a:alpha val="25000"/>
                    </a:srgbClr>
                  </a:outerShdw>
                </a:effectLst>
                <a:latin typeface="Nikosh" pitchFamily="2" charset="0"/>
                <a:cs typeface="Nikosh" pitchFamily="2" charset="0"/>
              </a:rPr>
              <a:t>আমার</a:t>
            </a:r>
            <a:r>
              <a:rPr lang="en-US" sz="4100" b="1" dirty="0">
                <a:solidFill>
                  <a:srgbClr val="464646"/>
                </a:solidFill>
                <a:effectLst>
                  <a:outerShdw blurRad="31750" dist="25400" dir="5400000" algn="tl" rotWithShape="0">
                    <a:srgbClr val="000000">
                      <a:alpha val="25000"/>
                    </a:srgbClr>
                  </a:outerShdw>
                </a:effectLst>
                <a:latin typeface="Nikosh" pitchFamily="2" charset="0"/>
                <a:cs typeface="Nikosh" pitchFamily="2" charset="0"/>
              </a:rPr>
              <a:t> </a:t>
            </a:r>
            <a:r>
              <a:rPr lang="bn-BD" sz="4100" b="1" dirty="0">
                <a:solidFill>
                  <a:srgbClr val="464646"/>
                </a:solidFill>
                <a:effectLst>
                  <a:outerShdw blurRad="31750" dist="25400" dir="5400000" algn="tl" rotWithShape="0">
                    <a:srgbClr val="000000">
                      <a:alpha val="25000"/>
                    </a:srgbClr>
                  </a:outerShdw>
                </a:effectLst>
                <a:latin typeface="Nikosh" pitchFamily="2" charset="0"/>
                <a:cs typeface="Nikosh" pitchFamily="2" charset="0"/>
              </a:rPr>
              <a:t>একটি ভিডিও</a:t>
            </a:r>
            <a:r>
              <a:rPr lang="en-US" sz="4100" b="1" dirty="0">
                <a:solidFill>
                  <a:srgbClr val="464646"/>
                </a:solidFill>
                <a:effectLst>
                  <a:outerShdw blurRad="31750" dist="25400" dir="5400000" algn="tl" rotWithShape="0">
                    <a:srgbClr val="000000">
                      <a:alpha val="25000"/>
                    </a:srgbClr>
                  </a:outerShdw>
                </a:effectLst>
                <a:latin typeface="Nikosh" pitchFamily="2" charset="0"/>
                <a:cs typeface="Nikosh" pitchFamily="2" charset="0"/>
              </a:rPr>
              <a:t> </a:t>
            </a:r>
            <a:r>
              <a:rPr lang="en-US" sz="4100" b="1" dirty="0" err="1">
                <a:solidFill>
                  <a:srgbClr val="464646"/>
                </a:solidFill>
                <a:effectLst>
                  <a:outerShdw blurRad="31750" dist="25400" dir="5400000" algn="tl" rotWithShape="0">
                    <a:srgbClr val="000000">
                      <a:alpha val="25000"/>
                    </a:srgbClr>
                  </a:outerShdw>
                </a:effectLst>
                <a:latin typeface="Nikosh" pitchFamily="2" charset="0"/>
                <a:cs typeface="Nikosh" pitchFamily="2" charset="0"/>
              </a:rPr>
              <a:t>ক্লাস</a:t>
            </a:r>
            <a:r>
              <a:rPr lang="bn-BD" sz="4100" b="1">
                <a:solidFill>
                  <a:srgbClr val="464646"/>
                </a:solidFill>
                <a:effectLst>
                  <a:outerShdw blurRad="31750" dist="25400" dir="5400000" algn="tl" rotWithShape="0">
                    <a:srgbClr val="000000">
                      <a:alpha val="25000"/>
                    </a:srgbClr>
                  </a:outerShdw>
                </a:effectLst>
                <a:latin typeface="Nikosh" pitchFamily="2" charset="0"/>
                <a:cs typeface="Nikosh" pitchFamily="2" charset="0"/>
              </a:rPr>
              <a:t> দেখি </a:t>
            </a:r>
            <a:endParaRPr lang="en-US" dirty="0"/>
          </a:p>
        </p:txBody>
      </p:sp>
      <p:sp>
        <p:nvSpPr>
          <p:cNvPr id="3" name="Content Placeholder 2"/>
          <p:cNvSpPr>
            <a:spLocks noGrp="1"/>
          </p:cNvSpPr>
          <p:nvPr>
            <p:ph idx="1"/>
          </p:nvPr>
        </p:nvSpPr>
        <p:spPr/>
        <p:txBody>
          <a:bodyPr/>
          <a:lstStyle/>
          <a:p>
            <a:r>
              <a:rPr lang="en-US" dirty="0">
                <a:ea typeface="Calibri"/>
                <a:cs typeface="Vrinda"/>
              </a:rPr>
              <a:t>https://youtu.be/N98mG7aOFJI</a:t>
            </a:r>
            <a:endParaRPr lang="en-US" dirty="0"/>
          </a:p>
        </p:txBody>
      </p:sp>
    </p:spTree>
    <p:extLst>
      <p:ext uri="{BB962C8B-B14F-4D97-AF65-F5344CB8AC3E}">
        <p14:creationId xmlns:p14="http://schemas.microsoft.com/office/powerpoint/2010/main" val="53198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295400"/>
            <a:ext cx="8839200" cy="5410200"/>
          </a:xfrm>
        </p:spPr>
        <p:txBody>
          <a:bodyPr>
            <a:normAutofit/>
          </a:bodyPr>
          <a:lstStyle/>
          <a:p>
            <a:pPr>
              <a:buNone/>
            </a:pPr>
            <a:r>
              <a:rPr lang="bn-BD" sz="2200" b="1" dirty="0" smtClean="0">
                <a:latin typeface="Nikosh" pitchFamily="2" charset="0"/>
                <a:cs typeface="Nikosh" pitchFamily="2" charset="0"/>
              </a:rPr>
              <a:t>অনুবাদক সফটওয়ারঃ  </a:t>
            </a:r>
            <a:r>
              <a:rPr lang="bn-BD" sz="2400" dirty="0" smtClean="0">
                <a:latin typeface="Nikosh" pitchFamily="2" charset="0"/>
                <a:cs typeface="Nikosh" pitchFamily="2" charset="0"/>
              </a:rPr>
              <a:t>উৎস প্রোগ্রামকে বস্তু প্রোগ্রামে পরিণত করতে যে সফটওয়ারের প্রয়োজন তাকে বলে অনুবাদক</a:t>
            </a:r>
            <a:r>
              <a:rPr lang="en-US" sz="2400" dirty="0">
                <a:latin typeface="Nikosh" pitchFamily="2" charset="0"/>
                <a:cs typeface="Nikosh" pitchFamily="2" charset="0"/>
              </a:rPr>
              <a:t> </a:t>
            </a:r>
            <a:r>
              <a:rPr lang="en-US" sz="2400" dirty="0" err="1" smtClean="0">
                <a:latin typeface="Nikosh" pitchFamily="2" charset="0"/>
                <a:cs typeface="Nikosh" pitchFamily="2" charset="0"/>
              </a:rPr>
              <a:t>সফটওয়ার</a:t>
            </a:r>
            <a:r>
              <a:rPr lang="bn-BD" sz="2400" dirty="0" smtClean="0">
                <a:latin typeface="Nikosh" pitchFamily="2" charset="0"/>
                <a:cs typeface="Nikosh" pitchFamily="2" charset="0"/>
              </a:rPr>
              <a:t>। কম্পিউটার একমাত্র মেশিনভাষায় অনুবাদ না করে নিলে কম্পিউটার তা কার্যকরি করতে পারে না। অনুবাদক সফটওয়ার আছে তিন ধরনের। যথাঃ কম্পাইলার, ইন্টারপ্রটার ও আ্যসেম্বলার।</a:t>
            </a:r>
          </a:p>
          <a:p>
            <a:pPr>
              <a:buNone/>
            </a:pPr>
            <a:r>
              <a:rPr lang="bn-BD" sz="2400" b="1" dirty="0" smtClean="0">
                <a:latin typeface="Nikosh" pitchFamily="2" charset="0"/>
                <a:cs typeface="Nikosh" pitchFamily="2" charset="0"/>
              </a:rPr>
              <a:t>কম্পাইলারঃ</a:t>
            </a:r>
            <a:r>
              <a:rPr lang="bn-BD" sz="2400" dirty="0" smtClean="0">
                <a:latin typeface="Nikosh" pitchFamily="2" charset="0"/>
                <a:cs typeface="Nikosh" pitchFamily="2" charset="0"/>
              </a:rPr>
              <a:t> কম্পাইলারের কাজ হাই লেভেল ভাষার উৎস প্রোগ্রামকে বস্তু প্রোগ্রামে অনুবাদ করা। অ্যাসেম্বলার ও কম্পাইলার উভয়েই গৌন মেমরিতে থেকে। প্রয়োজনের সময় তাদের র‌্যামে আনা হয়। অ্যাসেম্বলি ভাষাকে মেশিনভাষায় অনুবাদ করার চেয়ে হাই লেভেল ভাষাকে মেশিনভাষায় অনুবাদ করা অনেক কঠিন বলে কম্পাইলার অ্যাসেম্বলারের তুলনায় বেশি জটিল হয়। ফলে কম্পাইলার মেমরি অবস্থানের বেশি জায়গা অধিকার করে। ভিন্ন ভিন্ন হাই লেভেল ভাষার জন্য ভিন্ন ভিন্ন কম্পাইলার লাগে কারণ কোন নির্দিষ্ট কম্পাইলার একটি মাত্র হাই  লেভেল ভাষাকে মেশিনভাষায় পরিণত করতে পারে। সাধারণত হাই লেভেল ভাষার একটি  বাক্য মেশিন ভাষার চার পাচটি নির্দেশে পরিণত হয়। কম্পাইলার অনুবাদ করা ছাড়াও উৎস প্রোগ্রামের গুনাগুন বিচার করতে পারে।  </a:t>
            </a:r>
            <a:endParaRPr lang="en-US" sz="2400" dirty="0" smtClean="0">
              <a:latin typeface="Nikosh" pitchFamily="2" charset="0"/>
              <a:cs typeface="Nikosh" pitchFamily="2" charset="0"/>
            </a:endParaRPr>
          </a:p>
          <a:p>
            <a:pPr>
              <a:buNone/>
            </a:pPr>
            <a:endParaRPr lang="bn-BD" sz="2400" dirty="0" smtClean="0">
              <a:latin typeface="Nikosh" pitchFamily="2" charset="0"/>
              <a:cs typeface="Nikosh" pitchFamily="2" charset="0"/>
            </a:endParaRPr>
          </a:p>
        </p:txBody>
      </p:sp>
      <p:sp>
        <p:nvSpPr>
          <p:cNvPr id="2" name="Title 1"/>
          <p:cNvSpPr>
            <a:spLocks noGrp="1"/>
          </p:cNvSpPr>
          <p:nvPr>
            <p:ph type="title"/>
          </p:nvPr>
        </p:nvSpPr>
        <p:spPr>
          <a:xfrm>
            <a:off x="2209800" y="152400"/>
            <a:ext cx="5562600" cy="1143000"/>
          </a:xfrm>
        </p:spPr>
        <p:txBody>
          <a:bodyPr/>
          <a:lstStyle/>
          <a:p>
            <a:r>
              <a:rPr lang="bn-BD" dirty="0" smtClean="0">
                <a:latin typeface="Nikosh" pitchFamily="2" charset="0"/>
                <a:cs typeface="Nikosh" pitchFamily="2" charset="0"/>
              </a:rPr>
              <a:t>    একক কাজের সমাধান</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41.jpg"/>
          <p:cNvPicPr>
            <a:picLocks noGrp="1" noChangeAspect="1"/>
          </p:cNvPicPr>
          <p:nvPr>
            <p:ph idx="1"/>
          </p:nvPr>
        </p:nvPicPr>
        <p:blipFill>
          <a:blip r:embed="rId2"/>
          <a:stretch>
            <a:fillRect/>
          </a:stretch>
        </p:blipFill>
        <p:spPr>
          <a:xfrm>
            <a:off x="914400" y="3124200"/>
            <a:ext cx="3378896" cy="1885895"/>
          </a:xfrm>
        </p:spPr>
      </p:pic>
      <p:sp>
        <p:nvSpPr>
          <p:cNvPr id="2" name="Title 1"/>
          <p:cNvSpPr>
            <a:spLocks noGrp="1"/>
          </p:cNvSpPr>
          <p:nvPr>
            <p:ph type="title"/>
          </p:nvPr>
        </p:nvSpPr>
        <p:spPr>
          <a:xfrm>
            <a:off x="2895600" y="274638"/>
            <a:ext cx="3657600" cy="1143000"/>
          </a:xfrm>
        </p:spPr>
        <p:txBody>
          <a:bodyPr/>
          <a:lstStyle/>
          <a:p>
            <a:r>
              <a:rPr lang="bn-BD" dirty="0" smtClean="0">
                <a:latin typeface="Nikosh" pitchFamily="2" charset="0"/>
                <a:cs typeface="Nikosh" pitchFamily="2" charset="0"/>
              </a:rPr>
              <a:t>   জোড়ায় কাজ</a:t>
            </a:r>
            <a:endParaRPr lang="en-US" dirty="0">
              <a:latin typeface="Nikosh" pitchFamily="2" charset="0"/>
              <a:cs typeface="Nikosh" pitchFamily="2" charset="0"/>
            </a:endParaRPr>
          </a:p>
        </p:txBody>
      </p:sp>
      <p:pic>
        <p:nvPicPr>
          <p:cNvPr id="6" name="Content Placeholder 3" descr="halfadder.gif"/>
          <p:cNvPicPr>
            <a:picLocks noChangeAspect="1"/>
          </p:cNvPicPr>
          <p:nvPr/>
        </p:nvPicPr>
        <p:blipFill>
          <a:blip r:embed="rId3"/>
          <a:stretch>
            <a:fillRect/>
          </a:stretch>
        </p:blipFill>
        <p:spPr>
          <a:xfrm>
            <a:off x="4648201" y="2057400"/>
            <a:ext cx="3667468" cy="3810001"/>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xit" presetSubtype="16" fill="hold" grpId="1" nodeType="clickEffect">
                                  <p:stCondLst>
                                    <p:cond delay="0"/>
                                  </p:stCondLst>
                                  <p:childTnLst>
                                    <p:animEffect transition="out" filter="diamond(in)">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05000"/>
            <a:ext cx="6858000" cy="1828800"/>
          </a:xfrm>
        </p:spPr>
        <p:txBody>
          <a:bodyPr>
            <a:normAutofit fontScale="92500"/>
          </a:bodyPr>
          <a:lstStyle/>
          <a:p>
            <a:pPr algn="ctr">
              <a:buNone/>
            </a:pPr>
            <a:r>
              <a:rPr lang="bn-BD" sz="4000" dirty="0" smtClean="0">
                <a:latin typeface="Nikosh" pitchFamily="2" charset="0"/>
                <a:cs typeface="Nikosh" pitchFamily="2" charset="0"/>
              </a:rPr>
              <a:t>কম্পাইলারের সুবিধা</a:t>
            </a:r>
            <a:r>
              <a:rPr lang="en-US" sz="4000" dirty="0" err="1" smtClean="0">
                <a:latin typeface="Nikosh" pitchFamily="2" charset="0"/>
                <a:cs typeface="Nikosh" pitchFamily="2" charset="0"/>
              </a:rPr>
              <a:t>মুলক</a:t>
            </a:r>
            <a:r>
              <a:rPr lang="en-US" sz="4000" dirty="0" smtClean="0">
                <a:latin typeface="Nikosh" pitchFamily="2" charset="0"/>
                <a:cs typeface="Nikosh" pitchFamily="2" charset="0"/>
              </a:rPr>
              <a:t> </a:t>
            </a:r>
            <a:r>
              <a:rPr lang="bn-BD" sz="4000" dirty="0" smtClean="0">
                <a:latin typeface="Nikosh" pitchFamily="2" charset="0"/>
                <a:cs typeface="Nikosh" pitchFamily="2" charset="0"/>
              </a:rPr>
              <a:t> কাজগুলো কি  বল?</a:t>
            </a:r>
          </a:p>
          <a:p>
            <a:pPr algn="ctr">
              <a:buNone/>
            </a:pPr>
            <a:r>
              <a:rPr lang="bn-BD" sz="4000" dirty="0" smtClean="0">
                <a:latin typeface="Nikosh" pitchFamily="2" charset="0"/>
                <a:cs typeface="Nikosh" pitchFamily="2" charset="0"/>
              </a:rPr>
              <a:t>সময়ঃ ৫ মিনিট </a:t>
            </a:r>
            <a:endParaRPr lang="en-US" sz="4000" dirty="0">
              <a:latin typeface="Nikosh" pitchFamily="2" charset="0"/>
              <a:cs typeface="Nikosh" pitchFamily="2" charset="0"/>
            </a:endParaRPr>
          </a:p>
        </p:txBody>
      </p:sp>
      <p:sp>
        <p:nvSpPr>
          <p:cNvPr id="2" name="Title 1"/>
          <p:cNvSpPr>
            <a:spLocks noGrp="1"/>
          </p:cNvSpPr>
          <p:nvPr>
            <p:ph type="title"/>
          </p:nvPr>
        </p:nvSpPr>
        <p:spPr>
          <a:xfrm>
            <a:off x="2590800" y="274638"/>
            <a:ext cx="4953000" cy="1143000"/>
          </a:xfrm>
        </p:spPr>
        <p:txBody>
          <a:bodyPr/>
          <a:lstStyle/>
          <a:p>
            <a:r>
              <a:rPr lang="bn-BD" dirty="0" smtClean="0">
                <a:latin typeface="Nikosh" pitchFamily="2" charset="0"/>
                <a:cs typeface="Nikosh" pitchFamily="2" charset="0"/>
              </a:rPr>
              <a:t>   জোড়ায় কাজের প্রশ্ন</a:t>
            </a:r>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534400" cy="5181600"/>
          </a:xfrm>
        </p:spPr>
        <p:txBody>
          <a:bodyPr>
            <a:normAutofit lnSpcReduction="10000"/>
          </a:bodyPr>
          <a:lstStyle/>
          <a:p>
            <a:pPr>
              <a:buNone/>
            </a:pPr>
            <a:r>
              <a:rPr lang="bn-BD" sz="2400" dirty="0" smtClean="0">
                <a:latin typeface="Nikosh" pitchFamily="2" charset="0"/>
                <a:cs typeface="Nikosh" pitchFamily="2" charset="0"/>
              </a:rPr>
              <a:t>  </a:t>
            </a:r>
            <a:r>
              <a:rPr lang="bn-BD" sz="3600" dirty="0" smtClean="0">
                <a:latin typeface="Nikosh" pitchFamily="2" charset="0"/>
                <a:cs typeface="Nikosh" pitchFamily="2" charset="0"/>
              </a:rPr>
              <a:t>কম্পাইলারের প্রধান কাজগুলো হলঃ</a:t>
            </a:r>
          </a:p>
          <a:p>
            <a:pPr>
              <a:buNone/>
            </a:pPr>
            <a:r>
              <a:rPr lang="bn-BD" sz="3600" dirty="0" smtClean="0">
                <a:latin typeface="Nikosh" pitchFamily="2" charset="0"/>
                <a:cs typeface="Nikosh" pitchFamily="2" charset="0"/>
              </a:rPr>
              <a:t>১। উৎস প্রোগ্রামকে বস্তু প্রোগ্রামে অনুবাদ করা</a:t>
            </a:r>
          </a:p>
          <a:p>
            <a:pPr>
              <a:buNone/>
            </a:pPr>
            <a:r>
              <a:rPr lang="bn-BD" sz="3600" dirty="0" smtClean="0">
                <a:latin typeface="Nikosh" pitchFamily="2" charset="0"/>
                <a:cs typeface="Nikosh" pitchFamily="2" charset="0"/>
              </a:rPr>
              <a:t>২। এরপর প্রোগ্রামকে লিংক করা। এর অর্থ প্রোগ্রামের সংগে প্রয়োজনীয় রুটিন যোগ করা। রুটিন হল প্রোগ্রামের কোন ছোট অংশ যাতে কোন নির্দিষ্ট কাজ করার জন্য  উপযুক্ত নির্দেষ দেওয়া থাকে। </a:t>
            </a:r>
          </a:p>
          <a:p>
            <a:pPr>
              <a:buNone/>
            </a:pPr>
            <a:r>
              <a:rPr lang="bn-BD" sz="3600" dirty="0" smtClean="0">
                <a:latin typeface="Nikosh" pitchFamily="2" charset="0"/>
                <a:cs typeface="Nikosh" pitchFamily="2" charset="0"/>
              </a:rPr>
              <a:t>৩। প্রোগ্রামে কোন ভুল থাকলে তা জানানো।</a:t>
            </a:r>
          </a:p>
          <a:p>
            <a:pPr>
              <a:buNone/>
            </a:pPr>
            <a:r>
              <a:rPr lang="bn-BD" sz="3600" dirty="0" smtClean="0">
                <a:latin typeface="Nikosh" pitchFamily="2" charset="0"/>
                <a:cs typeface="Nikosh" pitchFamily="2" charset="0"/>
              </a:rPr>
              <a:t>৪। প্রধান মেমরিতে প্রয়োজনীয় স্মৃতি অবস্থানের ব্যবস্থা করা। </a:t>
            </a:r>
          </a:p>
          <a:p>
            <a:pPr>
              <a:buNone/>
            </a:pPr>
            <a:r>
              <a:rPr lang="bn-BD" sz="3600" dirty="0" smtClean="0">
                <a:latin typeface="Nikosh" pitchFamily="2" charset="0"/>
                <a:cs typeface="Nikosh" pitchFamily="2" charset="0"/>
              </a:rPr>
              <a:t>৫। প্রয়োজনে বস্তু বা উৎস প্রোগ্রামকে ছাপিয়ে বের করা। </a:t>
            </a:r>
          </a:p>
          <a:p>
            <a:pPr>
              <a:buNone/>
            </a:pPr>
            <a:endParaRPr lang="bn-BD" sz="2000" dirty="0" smtClean="0">
              <a:latin typeface="Nikosh" pitchFamily="2" charset="0"/>
              <a:cs typeface="Nikosh" pitchFamily="2" charset="0"/>
            </a:endParaRPr>
          </a:p>
          <a:p>
            <a:pPr>
              <a:buNone/>
            </a:pPr>
            <a:endParaRPr lang="en-US" sz="2400" dirty="0">
              <a:latin typeface="Nikosh" pitchFamily="2" charset="0"/>
              <a:cs typeface="Nikosh" pitchFamily="2" charset="0"/>
            </a:endParaRPr>
          </a:p>
        </p:txBody>
      </p:sp>
      <p:sp>
        <p:nvSpPr>
          <p:cNvPr id="2" name="Title 1"/>
          <p:cNvSpPr>
            <a:spLocks noGrp="1"/>
          </p:cNvSpPr>
          <p:nvPr>
            <p:ph type="title"/>
          </p:nvPr>
        </p:nvSpPr>
        <p:spPr>
          <a:xfrm>
            <a:off x="1676400" y="609600"/>
            <a:ext cx="5943600" cy="914400"/>
          </a:xfrm>
        </p:spPr>
        <p:txBody>
          <a:bodyPr/>
          <a:lstStyle/>
          <a:p>
            <a:r>
              <a:rPr lang="bn-BD" dirty="0" smtClean="0">
                <a:latin typeface="Nikosh" pitchFamily="2" charset="0"/>
                <a:cs typeface="Nikosh" pitchFamily="2" charset="0"/>
              </a:rPr>
              <a:t>     জোড়ায় কাজের সমাধান</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019800" cy="1143000"/>
          </a:xfrm>
        </p:spPr>
        <p:txBody>
          <a:bodyPr/>
          <a:lstStyle/>
          <a:p>
            <a:r>
              <a:rPr lang="bn-BD" dirty="0" smtClean="0">
                <a:latin typeface="Nikosh" pitchFamily="2" charset="0"/>
                <a:cs typeface="Nikosh" pitchFamily="2" charset="0"/>
              </a:rPr>
              <a:t>জোড়ায় কাজের সমাধান</a:t>
            </a:r>
            <a:endParaRPr lang="en-US" dirty="0"/>
          </a:p>
        </p:txBody>
      </p:sp>
      <p:sp>
        <p:nvSpPr>
          <p:cNvPr id="3" name="Content Placeholder 2"/>
          <p:cNvSpPr>
            <a:spLocks noGrp="1"/>
          </p:cNvSpPr>
          <p:nvPr>
            <p:ph idx="1"/>
          </p:nvPr>
        </p:nvSpPr>
        <p:spPr>
          <a:xfrm>
            <a:off x="152400" y="1600200"/>
            <a:ext cx="8763000" cy="5029200"/>
          </a:xfrm>
        </p:spPr>
        <p:txBody>
          <a:bodyPr>
            <a:normAutofit/>
          </a:bodyPr>
          <a:lstStyle/>
          <a:p>
            <a:pPr>
              <a:buNone/>
            </a:pPr>
            <a:r>
              <a:rPr lang="bn-BD" sz="4000" dirty="0" smtClean="0">
                <a:latin typeface="Nikosh" pitchFamily="2" charset="0"/>
                <a:cs typeface="Nikosh" pitchFamily="2" charset="0"/>
              </a:rPr>
              <a:t>কম্পাইলারের প্রধান প্রধান সুবিধাগুলো হলঃ </a:t>
            </a:r>
          </a:p>
          <a:p>
            <a:pPr>
              <a:buNone/>
            </a:pPr>
            <a:r>
              <a:rPr lang="bn-BD" sz="3600" dirty="0" smtClean="0">
                <a:latin typeface="Nikosh" pitchFamily="2" charset="0"/>
                <a:cs typeface="Nikosh" pitchFamily="2" charset="0"/>
              </a:rPr>
              <a:t>১। পুরো প্রোগ্রামটিকে একবারেই বস্তু প্রোগ্রামে অনুবাদ করা। </a:t>
            </a:r>
          </a:p>
          <a:p>
            <a:pPr>
              <a:buNone/>
            </a:pPr>
            <a:r>
              <a:rPr lang="bn-BD" sz="3600" dirty="0" smtClean="0">
                <a:latin typeface="Nikosh" pitchFamily="2" charset="0"/>
                <a:cs typeface="Nikosh" pitchFamily="2" charset="0"/>
              </a:rPr>
              <a:t>২। প্রোগ্রামে কোন ভুল থাকলে তা জানানো।</a:t>
            </a:r>
          </a:p>
          <a:p>
            <a:pPr>
              <a:buNone/>
            </a:pPr>
            <a:r>
              <a:rPr lang="bn-BD" sz="3600" dirty="0" smtClean="0">
                <a:latin typeface="Nikosh" pitchFamily="2" charset="0"/>
                <a:cs typeface="Nikosh" pitchFamily="2" charset="0"/>
              </a:rPr>
              <a:t>৩। প্রধান মেমরিতেও প্রয়োজনীয় স্মৃতি অবস্থানের ব্যবস্থা করা</a:t>
            </a:r>
          </a:p>
          <a:p>
            <a:pPr>
              <a:buNone/>
            </a:pPr>
            <a:r>
              <a:rPr lang="bn-BD" sz="3600" dirty="0" smtClean="0">
                <a:latin typeface="Nikosh" pitchFamily="2" charset="0"/>
                <a:cs typeface="Nikosh" pitchFamily="2" charset="0"/>
              </a:rPr>
              <a:t>৪। প্রয়োজনে বস্তু বা উৎস প্রোগ্রামকে ছাপিয়ে বের করা</a:t>
            </a:r>
          </a:p>
          <a:p>
            <a:pPr>
              <a:buNone/>
            </a:pPr>
            <a:endParaRPr lang="en-US"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mph" presetSubtype="1" grpId="2" nodeType="clickEffect">
                                  <p:stCondLst>
                                    <p:cond delay="0"/>
                                  </p:stCondLst>
                                  <p:childTnLst>
                                    <p:set>
                                      <p:cBhvr override="childStyle">
                                        <p:cTn id="16" dur="indefinite"/>
                                        <p:tgtEl>
                                          <p:spTgt spid="2"/>
                                        </p:tgtEl>
                                        <p:attrNameLst>
                                          <p:attrName>style.fontStyle</p:attrName>
                                        </p:attrNameLst>
                                      </p:cBhvr>
                                      <p:to>
                                        <p:strVal val="normal"/>
                                      </p:to>
                                    </p:set>
                                    <p:set>
                                      <p:cBhvr override="childStyle">
                                        <p:cTn id="17" dur="indefinite"/>
                                        <p:tgtEl>
                                          <p:spTgt spid="2"/>
                                        </p:tgtEl>
                                        <p:attrNameLst>
                                          <p:attrName>style.fontWeight</p:attrName>
                                        </p:attrNameLst>
                                      </p:cBhvr>
                                      <p:to>
                                        <p:strVal val="bold"/>
                                      </p:to>
                                    </p:set>
                                    <p:set>
                                      <p:cBhvr override="childStyle">
                                        <p:cTn id="18"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211.jpg"/>
          <p:cNvPicPr>
            <a:picLocks noGrp="1" noChangeAspect="1"/>
          </p:cNvPicPr>
          <p:nvPr>
            <p:ph idx="1"/>
          </p:nvPr>
        </p:nvPicPr>
        <p:blipFill>
          <a:blip r:embed="rId2"/>
          <a:stretch>
            <a:fillRect/>
          </a:stretch>
        </p:blipFill>
        <p:spPr>
          <a:xfrm>
            <a:off x="914400" y="2209800"/>
            <a:ext cx="3009374" cy="2975519"/>
          </a:xfrm>
        </p:spPr>
      </p:pic>
      <p:sp>
        <p:nvSpPr>
          <p:cNvPr id="2" name="Title 1"/>
          <p:cNvSpPr>
            <a:spLocks noGrp="1"/>
          </p:cNvSpPr>
          <p:nvPr>
            <p:ph type="title"/>
          </p:nvPr>
        </p:nvSpPr>
        <p:spPr>
          <a:xfrm>
            <a:off x="2514600" y="274638"/>
            <a:ext cx="3886200" cy="1143000"/>
          </a:xfrm>
        </p:spPr>
        <p:txBody>
          <a:bodyPr/>
          <a:lstStyle/>
          <a:p>
            <a:r>
              <a:rPr lang="bn-BD" dirty="0" smtClean="0">
                <a:latin typeface="Nikosh" pitchFamily="2" charset="0"/>
                <a:cs typeface="Nikosh" pitchFamily="2" charset="0"/>
              </a:rPr>
              <a:t>     দলীয় কাজ</a:t>
            </a:r>
            <a:endParaRPr lang="en-US" dirty="0">
              <a:latin typeface="Nikosh" pitchFamily="2" charset="0"/>
              <a:cs typeface="Nikosh" pitchFamily="2" charset="0"/>
            </a:endParaRPr>
          </a:p>
        </p:txBody>
      </p:sp>
      <p:pic>
        <p:nvPicPr>
          <p:cNvPr id="5" name="Content Placeholder 3" descr="images122.jpg"/>
          <p:cNvPicPr>
            <a:picLocks noChangeAspect="1"/>
          </p:cNvPicPr>
          <p:nvPr/>
        </p:nvPicPr>
        <p:blipFill>
          <a:blip r:embed="rId3"/>
          <a:stretch>
            <a:fillRect/>
          </a:stretch>
        </p:blipFill>
        <p:spPr>
          <a:xfrm>
            <a:off x="4497201" y="2362200"/>
            <a:ext cx="2617998" cy="2617998"/>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sharp-logo.png"/>
          <p:cNvPicPr>
            <a:picLocks noGrp="1" noChangeAspect="1"/>
          </p:cNvPicPr>
          <p:nvPr>
            <p:ph idx="1"/>
          </p:nvPr>
        </p:nvPicPr>
        <p:blipFill>
          <a:blip r:embed="rId2"/>
          <a:stretch>
            <a:fillRect/>
          </a:stretch>
        </p:blipFill>
        <p:spPr>
          <a:xfrm>
            <a:off x="4343400" y="2590800"/>
            <a:ext cx="2080440" cy="2080440"/>
          </a:xfrm>
        </p:spPr>
      </p:pic>
      <p:sp>
        <p:nvSpPr>
          <p:cNvPr id="2" name="Title 1"/>
          <p:cNvSpPr>
            <a:spLocks noGrp="1"/>
          </p:cNvSpPr>
          <p:nvPr>
            <p:ph type="title"/>
          </p:nvPr>
        </p:nvSpPr>
        <p:spPr>
          <a:xfrm>
            <a:off x="2133600" y="274638"/>
            <a:ext cx="4495800" cy="1143000"/>
          </a:xfrm>
        </p:spPr>
        <p:txBody>
          <a:bodyPr/>
          <a:lstStyle/>
          <a:p>
            <a:r>
              <a:rPr lang="bn-BD" dirty="0" smtClean="0">
                <a:latin typeface="Nikosh" pitchFamily="2" charset="0"/>
                <a:cs typeface="Nikosh" pitchFamily="2" charset="0"/>
              </a:rPr>
              <a:t>দলীয় কাজ</a:t>
            </a:r>
            <a:endParaRPr lang="en-US" dirty="0"/>
          </a:p>
        </p:txBody>
      </p:sp>
      <p:pic>
        <p:nvPicPr>
          <p:cNvPr id="5" name="Content Placeholder 3" descr="csharp-logo.png"/>
          <p:cNvPicPr>
            <a:picLocks noChangeAspect="1"/>
          </p:cNvPicPr>
          <p:nvPr/>
        </p:nvPicPr>
        <p:blipFill>
          <a:blip r:embed="rId3" cstate="print"/>
          <a:stretch>
            <a:fillRect/>
          </a:stretch>
        </p:blipFill>
        <p:spPr>
          <a:xfrm>
            <a:off x="1295400" y="2895600"/>
            <a:ext cx="2190750" cy="17526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mph" presetSubtype="2" fill="hold" grpId="2" nodeType="clickEffect">
                                  <p:stCondLst>
                                    <p:cond delay="0"/>
                                  </p:stCondLst>
                                  <p:childTnLst>
                                    <p:anim to="1.5" calcmode="lin" valueType="num">
                                      <p:cBhvr override="childStyle">
                                        <p:cTn id="16" dur="2000" fill="hold"/>
                                        <p:tgtEl>
                                          <p:spTgt spid="2"/>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err="1">
                <a:latin typeface="Nikosh" pitchFamily="2" charset="0"/>
                <a:cs typeface="Nikosh" pitchFamily="2" charset="0"/>
              </a:rPr>
              <a:t>শিক্ষক</a:t>
            </a:r>
            <a:r>
              <a:rPr lang="en-US" dirty="0">
                <a:latin typeface="Nikosh" pitchFamily="2" charset="0"/>
                <a:cs typeface="Nikosh" pitchFamily="2" charset="0"/>
              </a:rPr>
              <a:t> </a:t>
            </a:r>
            <a:r>
              <a:rPr lang="en-US" dirty="0" err="1">
                <a:latin typeface="Nikosh" pitchFamily="2" charset="0"/>
                <a:cs typeface="Nikosh" pitchFamily="2" charset="0"/>
              </a:rPr>
              <a:t>পরিচিতি</a:t>
            </a:r>
            <a:endParaRPr lang="en-SG" dirty="0"/>
          </a:p>
        </p:txBody>
      </p:sp>
      <p:sp>
        <p:nvSpPr>
          <p:cNvPr id="3" name="Text Placeholder 2"/>
          <p:cNvSpPr>
            <a:spLocks noGrp="1"/>
          </p:cNvSpPr>
          <p:nvPr>
            <p:ph type="body" idx="1"/>
          </p:nvPr>
        </p:nvSpPr>
        <p:spPr>
          <a:xfrm>
            <a:off x="457200" y="1524000"/>
            <a:ext cx="4040188" cy="914400"/>
          </a:xfrm>
        </p:spPr>
        <p:txBody>
          <a:bodyPr>
            <a:normAutofit fontScale="70000" lnSpcReduction="20000"/>
          </a:bodyPr>
          <a:lstStyle/>
          <a:p>
            <a:endParaRPr lang="en-US" dirty="0" smtClean="0">
              <a:latin typeface="Nikosh" pitchFamily="2" charset="0"/>
              <a:cs typeface="Nikosh" pitchFamily="2" charset="0"/>
            </a:endParaRPr>
          </a:p>
          <a:p>
            <a:pPr algn="ctr"/>
            <a:r>
              <a:rPr lang="en-US" sz="5900" dirty="0" err="1" smtClean="0">
                <a:latin typeface="Nikosh" pitchFamily="2" charset="0"/>
                <a:cs typeface="Nikosh" pitchFamily="2" charset="0"/>
              </a:rPr>
              <a:t>পরিচয়</a:t>
            </a:r>
            <a:endParaRPr lang="en-SG" sz="5900" dirty="0">
              <a:latin typeface="Nikosh" pitchFamily="2" charset="0"/>
              <a:cs typeface="Nikosh" pitchFamily="2" charset="0"/>
            </a:endParaRPr>
          </a:p>
          <a:p>
            <a:pPr algn="ctr"/>
            <a:endParaRPr lang="en-SG" dirty="0"/>
          </a:p>
        </p:txBody>
      </p:sp>
      <p:sp>
        <p:nvSpPr>
          <p:cNvPr id="5" name="Text Placeholder 4"/>
          <p:cNvSpPr>
            <a:spLocks noGrp="1"/>
          </p:cNvSpPr>
          <p:nvPr>
            <p:ph type="body" sz="quarter" idx="3"/>
          </p:nvPr>
        </p:nvSpPr>
        <p:spPr>
          <a:xfrm>
            <a:off x="4648200" y="1219201"/>
            <a:ext cx="4041775" cy="1066800"/>
          </a:xfrm>
        </p:spPr>
        <p:txBody>
          <a:bodyPr>
            <a:normAutofit lnSpcReduction="10000"/>
          </a:bodyPr>
          <a:lstStyle/>
          <a:p>
            <a:pPr algn="ctr"/>
            <a:endParaRPr lang="en-US" dirty="0" smtClean="0">
              <a:latin typeface="Nikosh" pitchFamily="2" charset="0"/>
              <a:cs typeface="Nikosh" pitchFamily="2" charset="0"/>
            </a:endParaRPr>
          </a:p>
          <a:p>
            <a:pPr algn="ctr"/>
            <a:r>
              <a:rPr lang="en-US" sz="4000" dirty="0" err="1" smtClean="0">
                <a:latin typeface="Nikosh" pitchFamily="2" charset="0"/>
                <a:cs typeface="Nikosh" pitchFamily="2" charset="0"/>
              </a:rPr>
              <a:t>ছবি</a:t>
            </a:r>
            <a:endParaRPr lang="en-SG" sz="4000" dirty="0">
              <a:latin typeface="Nikosh" pitchFamily="2" charset="0"/>
              <a:cs typeface="Nikosh" pitchFamily="2" charset="0"/>
            </a:endParaRPr>
          </a:p>
          <a:p>
            <a:pPr algn="ctr"/>
            <a:endParaRPr lang="en-SG" dirty="0"/>
          </a:p>
        </p:txBody>
      </p:sp>
      <p:sp>
        <p:nvSpPr>
          <p:cNvPr id="8" name="Content Placeholder 7"/>
          <p:cNvSpPr>
            <a:spLocks noGrp="1"/>
          </p:cNvSpPr>
          <p:nvPr>
            <p:ph sz="half" idx="2"/>
          </p:nvPr>
        </p:nvSpPr>
        <p:spPr/>
        <p:txBody>
          <a:bodyPr/>
          <a:lstStyle/>
          <a:p>
            <a:endParaRPr lang="en-SG" dirty="0"/>
          </a:p>
        </p:txBody>
      </p:sp>
      <p:sp>
        <p:nvSpPr>
          <p:cNvPr id="13" name="Bevel 12"/>
          <p:cNvSpPr/>
          <p:nvPr/>
        </p:nvSpPr>
        <p:spPr>
          <a:xfrm>
            <a:off x="457200" y="2286000"/>
            <a:ext cx="4495800" cy="435131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prstClr val="white"/>
              </a:solidFill>
            </a:endParaRPr>
          </a:p>
        </p:txBody>
      </p:sp>
      <p:sp>
        <p:nvSpPr>
          <p:cNvPr id="14" name="TextBox 13"/>
          <p:cNvSpPr txBox="1"/>
          <p:nvPr/>
        </p:nvSpPr>
        <p:spPr>
          <a:xfrm>
            <a:off x="990600" y="2667000"/>
            <a:ext cx="3352800" cy="3970318"/>
          </a:xfrm>
          <a:prstGeom prst="rect">
            <a:avLst/>
          </a:prstGeom>
          <a:noFill/>
        </p:spPr>
        <p:txBody>
          <a:bodyPr wrap="square" rtlCol="0">
            <a:spAutoFit/>
          </a:bodyPr>
          <a:lstStyle/>
          <a:p>
            <a:pPr algn="ctr"/>
            <a:r>
              <a:rPr lang="bn-BD" sz="3200" dirty="0" smtClean="0">
                <a:solidFill>
                  <a:prstClr val="black"/>
                </a:solidFill>
                <a:latin typeface="Nikosh" pitchFamily="2" charset="0"/>
                <a:cs typeface="Nikosh" pitchFamily="2" charset="0"/>
              </a:rPr>
              <a:t>মোঃ ওবায়দুর রহমান</a:t>
            </a:r>
            <a:endParaRPr lang="en-US" sz="3200" dirty="0" smtClean="0">
              <a:solidFill>
                <a:prstClr val="black"/>
              </a:solidFill>
              <a:latin typeface="Nikosh" pitchFamily="2" charset="0"/>
              <a:cs typeface="Nikosh" pitchFamily="2" charset="0"/>
            </a:endParaRPr>
          </a:p>
          <a:p>
            <a:pPr algn="ctr"/>
            <a:r>
              <a:rPr lang="en-US" sz="2400" dirty="0" err="1" smtClean="0">
                <a:solidFill>
                  <a:prstClr val="black"/>
                </a:solidFill>
                <a:latin typeface="Nikosh" pitchFamily="2" charset="0"/>
                <a:cs typeface="Nikosh" pitchFamily="2" charset="0"/>
              </a:rPr>
              <a:t>প্রভাষক</a:t>
            </a:r>
            <a:endParaRPr lang="en-US" sz="2400" dirty="0" smtClean="0">
              <a:solidFill>
                <a:prstClr val="black"/>
              </a:solidFill>
              <a:latin typeface="Nikosh" pitchFamily="2" charset="0"/>
              <a:cs typeface="Nikosh" pitchFamily="2" charset="0"/>
            </a:endParaRPr>
          </a:p>
          <a:p>
            <a:pPr algn="ctr"/>
            <a:r>
              <a:rPr lang="en-US" sz="2400" dirty="0" err="1" smtClean="0">
                <a:solidFill>
                  <a:prstClr val="black"/>
                </a:solidFill>
                <a:latin typeface="Nikosh" pitchFamily="2" charset="0"/>
                <a:cs typeface="Nikosh" pitchFamily="2" charset="0"/>
              </a:rPr>
              <a:t>তথ্য</a:t>
            </a:r>
            <a:r>
              <a:rPr lang="en-US" sz="2400" dirty="0" smtClean="0">
                <a:solidFill>
                  <a:prstClr val="black"/>
                </a:solidFill>
                <a:latin typeface="Nikosh" pitchFamily="2" charset="0"/>
                <a:cs typeface="Nikosh" pitchFamily="2" charset="0"/>
              </a:rPr>
              <a:t> ও </a:t>
            </a:r>
            <a:r>
              <a:rPr lang="en-US" sz="2400" dirty="0" err="1" smtClean="0">
                <a:solidFill>
                  <a:prstClr val="black"/>
                </a:solidFill>
                <a:latin typeface="Nikosh" pitchFamily="2" charset="0"/>
                <a:cs typeface="Nikosh" pitchFamily="2" charset="0"/>
              </a:rPr>
              <a:t>যোগাযোগ</a:t>
            </a:r>
            <a:r>
              <a:rPr lang="en-US" sz="2400" dirty="0" smtClean="0">
                <a:solidFill>
                  <a:prstClr val="black"/>
                </a:solidFill>
                <a:latin typeface="Nikosh" pitchFamily="2" charset="0"/>
                <a:cs typeface="Nikosh" pitchFamily="2" charset="0"/>
              </a:rPr>
              <a:t> </a:t>
            </a:r>
            <a:r>
              <a:rPr lang="en-US" sz="2400" dirty="0" err="1" smtClean="0">
                <a:solidFill>
                  <a:prstClr val="black"/>
                </a:solidFill>
                <a:latin typeface="Nikosh" pitchFamily="2" charset="0"/>
                <a:cs typeface="Nikosh" pitchFamily="2" charset="0"/>
              </a:rPr>
              <a:t>প্রযুক্তি</a:t>
            </a:r>
            <a:r>
              <a:rPr lang="en-US" sz="2400" dirty="0" smtClean="0">
                <a:solidFill>
                  <a:prstClr val="black"/>
                </a:solidFill>
                <a:latin typeface="Nikosh" pitchFamily="2" charset="0"/>
                <a:cs typeface="Nikosh" pitchFamily="2" charset="0"/>
              </a:rPr>
              <a:t> </a:t>
            </a:r>
          </a:p>
          <a:p>
            <a:pPr algn="ctr"/>
            <a:r>
              <a:rPr lang="bn-BD" sz="2000" dirty="0" smtClean="0">
                <a:solidFill>
                  <a:prstClr val="black"/>
                </a:solidFill>
                <a:latin typeface="Nikosh" pitchFamily="2" charset="0"/>
                <a:cs typeface="Nikosh" pitchFamily="2" charset="0"/>
              </a:rPr>
              <a:t>বসন্তকেদার ডিগ্রী কলেজ</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মোহনপুর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রাজশাহী</a:t>
            </a:r>
            <a:r>
              <a:rPr lang="en-US" sz="2000" dirty="0" smtClean="0">
                <a:solidFill>
                  <a:prstClr val="black"/>
                </a:solidFill>
                <a:latin typeface="Nikosh" pitchFamily="2" charset="0"/>
                <a:cs typeface="Nikosh" pitchFamily="2" charset="0"/>
              </a:rPr>
              <a:t>। </a:t>
            </a:r>
          </a:p>
          <a:p>
            <a:pPr algn="ctr"/>
            <a:r>
              <a:rPr lang="en-US" sz="2000" dirty="0" err="1" smtClean="0">
                <a:solidFill>
                  <a:prstClr val="black"/>
                </a:solidFill>
                <a:latin typeface="Nikosh" pitchFamily="2" charset="0"/>
                <a:cs typeface="Nikosh" pitchFamily="2" charset="0"/>
              </a:rPr>
              <a:t>আজীবন</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সদস্য</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বাংলাদেশ</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কম্পিউটার</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সোসাইটি</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ঢাকা</a:t>
            </a:r>
            <a:endParaRPr lang="en-US" sz="2000" dirty="0" smtClean="0">
              <a:solidFill>
                <a:prstClr val="black"/>
              </a:solidFill>
              <a:latin typeface="Nikosh" pitchFamily="2" charset="0"/>
              <a:cs typeface="Nikosh" pitchFamily="2" charset="0"/>
            </a:endParaRPr>
          </a:p>
          <a:p>
            <a:pPr algn="ctr"/>
            <a:r>
              <a:rPr lang="en-US" sz="2000" dirty="0" err="1" smtClean="0">
                <a:solidFill>
                  <a:prstClr val="black"/>
                </a:solidFill>
                <a:latin typeface="Nikosh" pitchFamily="2" charset="0"/>
                <a:cs typeface="Nikosh" pitchFamily="2" charset="0"/>
              </a:rPr>
              <a:t>জেলা</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এ্যম্বাসেডর</a:t>
            </a:r>
            <a:r>
              <a:rPr lang="en-US" sz="2000" dirty="0" smtClean="0">
                <a:solidFill>
                  <a:prstClr val="black"/>
                </a:solidFill>
                <a:latin typeface="Nikosh" pitchFamily="2" charset="0"/>
                <a:cs typeface="Nikosh" pitchFamily="2" charset="0"/>
              </a:rPr>
              <a:t> A2i </a:t>
            </a:r>
            <a:r>
              <a:rPr lang="en-US" sz="2000" dirty="0" err="1" smtClean="0">
                <a:solidFill>
                  <a:prstClr val="black"/>
                </a:solidFill>
                <a:latin typeface="Nikosh" pitchFamily="2" charset="0"/>
                <a:cs typeface="Nikosh" pitchFamily="2" charset="0"/>
              </a:rPr>
              <a:t>শিক্ষা</a:t>
            </a:r>
            <a:r>
              <a:rPr lang="en-US" sz="2000" dirty="0" smtClean="0">
                <a:solidFill>
                  <a:prstClr val="black"/>
                </a:solidFill>
                <a:latin typeface="Nikosh" pitchFamily="2" charset="0"/>
                <a:cs typeface="Nikosh" pitchFamily="2" charset="0"/>
              </a:rPr>
              <a:t> </a:t>
            </a:r>
            <a:r>
              <a:rPr lang="en-US" sz="2000" dirty="0" err="1" smtClean="0">
                <a:solidFill>
                  <a:prstClr val="black"/>
                </a:solidFill>
                <a:latin typeface="Nikosh" pitchFamily="2" charset="0"/>
                <a:cs typeface="Nikosh" pitchFamily="2" charset="0"/>
              </a:rPr>
              <a:t>মন্ত্রাণালয়</a:t>
            </a:r>
            <a:endParaRPr lang="en-US" sz="2000" dirty="0" smtClean="0">
              <a:solidFill>
                <a:prstClr val="black"/>
              </a:solidFill>
              <a:latin typeface="Nikosh" pitchFamily="2" charset="0"/>
              <a:cs typeface="Nikosh" pitchFamily="2" charset="0"/>
            </a:endParaRPr>
          </a:p>
          <a:p>
            <a:pPr algn="ctr"/>
            <a:r>
              <a:rPr lang="bn-BD" dirty="0" smtClean="0">
                <a:solidFill>
                  <a:prstClr val="black"/>
                </a:solidFill>
                <a:latin typeface="Times New Roman" pitchFamily="18" charset="0"/>
                <a:cs typeface="Times New Roman" pitchFamily="18" charset="0"/>
                <a:hlinkClick r:id="rId2"/>
              </a:rPr>
              <a:t>mdorhe</a:t>
            </a:r>
            <a:r>
              <a:rPr lang="en-US" dirty="0" smtClean="0">
                <a:solidFill>
                  <a:prstClr val="black"/>
                </a:solidFill>
                <a:latin typeface="Times New Roman" pitchFamily="18" charset="0"/>
                <a:cs typeface="Times New Roman" pitchFamily="18" charset="0"/>
                <a:hlinkClick r:id="rId2"/>
              </a:rPr>
              <a:t>lal@gmail.com</a:t>
            </a:r>
            <a:endParaRPr lang="en-US" dirty="0" smtClean="0">
              <a:solidFill>
                <a:prstClr val="black"/>
              </a:solidFill>
              <a:latin typeface="Times New Roman" pitchFamily="18" charset="0"/>
              <a:cs typeface="Times New Roman" pitchFamily="18" charset="0"/>
            </a:endParaRPr>
          </a:p>
          <a:p>
            <a:r>
              <a:rPr lang="bn-BD" dirty="0" smtClean="0">
                <a:solidFill>
                  <a:prstClr val="black"/>
                </a:solidFill>
                <a:latin typeface="Times New Roman" pitchFamily="18" charset="0"/>
                <a:cs typeface="Times New Roman" pitchFamily="18" charset="0"/>
              </a:rPr>
              <a:t>01770144076 , </a:t>
            </a:r>
            <a:r>
              <a:rPr lang="en-US" dirty="0" smtClean="0">
                <a:solidFill>
                  <a:prstClr val="black"/>
                </a:solidFill>
                <a:latin typeface="Times New Roman" pitchFamily="18" charset="0"/>
                <a:cs typeface="Times New Roman" pitchFamily="18" charset="0"/>
              </a:rPr>
              <a:t>01961326237</a:t>
            </a:r>
            <a:endParaRPr lang="en-US" dirty="0" smtClean="0">
              <a:solidFill>
                <a:prstClr val="black"/>
              </a:solidFill>
              <a:latin typeface="Nikosh" pitchFamily="2" charset="0"/>
              <a:cs typeface="Nikosh" pitchFamily="2" charset="0"/>
            </a:endParaRPr>
          </a:p>
          <a:p>
            <a:endParaRPr lang="en-US" dirty="0" smtClean="0">
              <a:solidFill>
                <a:prstClr val="black"/>
              </a:solidFill>
              <a:latin typeface="Nikosh" pitchFamily="2" charset="0"/>
              <a:cs typeface="Nikosh" pitchFamily="2" charset="0"/>
            </a:endParaRPr>
          </a:p>
          <a:p>
            <a:r>
              <a:rPr lang="en-US" dirty="0" smtClean="0">
                <a:solidFill>
                  <a:prstClr val="black"/>
                </a:solidFill>
                <a:latin typeface="Nikosh" pitchFamily="2" charset="0"/>
                <a:cs typeface="Nikosh" pitchFamily="2" charset="0"/>
              </a:rPr>
              <a:t> </a:t>
            </a:r>
            <a:endParaRPr lang="en-SG" dirty="0">
              <a:solidFill>
                <a:prstClr val="black"/>
              </a:solidFill>
            </a:endParaRPr>
          </a:p>
        </p:txBody>
      </p:sp>
      <p:pic>
        <p:nvPicPr>
          <p:cNvPr id="7" name="Content Placeholder 6"/>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257800" y="2292927"/>
            <a:ext cx="3276600" cy="4344391"/>
          </a:xfrm>
        </p:spPr>
      </p:pic>
    </p:spTree>
    <p:extLst>
      <p:ext uri="{BB962C8B-B14F-4D97-AF65-F5344CB8AC3E}">
        <p14:creationId xmlns:p14="http://schemas.microsoft.com/office/powerpoint/2010/main" val="303003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0" nodeType="clickEffect">
                                  <p:stCondLst>
                                    <p:cond delay="0"/>
                                  </p:stCondLst>
                                  <p:childTnLst>
                                    <p:animEffect transition="out" filter="fade">
                                      <p:cBhvr>
                                        <p:cTn id="10" dur="500" tmFilter="0, 0; .2, .5; .8, .5; 1, 0"/>
                                        <p:tgtEl>
                                          <p:spTgt spid="3">
                                            <p:txEl>
                                              <p:pRg st="1" end="1"/>
                                            </p:txEl>
                                          </p:spTgt>
                                        </p:tgtEl>
                                      </p:cBhvr>
                                    </p:animEffect>
                                    <p:animScale>
                                      <p:cBhvr>
                                        <p:cTn id="11" dur="250" autoRev="1" fill="hold"/>
                                        <p:tgtEl>
                                          <p:spTgt spid="3">
                                            <p:txEl>
                                              <p:pRg st="1" end="1"/>
                                            </p:txEl>
                                          </p:spTgt>
                                        </p:tgtEl>
                                      </p:cBhvr>
                                      <p:by x="105000" y="105000"/>
                                    </p:animScale>
                                  </p:childTnLst>
                                </p:cTn>
                              </p:par>
                            </p:childTnLst>
                          </p:cTn>
                        </p:par>
                      </p:childTnLst>
                    </p:cTn>
                  </p:par>
                  <p:par>
                    <p:cTn id="12" fill="hold">
                      <p:stCondLst>
                        <p:cond delay="indefinite"/>
                      </p:stCondLst>
                      <p:childTnLst>
                        <p:par>
                          <p:cTn id="13" fill="hold">
                            <p:stCondLst>
                              <p:cond delay="0"/>
                            </p:stCondLst>
                            <p:childTnLst>
                              <p:par>
                                <p:cTn id="14" presetID="26" presetClass="emph" presetSubtype="0" fill="hold" grpId="0" nodeType="clickEffect">
                                  <p:stCondLst>
                                    <p:cond delay="0"/>
                                  </p:stCondLst>
                                  <p:childTnLst>
                                    <p:animEffect transition="out" filter="fade">
                                      <p:cBhvr>
                                        <p:cTn id="15" dur="500" tmFilter="0, 0; .2, .5; .8, .5; 1, 0"/>
                                        <p:tgtEl>
                                          <p:spTgt spid="5">
                                            <p:txEl>
                                              <p:pRg st="1" end="1"/>
                                            </p:txEl>
                                          </p:spTgt>
                                        </p:tgtEl>
                                      </p:cBhvr>
                                    </p:animEffect>
                                    <p:animScale>
                                      <p:cBhvr>
                                        <p:cTn id="16" dur="250" autoRev="1" fill="hold"/>
                                        <p:tgtEl>
                                          <p:spTgt spid="5">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sharp-logo.png"/>
          <p:cNvPicPr>
            <a:picLocks noGrp="1" noChangeAspect="1"/>
          </p:cNvPicPr>
          <p:nvPr>
            <p:ph idx="1"/>
          </p:nvPr>
        </p:nvPicPr>
        <p:blipFill>
          <a:blip r:embed="rId2" cstate="print"/>
          <a:stretch>
            <a:fillRect/>
          </a:stretch>
        </p:blipFill>
        <p:spPr>
          <a:xfrm>
            <a:off x="838200" y="3276600"/>
            <a:ext cx="2080440" cy="1063736"/>
          </a:xfrm>
        </p:spPr>
      </p:pic>
      <p:sp>
        <p:nvSpPr>
          <p:cNvPr id="2" name="Title 1"/>
          <p:cNvSpPr>
            <a:spLocks noGrp="1"/>
          </p:cNvSpPr>
          <p:nvPr>
            <p:ph type="title"/>
          </p:nvPr>
        </p:nvSpPr>
        <p:spPr>
          <a:xfrm>
            <a:off x="1981200" y="274638"/>
            <a:ext cx="4495800" cy="1143000"/>
          </a:xfrm>
        </p:spPr>
        <p:txBody>
          <a:bodyPr/>
          <a:lstStyle/>
          <a:p>
            <a:r>
              <a:rPr lang="bn-BD" dirty="0" smtClean="0">
                <a:latin typeface="Nikosh" pitchFamily="2" charset="0"/>
                <a:cs typeface="Nikosh" pitchFamily="2" charset="0"/>
              </a:rPr>
              <a:t>দলীয় কাজ</a:t>
            </a:r>
            <a:endParaRPr lang="en-US" dirty="0"/>
          </a:p>
        </p:txBody>
      </p:sp>
      <p:pic>
        <p:nvPicPr>
          <p:cNvPr id="5" name="Content Placeholder 3" descr="csharp-logo.png"/>
          <p:cNvPicPr>
            <a:picLocks noChangeAspect="1"/>
          </p:cNvPicPr>
          <p:nvPr/>
        </p:nvPicPr>
        <p:blipFill>
          <a:blip r:embed="rId3"/>
          <a:stretch>
            <a:fillRect/>
          </a:stretch>
        </p:blipFill>
        <p:spPr>
          <a:xfrm>
            <a:off x="5029200" y="3200400"/>
            <a:ext cx="2080440" cy="967499"/>
          </a:xfrm>
          <a:prstGeom prst="rect">
            <a:avLst/>
          </a:prstGeom>
        </p:spPr>
      </p:pic>
      <p:pic>
        <p:nvPicPr>
          <p:cNvPr id="6" name="Content Placeholder 3" descr="csharp-logo.png"/>
          <p:cNvPicPr>
            <a:picLocks noChangeAspect="1"/>
          </p:cNvPicPr>
          <p:nvPr/>
        </p:nvPicPr>
        <p:blipFill>
          <a:blip r:embed="rId4"/>
          <a:stretch>
            <a:fillRect/>
          </a:stretch>
        </p:blipFill>
        <p:spPr>
          <a:xfrm>
            <a:off x="3352800" y="2667000"/>
            <a:ext cx="1136029" cy="208044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le.jpeg"/>
          <p:cNvPicPr>
            <a:picLocks noGrp="1" noChangeAspect="1"/>
          </p:cNvPicPr>
          <p:nvPr>
            <p:ph idx="1"/>
          </p:nvPr>
        </p:nvPicPr>
        <p:blipFill>
          <a:blip r:embed="rId2"/>
          <a:stretch>
            <a:fillRect/>
          </a:stretch>
        </p:blipFill>
        <p:spPr>
          <a:xfrm>
            <a:off x="1676400" y="2133600"/>
            <a:ext cx="5534025" cy="3533775"/>
          </a:xfrm>
        </p:spPr>
      </p:pic>
      <p:sp>
        <p:nvSpPr>
          <p:cNvPr id="2" name="Title 1"/>
          <p:cNvSpPr>
            <a:spLocks noGrp="1"/>
          </p:cNvSpPr>
          <p:nvPr>
            <p:ph type="title"/>
          </p:nvPr>
        </p:nvSpPr>
        <p:spPr>
          <a:xfrm>
            <a:off x="1752600" y="274638"/>
            <a:ext cx="4724400" cy="1143000"/>
          </a:xfrm>
        </p:spPr>
        <p:txBody>
          <a:bodyPr/>
          <a:lstStyle/>
          <a:p>
            <a:r>
              <a:rPr lang="bn-BD" dirty="0" smtClean="0">
                <a:latin typeface="Nikosh" pitchFamily="2" charset="0"/>
                <a:cs typeface="Nikosh" pitchFamily="2" charset="0"/>
              </a:rPr>
              <a:t>দলীয় কাজ</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09800"/>
            <a:ext cx="7010400" cy="1752600"/>
          </a:xfrm>
        </p:spPr>
        <p:txBody>
          <a:bodyPr>
            <a:normAutofit/>
          </a:bodyPr>
          <a:lstStyle/>
          <a:p>
            <a:pPr algn="ctr">
              <a:buNone/>
            </a:pPr>
            <a:r>
              <a:rPr lang="bn-BD" sz="4000" dirty="0" smtClean="0">
                <a:latin typeface="Nikosh" pitchFamily="2" charset="0"/>
                <a:cs typeface="Nikosh" pitchFamily="2" charset="0"/>
              </a:rPr>
              <a:t>ইন্টারপ্রেটার  কি বল?</a:t>
            </a:r>
            <a:endParaRPr lang="en-US" sz="4000" dirty="0" smtClean="0">
              <a:latin typeface="Nikosh" pitchFamily="2" charset="0"/>
              <a:cs typeface="Nikosh" pitchFamily="2" charset="0"/>
            </a:endParaRPr>
          </a:p>
          <a:p>
            <a:pPr algn="ctr">
              <a:buNone/>
            </a:pPr>
            <a:r>
              <a:rPr lang="bn-BD" sz="4000" dirty="0" smtClean="0">
                <a:latin typeface="Nikosh" pitchFamily="2" charset="0"/>
                <a:cs typeface="Nikosh" pitchFamily="2" charset="0"/>
              </a:rPr>
              <a:t>সময়ঃ ১০ মিনিট </a:t>
            </a:r>
          </a:p>
          <a:p>
            <a:endParaRPr lang="en-US" dirty="0">
              <a:latin typeface="Nikosh" pitchFamily="2" charset="0"/>
              <a:cs typeface="Nikosh" pitchFamily="2" charset="0"/>
            </a:endParaRPr>
          </a:p>
        </p:txBody>
      </p:sp>
      <p:sp>
        <p:nvSpPr>
          <p:cNvPr id="2" name="Title 1"/>
          <p:cNvSpPr>
            <a:spLocks noGrp="1"/>
          </p:cNvSpPr>
          <p:nvPr>
            <p:ph type="title"/>
          </p:nvPr>
        </p:nvSpPr>
        <p:spPr>
          <a:xfrm>
            <a:off x="2286000" y="274638"/>
            <a:ext cx="5181600" cy="1143000"/>
          </a:xfrm>
        </p:spPr>
        <p:txBody>
          <a:bodyPr/>
          <a:lstStyle/>
          <a:p>
            <a:r>
              <a:rPr lang="bn-BD" dirty="0" smtClean="0">
                <a:latin typeface="Nikosh" pitchFamily="2" charset="0"/>
                <a:cs typeface="Nikosh" pitchFamily="2" charset="0"/>
              </a:rPr>
              <a:t>     দলীয় কাজের প্রশ্ন </a:t>
            </a:r>
            <a:endParaRPr lang="en-US" dirty="0">
              <a:latin typeface="Nikosh" pitchFamily="2" charset="0"/>
              <a:cs typeface="Nikosh" pitchFamily="2"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2" nodeType="clickEffect">
                                  <p:stCondLst>
                                    <p:cond delay="0"/>
                                  </p:stCondLst>
                                  <p:childTnLst>
                                    <p:animScale>
                                      <p:cBhvr>
                                        <p:cTn id="17"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381000" y="1676400"/>
            <a:ext cx="8229600" cy="4800600"/>
          </a:xfrm>
        </p:spPr>
        <p:txBody>
          <a:bodyPr>
            <a:normAutofit/>
          </a:bodyPr>
          <a:lstStyle/>
          <a:p>
            <a:pPr>
              <a:buNone/>
            </a:pPr>
            <a:r>
              <a:rPr lang="bn-BD" sz="4000" dirty="0" smtClean="0">
                <a:latin typeface="Nikosh" pitchFamily="2" charset="0"/>
                <a:cs typeface="Nikosh" pitchFamily="2" charset="0"/>
              </a:rPr>
              <a:t>ইন্টারপ্রেটারের কাজও হাই লেভেল ভাষাকে মেশিনভাষায় পরিণত করা। তবে কম্পাইলার যেখানে সম্পুর্ণ প্রোগ্রামকে অনুবাদ করে তারপর তা কার্যে পরিণত করে, সেখানে ইন্টারপ্রেটার একটি নির্দেশ মেশিনভাষায় অনুবাদ করে তা কার্যে পরিণত করে, তারপর পরবর্তী নির্দেশে হাত দেয়। </a:t>
            </a:r>
            <a:endParaRPr lang="en-US" sz="4000" dirty="0">
              <a:latin typeface="Nikosh" pitchFamily="2" charset="0"/>
              <a:cs typeface="Nikosh" pitchFamily="2" charset="0"/>
            </a:endParaRPr>
          </a:p>
        </p:txBody>
      </p:sp>
      <p:sp>
        <p:nvSpPr>
          <p:cNvPr id="2" name="Title 1"/>
          <p:cNvSpPr>
            <a:spLocks noGrp="1"/>
          </p:cNvSpPr>
          <p:nvPr>
            <p:ph type="title"/>
          </p:nvPr>
        </p:nvSpPr>
        <p:spPr>
          <a:xfrm>
            <a:off x="2057400" y="274638"/>
            <a:ext cx="5029200" cy="1143000"/>
          </a:xfrm>
        </p:spPr>
        <p:txBody>
          <a:bodyPr/>
          <a:lstStyle/>
          <a:p>
            <a:r>
              <a:rPr lang="bn-BD" dirty="0" smtClean="0">
                <a:latin typeface="Nikosh" pitchFamily="2" charset="0"/>
                <a:cs typeface="Nikosh" pitchFamily="2" charset="0"/>
              </a:rPr>
              <a:t>    দলীয় কাজের সমাধান </a:t>
            </a:r>
            <a:endParaRPr lang="en-US" dirty="0">
              <a:latin typeface="Nikosh" pitchFamily="2" charset="0"/>
              <a:cs typeface="Nikosh" pitchFamily="2" charset="0"/>
            </a:endParaRPr>
          </a:p>
        </p:txBody>
      </p:sp>
      <p:graphicFrame>
        <p:nvGraphicFramePr>
          <p:cNvPr id="6" name="Object 5"/>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5" name="Equation" r:id="rId3" imgW="114120" imgH="215640" progId="Equation.3">
                  <p:embed/>
                </p:oleObj>
              </mc:Choice>
              <mc:Fallback>
                <p:oleObj name="Equation" r:id="rId3" imgW="114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6" name="Equation" r:id="rId5" imgW="114120" imgH="215640" progId="Equation.3">
                  <p:embed/>
                </p:oleObj>
              </mc:Choice>
              <mc:Fallback>
                <p:oleObj name="Equation" r:id="rId5"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067" name="Equation" r:id="rId6" imgW="114120" imgH="215640" progId="Equation.3">
                  <p:embed/>
                </p:oleObj>
              </mc:Choice>
              <mc:Fallback>
                <p:oleObj name="Equation" r:id="rId6" imgW="11412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5562600"/>
          </a:xfrm>
        </p:spPr>
        <p:txBody>
          <a:bodyPr>
            <a:normAutofit/>
          </a:bodyPr>
          <a:lstStyle/>
          <a:p>
            <a:pPr>
              <a:buNone/>
            </a:pPr>
            <a:r>
              <a:rPr lang="bn-BD" sz="3800" dirty="0" smtClean="0">
                <a:latin typeface="Nikosh" pitchFamily="2" charset="0"/>
                <a:cs typeface="Nikosh" pitchFamily="2" charset="0"/>
              </a:rPr>
              <a:t>জ্ঞান মুলক,</a:t>
            </a:r>
            <a:r>
              <a:rPr lang="en-US" sz="3800" dirty="0" smtClean="0">
                <a:latin typeface="Nikosh" pitchFamily="2" charset="0"/>
                <a:cs typeface="Nikosh" pitchFamily="2" charset="0"/>
              </a:rPr>
              <a:t>অ</a:t>
            </a:r>
            <a:r>
              <a:rPr lang="bn-BD" sz="3800" dirty="0" smtClean="0">
                <a:latin typeface="Nikosh" pitchFamily="2" charset="0"/>
                <a:cs typeface="Nikosh" pitchFamily="2" charset="0"/>
              </a:rPr>
              <a:t>নুধাবন মুলক, প্রয়োগ মুলক   প্রশ্ন  </a:t>
            </a:r>
          </a:p>
          <a:p>
            <a:pPr>
              <a:buNone/>
            </a:pPr>
            <a:r>
              <a:rPr lang="bn-BD" dirty="0" smtClean="0">
                <a:latin typeface="Nikosh" pitchFamily="2" charset="0"/>
                <a:cs typeface="Nikosh" pitchFamily="2" charset="0"/>
              </a:rPr>
              <a:t>১।  কোনটি উচ্চ স্তরের ভাষা</a:t>
            </a:r>
            <a:r>
              <a:rPr lang="bn-BD" dirty="0" smtClean="0">
                <a:latin typeface="Times New Roman" pitchFamily="18" charset="0"/>
                <a:cs typeface="Nikosh" pitchFamily="2" charset="0"/>
              </a:rPr>
              <a:t>?  </a:t>
            </a:r>
            <a:r>
              <a:rPr lang="bn-BD" dirty="0" smtClean="0">
                <a:latin typeface="Times New Roman" pitchFamily="18" charset="0"/>
                <a:cs typeface="Times New Roman" pitchFamily="18" charset="0"/>
              </a:rPr>
              <a:t>  </a:t>
            </a:r>
            <a:r>
              <a:rPr lang="bn-BD" dirty="0" smtClean="0">
                <a:latin typeface="Nikosh" pitchFamily="2" charset="0"/>
                <a:cs typeface="Nikosh" pitchFamily="2" charset="0"/>
              </a:rPr>
              <a:t>    </a:t>
            </a:r>
          </a:p>
          <a:p>
            <a:pPr>
              <a:buNone/>
            </a:pPr>
            <a:r>
              <a:rPr lang="bn-BD" b="1" dirty="0" smtClean="0">
                <a:latin typeface="Nikosh" pitchFamily="2" charset="0"/>
                <a:cs typeface="Nikosh" pitchFamily="2" charset="0"/>
              </a:rPr>
              <a:t>ক।  পাইথন</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en-US" b="1" dirty="0" smtClean="0">
                <a:latin typeface="Nikosh" pitchFamily="2" charset="0"/>
                <a:cs typeface="Nikosh" pitchFamily="2" charset="0"/>
              </a:rPr>
              <a:t> </a:t>
            </a:r>
            <a:r>
              <a:rPr lang="bn-BD" dirty="0" smtClean="0">
                <a:latin typeface="Nikosh" pitchFamily="2" charset="0"/>
                <a:cs typeface="Nikosh" pitchFamily="2" charset="0"/>
              </a:rPr>
              <a:t>খ।</a:t>
            </a:r>
            <a:r>
              <a:rPr lang="bn-BD" b="1" dirty="0" smtClean="0">
                <a:latin typeface="Nikosh" pitchFamily="2" charset="0"/>
                <a:cs typeface="Nikosh" pitchFamily="2" charset="0"/>
              </a:rPr>
              <a:t> </a:t>
            </a:r>
            <a:r>
              <a:rPr lang="bn-BD" dirty="0" smtClean="0">
                <a:latin typeface="Nikosh" pitchFamily="2" charset="0"/>
                <a:cs typeface="Nikosh" pitchFamily="2" charset="0"/>
              </a:rPr>
              <a:t>অ্যাসেম্বলি ল্যাংগুয়েজ </a:t>
            </a:r>
            <a:r>
              <a:rPr lang="bn-BD" dirty="0" smtClean="0">
                <a:latin typeface="Times New Roman" pitchFamily="18" charset="0"/>
                <a:cs typeface="Nikosh" pitchFamily="2" charset="0"/>
              </a:rPr>
              <a:t> </a:t>
            </a:r>
            <a:r>
              <a:rPr lang="bn-BD" dirty="0" smtClean="0">
                <a:latin typeface="Nikosh" pitchFamily="2" charset="0"/>
                <a:cs typeface="Nikosh" pitchFamily="2" charset="0"/>
              </a:rPr>
              <a:t>গ।</a:t>
            </a:r>
            <a:r>
              <a:rPr lang="bn-BD" b="1" dirty="0" smtClean="0">
                <a:latin typeface="Nikosh" pitchFamily="2" charset="0"/>
                <a:cs typeface="Nikosh" pitchFamily="2" charset="0"/>
              </a:rPr>
              <a:t> </a:t>
            </a:r>
            <a:r>
              <a:rPr lang="bn-BD" dirty="0" smtClean="0">
                <a:latin typeface="Nikosh" pitchFamily="2" charset="0"/>
                <a:cs typeface="Nikosh" pitchFamily="2" charset="0"/>
              </a:rPr>
              <a:t>অ্যাডা</a:t>
            </a:r>
            <a:r>
              <a:rPr lang="en-US" dirty="0" smtClean="0">
                <a:latin typeface="Nikosh" pitchFamily="2" charset="0"/>
                <a:cs typeface="Nikosh" pitchFamily="2" charset="0"/>
              </a:rPr>
              <a:t> </a:t>
            </a:r>
            <a:r>
              <a:rPr lang="en-US" dirty="0" err="1" smtClean="0">
                <a:latin typeface="Nikosh" pitchFamily="2" charset="0"/>
                <a:cs typeface="Nikosh" pitchFamily="2" charset="0"/>
              </a:rPr>
              <a:t>অগস্টা</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ঘ। মেশিন ভাষা   </a:t>
            </a:r>
            <a:endParaRPr lang="bn-BD" dirty="0" smtClean="0">
              <a:latin typeface="Times New Roman" pitchFamily="18" charset="0"/>
              <a:cs typeface="Nikosh" pitchFamily="2" charset="0"/>
            </a:endParaRPr>
          </a:p>
          <a:p>
            <a:pPr>
              <a:buNone/>
            </a:pPr>
            <a:r>
              <a:rPr lang="bn-BD" dirty="0" smtClean="0">
                <a:latin typeface="Nikosh" pitchFamily="2" charset="0"/>
                <a:cs typeface="Nikosh" pitchFamily="2" charset="0"/>
              </a:rPr>
              <a:t> ২।  কোনটি নিম্নস্তরের ভাষা  ? </a:t>
            </a:r>
          </a:p>
          <a:p>
            <a:pPr>
              <a:buNone/>
            </a:pPr>
            <a:r>
              <a:rPr lang="bn-BD" dirty="0" smtClean="0">
                <a:latin typeface="Nikosh" pitchFamily="2" charset="0"/>
                <a:cs typeface="Nikosh" pitchFamily="2" charset="0"/>
              </a:rPr>
              <a:t>ক। ব্যাসিক </a:t>
            </a:r>
            <a:r>
              <a:rPr lang="bn-BD" dirty="0" smtClean="0">
                <a:latin typeface="Times New Roman" pitchFamily="18" charset="0"/>
                <a:cs typeface="Nikosh" pitchFamily="2" charset="0"/>
              </a:rPr>
              <a:t>    </a:t>
            </a:r>
            <a:r>
              <a:rPr lang="bn-BD" b="1" dirty="0" smtClean="0">
                <a:latin typeface="Nikosh" pitchFamily="2" charset="0"/>
                <a:cs typeface="Nikosh" pitchFamily="2" charset="0"/>
              </a:rPr>
              <a:t>খ।  মেশিন ল্যাংগুয়েজ </a:t>
            </a:r>
            <a:r>
              <a:rPr lang="bn-BD" b="1" dirty="0" smtClean="0">
                <a:latin typeface="Times New Roman" pitchFamily="18" charset="0"/>
                <a:cs typeface="Nikosh" pitchFamily="2" charset="0"/>
              </a:rPr>
              <a:t> </a:t>
            </a:r>
            <a:r>
              <a:rPr lang="en-US" b="1" dirty="0" smtClean="0">
                <a:latin typeface="Times New Roman" pitchFamily="18" charset="0"/>
                <a:cs typeface="Times New Roman" pitchFamily="18" charset="0"/>
              </a:rPr>
              <a:t>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গ। </a:t>
            </a:r>
            <a:r>
              <a:rPr lang="bn-BD" dirty="0" smtClean="0">
                <a:latin typeface="Times New Roman" pitchFamily="18" charset="0"/>
                <a:cs typeface="Nikosh" pitchFamily="2" charset="0"/>
              </a:rPr>
              <a:t>প্যাস্কেল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bn-BD" dirty="0" smtClean="0">
                <a:latin typeface="Nikosh" pitchFamily="2" charset="0"/>
                <a:cs typeface="Nikosh" pitchFamily="2" charset="0"/>
              </a:rPr>
              <a:t>ফর্টান </a:t>
            </a:r>
            <a:r>
              <a:rPr lang="en-US" dirty="0" smtClean="0">
                <a:latin typeface="Nikosh" pitchFamily="2" charset="0"/>
                <a:cs typeface="Nikosh" pitchFamily="2" charset="0"/>
              </a:rPr>
              <a:t> </a:t>
            </a:r>
            <a:r>
              <a:rPr lang="bn-BD" dirty="0" smtClean="0">
                <a:latin typeface="Nikosh" pitchFamily="2" charset="0"/>
                <a:cs typeface="Nikosh" pitchFamily="2" charset="0"/>
              </a:rPr>
              <a:t>  </a:t>
            </a:r>
            <a:r>
              <a:rPr lang="en-US" dirty="0" smtClean="0">
                <a:latin typeface="Nikosh" pitchFamily="2" charset="0"/>
                <a:cs typeface="Nikosh" pitchFamily="2" charset="0"/>
              </a:rPr>
              <a:t> </a:t>
            </a:r>
            <a:r>
              <a:rPr lang="en-US" dirty="0" smtClean="0">
                <a:latin typeface="Times New Roman" pitchFamily="18" charset="0"/>
                <a:cs typeface="Times New Roman" pitchFamily="18" charset="0"/>
              </a:rPr>
              <a:t> </a:t>
            </a:r>
            <a:r>
              <a:rPr lang="bn-BD"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bn-BD" dirty="0" smtClean="0">
                <a:latin typeface="Nikosh" pitchFamily="2" charset="0"/>
                <a:cs typeface="Nikosh" pitchFamily="2" charset="0"/>
              </a:rPr>
              <a:t>৩। </a:t>
            </a:r>
            <a:r>
              <a:rPr lang="en-US" dirty="0" smtClean="0">
                <a:latin typeface="Nikosh" pitchFamily="2" charset="0"/>
                <a:cs typeface="Nikosh" pitchFamily="2" charset="0"/>
              </a:rPr>
              <a:t> </a:t>
            </a:r>
            <a:r>
              <a:rPr lang="bn-BD" dirty="0" smtClean="0">
                <a:latin typeface="Nikosh" pitchFamily="2" charset="0"/>
                <a:cs typeface="Nikosh" pitchFamily="2" charset="0"/>
              </a:rPr>
              <a:t>যান্ত্রিক ভাষাকে কোন স্তরের ভাষা বলা হয়?  </a:t>
            </a:r>
          </a:p>
          <a:p>
            <a:pPr>
              <a:buNone/>
            </a:pPr>
            <a:r>
              <a:rPr lang="bn-BD" b="1" dirty="0" smtClean="0">
                <a:latin typeface="Nikosh" pitchFamily="2" charset="0"/>
                <a:cs typeface="Nikosh" pitchFamily="2" charset="0"/>
              </a:rPr>
              <a:t>ক। </a:t>
            </a:r>
            <a:r>
              <a:rPr lang="en-US" b="1" dirty="0" smtClean="0">
                <a:latin typeface="Nikosh" pitchFamily="2" charset="0"/>
                <a:cs typeface="Nikosh" pitchFamily="2" charset="0"/>
              </a:rPr>
              <a:t> </a:t>
            </a:r>
            <a:r>
              <a:rPr lang="bn-BD" b="1" dirty="0" smtClean="0">
                <a:latin typeface="Nikosh" pitchFamily="2" charset="0"/>
                <a:cs typeface="Nikosh" pitchFamily="2" charset="0"/>
              </a:rPr>
              <a:t>নিম্নস্তরের</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খ।  </a:t>
            </a:r>
            <a:r>
              <a:rPr lang="bn-BD" dirty="0" smtClean="0">
                <a:latin typeface="Times New Roman" pitchFamily="18" charset="0"/>
                <a:cs typeface="Nikosh" pitchFamily="2" charset="0"/>
              </a:rPr>
              <a:t>উচ্চস্তরের</a:t>
            </a:r>
            <a:r>
              <a:rPr lang="en-US" dirty="0" smtClean="0">
                <a:latin typeface="Nikosh" pitchFamily="2" charset="0"/>
                <a:cs typeface="Nikosh" pitchFamily="2" charset="0"/>
              </a:rPr>
              <a:t>  </a:t>
            </a:r>
            <a:r>
              <a:rPr lang="bn-BD" dirty="0" smtClean="0">
                <a:latin typeface="Nikosh" pitchFamily="2" charset="0"/>
                <a:cs typeface="Nikosh" pitchFamily="2" charset="0"/>
              </a:rPr>
              <a:t>গ।</a:t>
            </a:r>
            <a:r>
              <a:rPr lang="en-US" dirty="0" smtClean="0">
                <a:latin typeface="Nikosh" pitchFamily="2" charset="0"/>
                <a:cs typeface="Nikosh" pitchFamily="2" charset="0"/>
              </a:rPr>
              <a:t> </a:t>
            </a:r>
            <a:r>
              <a:rPr lang="bn-BD" dirty="0" smtClean="0">
                <a:latin typeface="Times New Roman" pitchFamily="18" charset="0"/>
                <a:cs typeface="Nikosh" pitchFamily="2" charset="0"/>
              </a:rPr>
              <a:t> মধ্যস্তরের </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ঘ।</a:t>
            </a:r>
            <a:r>
              <a:rPr lang="en-US" dirty="0" smtClean="0">
                <a:latin typeface="Nikosh" pitchFamily="2" charset="0"/>
                <a:cs typeface="Nikosh" pitchFamily="2" charset="0"/>
              </a:rPr>
              <a:t>  </a:t>
            </a:r>
            <a:r>
              <a:rPr lang="bn-BD" dirty="0" smtClean="0">
                <a:latin typeface="Nikosh" pitchFamily="2" charset="0"/>
                <a:cs typeface="Nikosh" pitchFamily="2" charset="0"/>
              </a:rPr>
              <a:t>অতি উচ্চস্তরের</a:t>
            </a:r>
            <a:r>
              <a:rPr lang="en-US" dirty="0" smtClean="0">
                <a:latin typeface="Nikosh" pitchFamily="2" charset="0"/>
                <a:cs typeface="Nikosh" pitchFamily="2" charset="0"/>
              </a:rPr>
              <a:t> </a:t>
            </a:r>
            <a:r>
              <a:rPr lang="bn-BD" dirty="0" smtClean="0">
                <a:latin typeface="Nikosh" pitchFamily="2" charset="0"/>
                <a:cs typeface="Nikosh" pitchFamily="2" charset="0"/>
              </a:rPr>
              <a:t> </a:t>
            </a:r>
          </a:p>
          <a:p>
            <a:pPr>
              <a:buNone/>
            </a:pPr>
            <a:r>
              <a:rPr lang="bn-BD" dirty="0" smtClean="0">
                <a:latin typeface="Nikosh" pitchFamily="2" charset="0"/>
                <a:cs typeface="Nikosh" pitchFamily="2" charset="0"/>
              </a:rPr>
              <a:t>৪।  অ্যাসেম্বলি ভাষাকে </a:t>
            </a:r>
            <a:r>
              <a:rPr lang="en-US" dirty="0" smtClean="0">
                <a:latin typeface="Nikosh" pitchFamily="2" charset="0"/>
                <a:cs typeface="Nikosh" pitchFamily="2" charset="0"/>
              </a:rPr>
              <a:t>অ</a:t>
            </a:r>
            <a:r>
              <a:rPr lang="bn-BD" dirty="0" smtClean="0">
                <a:latin typeface="Nikosh" pitchFamily="2" charset="0"/>
                <a:cs typeface="Nikosh" pitchFamily="2" charset="0"/>
              </a:rPr>
              <a:t>নুবাদ করে </a:t>
            </a:r>
            <a:r>
              <a:rPr lang="en-US" dirty="0" smtClean="0">
                <a:latin typeface="Nikosh" pitchFamily="2" charset="0"/>
                <a:cs typeface="Nikosh" pitchFamily="2" charset="0"/>
              </a:rPr>
              <a:t> </a:t>
            </a:r>
            <a:r>
              <a:rPr lang="bn-BD" dirty="0" smtClean="0">
                <a:latin typeface="Nikosh" pitchFamily="2" charset="0"/>
                <a:cs typeface="Nikosh" pitchFamily="2" charset="0"/>
              </a:rPr>
              <a:t>?         </a:t>
            </a:r>
          </a:p>
          <a:p>
            <a:pPr>
              <a:buNone/>
            </a:pPr>
            <a:r>
              <a:rPr lang="bn-BD" b="1" dirty="0" smtClean="0">
                <a:latin typeface="Nikosh" pitchFamily="2" charset="0"/>
                <a:cs typeface="Nikosh" pitchFamily="2" charset="0"/>
              </a:rPr>
              <a:t>ক। </a:t>
            </a:r>
            <a:r>
              <a:rPr lang="en-US" b="1" dirty="0" smtClean="0">
                <a:latin typeface="Nikosh" pitchFamily="2" charset="0"/>
                <a:cs typeface="Nikosh" pitchFamily="2" charset="0"/>
              </a:rPr>
              <a:t> </a:t>
            </a:r>
            <a:r>
              <a:rPr lang="bn-BD" b="1" dirty="0" smtClean="0">
                <a:latin typeface="Nikosh" pitchFamily="2" charset="0"/>
                <a:cs typeface="Nikosh" pitchFamily="2" charset="0"/>
              </a:rPr>
              <a:t>অ্যাসেম্বলার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খ।  কম্পাইলার  </a:t>
            </a:r>
            <a:r>
              <a:rPr lang="en-US" dirty="0" smtClean="0">
                <a:latin typeface="Nikosh" pitchFamily="2" charset="0"/>
                <a:cs typeface="Nikosh" pitchFamily="2" charset="0"/>
              </a:rPr>
              <a:t> </a:t>
            </a:r>
            <a:r>
              <a:rPr lang="bn-BD" dirty="0" smtClean="0">
                <a:latin typeface="Nikosh" pitchFamily="2" charset="0"/>
                <a:cs typeface="Nikosh" pitchFamily="2" charset="0"/>
              </a:rPr>
              <a:t> গ।</a:t>
            </a:r>
            <a:r>
              <a:rPr lang="en-US" dirty="0" smtClean="0">
                <a:latin typeface="Nikosh" pitchFamily="2" charset="0"/>
                <a:cs typeface="Nikosh" pitchFamily="2" charset="0"/>
              </a:rPr>
              <a:t>  </a:t>
            </a:r>
            <a:r>
              <a:rPr lang="bn-BD" dirty="0" smtClean="0">
                <a:latin typeface="Nikosh" pitchFamily="2" charset="0"/>
                <a:cs typeface="Nikosh" pitchFamily="2" charset="0"/>
              </a:rPr>
              <a:t>ইন্টারপ্রেটার </a:t>
            </a:r>
            <a:r>
              <a:rPr lang="en-US" dirty="0" smtClean="0">
                <a:latin typeface="Nikosh" pitchFamily="2" charset="0"/>
                <a:cs typeface="Nikosh" pitchFamily="2" charset="0"/>
              </a:rPr>
              <a:t> </a:t>
            </a:r>
            <a:r>
              <a:rPr lang="bn-BD" dirty="0" smtClean="0">
                <a:latin typeface="Nikosh" pitchFamily="2" charset="0"/>
                <a:cs typeface="Nikosh" pitchFamily="2" charset="0"/>
              </a:rPr>
              <a:t> </a:t>
            </a:r>
            <a:r>
              <a:rPr lang="en-US" dirty="0" smtClean="0">
                <a:latin typeface="Times New Roman" pitchFamily="18" charset="0"/>
                <a:cs typeface="Times New Roman" pitchFamily="18" charset="0"/>
              </a:rPr>
              <a:t> </a:t>
            </a:r>
            <a:r>
              <a:rPr lang="bn-BD" dirty="0" smtClean="0">
                <a:latin typeface="Times New Roman" pitchFamily="18" charset="0"/>
                <a:cs typeface="Nikosh" pitchFamily="2" charset="0"/>
              </a:rPr>
              <a:t>  </a:t>
            </a:r>
            <a:r>
              <a:rPr lang="bn-BD" dirty="0" smtClean="0">
                <a:latin typeface="Nikosh" pitchFamily="2" charset="0"/>
                <a:cs typeface="Nikosh" pitchFamily="2" charset="0"/>
              </a:rPr>
              <a:t>ঘ। </a:t>
            </a:r>
            <a:r>
              <a:rPr lang="en-US" dirty="0" smtClean="0">
                <a:latin typeface="Nikosh" pitchFamily="2" charset="0"/>
                <a:cs typeface="Nikosh" pitchFamily="2" charset="0"/>
              </a:rPr>
              <a:t> </a:t>
            </a:r>
            <a:r>
              <a:rPr lang="bn-BD" dirty="0" smtClean="0">
                <a:latin typeface="Nikosh" pitchFamily="2" charset="0"/>
                <a:cs typeface="Nikosh" pitchFamily="2" charset="0"/>
              </a:rPr>
              <a:t>ভিডিও</a:t>
            </a:r>
            <a:endParaRPr lang="bn-BD" dirty="0" smtClean="0">
              <a:latin typeface="Times New Roman" pitchFamily="18" charset="0"/>
              <a:cs typeface="Nikosh" pitchFamily="2" charset="0"/>
            </a:endParaRPr>
          </a:p>
          <a:p>
            <a:pPr>
              <a:buNone/>
            </a:pPr>
            <a:r>
              <a:rPr lang="bn-BD" dirty="0" smtClean="0">
                <a:latin typeface="Nikosh" pitchFamily="2" charset="0"/>
                <a:cs typeface="Nikosh" pitchFamily="2" charset="0"/>
              </a:rPr>
              <a:t>৫।   মানুষের ভাষার সাথে কোন ভাষার মিল আছে?      </a:t>
            </a:r>
          </a:p>
          <a:p>
            <a:pPr>
              <a:buNone/>
            </a:pPr>
            <a:r>
              <a:rPr lang="bn-BD" b="1" dirty="0" smtClean="0">
                <a:latin typeface="Nikosh" pitchFamily="2" charset="0"/>
                <a:cs typeface="Nikosh" pitchFamily="2" charset="0"/>
              </a:rPr>
              <a:t>ক। উচ্চস্তরের  </a:t>
            </a:r>
            <a:r>
              <a:rPr lang="bn-BD" dirty="0" smtClean="0">
                <a:latin typeface="Nikosh" pitchFamily="2" charset="0"/>
                <a:cs typeface="Nikosh" pitchFamily="2" charset="0"/>
              </a:rPr>
              <a:t>খ। নিম্নস্তরের  গ</a:t>
            </a:r>
            <a:r>
              <a:rPr lang="bn-BD" b="1" dirty="0" smtClean="0">
                <a:latin typeface="Nikosh" pitchFamily="2" charset="0"/>
                <a:cs typeface="Nikosh" pitchFamily="2" charset="0"/>
              </a:rPr>
              <a:t>।</a:t>
            </a:r>
            <a:r>
              <a:rPr lang="en-US" b="1" dirty="0" smtClean="0">
                <a:latin typeface="Nikosh" pitchFamily="2" charset="0"/>
                <a:cs typeface="Nikosh" pitchFamily="2" charset="0"/>
              </a:rPr>
              <a:t> </a:t>
            </a:r>
            <a:r>
              <a:rPr lang="bn-BD" b="1" dirty="0" smtClean="0">
                <a:latin typeface="Nikosh" pitchFamily="2" charset="0"/>
                <a:cs typeface="Nikosh" pitchFamily="2" charset="0"/>
              </a:rPr>
              <a:t> </a:t>
            </a:r>
            <a:r>
              <a:rPr lang="bn-BD" dirty="0" smtClean="0">
                <a:latin typeface="Nikosh" pitchFamily="2" charset="0"/>
                <a:cs typeface="Nikosh" pitchFamily="2" charset="0"/>
              </a:rPr>
              <a:t>যান্ত্রিক </a:t>
            </a:r>
            <a:r>
              <a:rPr lang="bn-BD" b="1" dirty="0" smtClean="0">
                <a:latin typeface="Nikosh" pitchFamily="2" charset="0"/>
                <a:cs typeface="Nikosh" pitchFamily="2" charset="0"/>
              </a:rPr>
              <a:t> </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bn-BD" dirty="0" smtClean="0">
                <a:latin typeface="Nikosh" pitchFamily="2" charset="0"/>
                <a:cs typeface="Nikosh" pitchFamily="2" charset="0"/>
              </a:rPr>
              <a:t>ঘ।  অ্যাসেম্বলি </a:t>
            </a:r>
            <a:endParaRPr lang="en-US" dirty="0" smtClean="0"/>
          </a:p>
          <a:p>
            <a:pPr>
              <a:buNone/>
            </a:pPr>
            <a:endParaRPr lang="en-US" dirty="0"/>
          </a:p>
        </p:txBody>
      </p:sp>
      <p:sp>
        <p:nvSpPr>
          <p:cNvPr id="2" name="Title 1"/>
          <p:cNvSpPr>
            <a:spLocks noGrp="1"/>
          </p:cNvSpPr>
          <p:nvPr>
            <p:ph type="title"/>
          </p:nvPr>
        </p:nvSpPr>
        <p:spPr>
          <a:xfrm>
            <a:off x="2514600" y="274638"/>
            <a:ext cx="3581400" cy="868362"/>
          </a:xfrm>
        </p:spPr>
        <p:txBody>
          <a:bodyPr/>
          <a:lstStyle/>
          <a:p>
            <a:pPr algn="ctr"/>
            <a:r>
              <a:rPr lang="bn-BD" dirty="0" smtClean="0">
                <a:latin typeface="Nikosh" pitchFamily="2" charset="0"/>
                <a:cs typeface="Nikosh" pitchFamily="2" charset="0"/>
              </a:rPr>
              <a:t>     মুল্যায়ন</a:t>
            </a:r>
            <a:endParaRPr lang="en-US" dirty="0"/>
          </a:p>
        </p:txBody>
      </p:sp>
    </p:spTree>
    <p:extLst>
      <p:ext uri="{BB962C8B-B14F-4D97-AF65-F5344CB8AC3E}">
        <p14:creationId xmlns:p14="http://schemas.microsoft.com/office/powerpoint/2010/main" val="938746491"/>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2"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763000" cy="5562600"/>
          </a:xfrm>
        </p:spPr>
        <p:txBody>
          <a:bodyPr>
            <a:normAutofit fontScale="92500"/>
          </a:bodyPr>
          <a:lstStyle/>
          <a:p>
            <a:pPr>
              <a:buNone/>
            </a:pPr>
            <a:r>
              <a:rPr lang="bn-BD" sz="3800" dirty="0" smtClean="0">
                <a:latin typeface="Nikosh" pitchFamily="2" charset="0"/>
                <a:cs typeface="Nikosh" pitchFamily="2" charset="0"/>
              </a:rPr>
              <a:t> </a:t>
            </a:r>
            <a:r>
              <a:rPr lang="bn-BD" dirty="0" smtClean="0">
                <a:latin typeface="Nikosh" pitchFamily="2" charset="0"/>
                <a:cs typeface="Nikosh" pitchFamily="2" charset="0"/>
              </a:rPr>
              <a:t>৬।   নিচের কোনটি </a:t>
            </a:r>
            <a:r>
              <a:rPr lang="en-US" dirty="0" smtClean="0">
                <a:latin typeface="Nikosh" pitchFamily="2" charset="0"/>
                <a:cs typeface="Nikosh" pitchFamily="2" charset="0"/>
              </a:rPr>
              <a:t>অ</a:t>
            </a:r>
            <a:r>
              <a:rPr lang="bn-BD" dirty="0" smtClean="0">
                <a:latin typeface="Nikosh" pitchFamily="2" charset="0"/>
                <a:cs typeface="Nikosh" pitchFamily="2" charset="0"/>
              </a:rPr>
              <a:t>নুবাদক প্রোগ্রাম</a:t>
            </a:r>
            <a:r>
              <a:rPr lang="bn-BD" dirty="0" smtClean="0">
                <a:latin typeface="Times New Roman" pitchFamily="18" charset="0"/>
                <a:cs typeface="Nikosh" pitchFamily="2" charset="0"/>
              </a:rPr>
              <a:t>?  </a:t>
            </a:r>
            <a:r>
              <a:rPr lang="bn-BD" dirty="0" smtClean="0">
                <a:latin typeface="Times New Roman" pitchFamily="18" charset="0"/>
                <a:cs typeface="Times New Roman" pitchFamily="18" charset="0"/>
              </a:rPr>
              <a:t>  </a:t>
            </a:r>
            <a:r>
              <a:rPr lang="bn-BD" dirty="0" smtClean="0">
                <a:latin typeface="Nikosh" pitchFamily="2" charset="0"/>
                <a:cs typeface="Nikosh" pitchFamily="2" charset="0"/>
              </a:rPr>
              <a:t>    </a:t>
            </a:r>
          </a:p>
          <a:p>
            <a:pPr>
              <a:buNone/>
            </a:pPr>
            <a:r>
              <a:rPr lang="bn-BD" b="1" dirty="0" smtClean="0">
                <a:latin typeface="Nikosh" pitchFamily="2" charset="0"/>
                <a:cs typeface="Nikosh" pitchFamily="2" charset="0"/>
              </a:rPr>
              <a:t>ক।  ইন্টারপ্রেটার</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bn-BD" dirty="0" smtClean="0">
                <a:latin typeface="Nikosh" pitchFamily="2" charset="0"/>
                <a:cs typeface="Nikosh" pitchFamily="2" charset="0"/>
              </a:rPr>
              <a:t>খ।</a:t>
            </a:r>
            <a:r>
              <a:rPr lang="bn-BD" b="1" dirty="0" smtClean="0">
                <a:latin typeface="Nikosh" pitchFamily="2" charset="0"/>
                <a:cs typeface="Nikosh" pitchFamily="2" charset="0"/>
              </a:rPr>
              <a:t>  </a:t>
            </a:r>
            <a:r>
              <a:rPr lang="bn-BD" dirty="0" smtClean="0">
                <a:latin typeface="Nikosh" pitchFamily="2" charset="0"/>
                <a:cs typeface="Nikosh" pitchFamily="2" charset="0"/>
              </a:rPr>
              <a:t>সি ++</a:t>
            </a:r>
            <a:r>
              <a:rPr lang="bn-BD" dirty="0" smtClean="0">
                <a:latin typeface="Times New Roman" pitchFamily="18" charset="0"/>
                <a:cs typeface="Nikosh" pitchFamily="2" charset="0"/>
              </a:rPr>
              <a:t>   </a:t>
            </a:r>
            <a:r>
              <a:rPr lang="bn-BD" dirty="0" smtClean="0">
                <a:latin typeface="Nikosh" pitchFamily="2" charset="0"/>
                <a:cs typeface="Nikosh" pitchFamily="2" charset="0"/>
              </a:rPr>
              <a:t>গ।</a:t>
            </a:r>
            <a:r>
              <a:rPr lang="bn-BD" b="1" dirty="0" smtClean="0">
                <a:latin typeface="Nikosh" pitchFamily="2" charset="0"/>
                <a:cs typeface="Nikosh" pitchFamily="2" charset="0"/>
              </a:rPr>
              <a:t> </a:t>
            </a:r>
            <a:r>
              <a:rPr lang="bn-BD" dirty="0" smtClean="0">
                <a:latin typeface="Times New Roman" pitchFamily="18" charset="0"/>
                <a:cs typeface="Nikosh" pitchFamily="2" charset="0"/>
              </a:rPr>
              <a:t>পাইথন </a:t>
            </a:r>
            <a:r>
              <a:rPr lang="bn-BD" b="1" dirty="0" smtClean="0">
                <a:latin typeface="Times New Roman" pitchFamily="18" charset="0"/>
                <a:cs typeface="Nikosh" pitchFamily="2" charset="0"/>
              </a:rPr>
              <a:t> </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ঘ। </a:t>
            </a:r>
            <a:r>
              <a:rPr lang="bn-BD" dirty="0" smtClean="0">
                <a:latin typeface="Times New Roman" pitchFamily="18" charset="0"/>
                <a:cs typeface="Nikosh" pitchFamily="2" charset="0"/>
              </a:rPr>
              <a:t>প্যাস্কেল</a:t>
            </a:r>
            <a:r>
              <a:rPr lang="bn-BD" dirty="0" smtClean="0">
                <a:latin typeface="Nikosh" pitchFamily="2" charset="0"/>
                <a:cs typeface="Nikosh" pitchFamily="2" charset="0"/>
              </a:rPr>
              <a:t>  </a:t>
            </a:r>
            <a:endParaRPr lang="bn-BD" dirty="0" smtClean="0">
              <a:latin typeface="Times New Roman" pitchFamily="18" charset="0"/>
              <a:cs typeface="Nikosh" pitchFamily="2" charset="0"/>
            </a:endParaRPr>
          </a:p>
          <a:p>
            <a:pPr>
              <a:buNone/>
            </a:pPr>
            <a:r>
              <a:rPr lang="bn-BD" dirty="0" smtClean="0">
                <a:latin typeface="Nikosh" pitchFamily="2" charset="0"/>
                <a:cs typeface="Nikosh" pitchFamily="2" charset="0"/>
              </a:rPr>
              <a:t> ৭।  কোনটি </a:t>
            </a:r>
            <a:r>
              <a:rPr lang="en-US" dirty="0" smtClean="0">
                <a:latin typeface="Nikosh" pitchFamily="2" charset="0"/>
                <a:cs typeface="Nikosh" pitchFamily="2" charset="0"/>
              </a:rPr>
              <a:t>অ</a:t>
            </a:r>
            <a:r>
              <a:rPr lang="bn-BD" dirty="0" smtClean="0">
                <a:latin typeface="Nikosh" pitchFamily="2" charset="0"/>
                <a:cs typeface="Nikosh" pitchFamily="2" charset="0"/>
              </a:rPr>
              <a:t>নুবাদক প্রোগ্রাম নয় ? </a:t>
            </a:r>
          </a:p>
          <a:p>
            <a:pPr>
              <a:buNone/>
            </a:pPr>
            <a:r>
              <a:rPr lang="bn-BD" dirty="0" smtClean="0">
                <a:latin typeface="Nikosh" pitchFamily="2" charset="0"/>
                <a:cs typeface="Nikosh" pitchFamily="2" charset="0"/>
              </a:rPr>
              <a:t>ক। </a:t>
            </a:r>
            <a:r>
              <a:rPr lang="bn-BD" dirty="0" smtClean="0">
                <a:latin typeface="Times New Roman" pitchFamily="18" charset="0"/>
                <a:cs typeface="Nikosh" pitchFamily="2" charset="0"/>
              </a:rPr>
              <a:t> কম্পাইলার    </a:t>
            </a:r>
            <a:r>
              <a:rPr lang="bn-BD" b="1" dirty="0" smtClean="0">
                <a:latin typeface="Nikosh" pitchFamily="2" charset="0"/>
                <a:cs typeface="Nikosh" pitchFamily="2" charset="0"/>
              </a:rPr>
              <a:t>খ। কোবল </a:t>
            </a:r>
            <a:r>
              <a:rPr lang="bn-BD" b="1" dirty="0" smtClean="0">
                <a:latin typeface="Times New Roman" pitchFamily="18" charset="0"/>
                <a:cs typeface="Nikosh" pitchFamily="2" charset="0"/>
              </a:rPr>
              <a:t> </a:t>
            </a:r>
            <a:r>
              <a:rPr lang="en-US" b="1" dirty="0" smtClean="0">
                <a:latin typeface="Times New Roman" pitchFamily="18" charset="0"/>
                <a:cs typeface="Times New Roman" pitchFamily="18" charset="0"/>
              </a:rPr>
              <a:t>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গ। ইন্টারপ্রেটার</a:t>
            </a:r>
            <a:r>
              <a:rPr lang="bn-BD" dirty="0" smtClean="0">
                <a:latin typeface="Times New Roman" pitchFamily="18" charset="0"/>
                <a:cs typeface="Nikosh" pitchFamily="2" charset="0"/>
              </a:rPr>
              <a:t> </a:t>
            </a:r>
            <a:r>
              <a:rPr lang="bn-BD" dirty="0" smtClean="0">
                <a:latin typeface="Nikosh" pitchFamily="2" charset="0"/>
                <a:cs typeface="Nikosh" pitchFamily="2" charset="0"/>
              </a:rPr>
              <a:t>   ঘ।</a:t>
            </a:r>
            <a:r>
              <a:rPr lang="en-US" dirty="0" smtClean="0">
                <a:latin typeface="Nikosh" pitchFamily="2" charset="0"/>
                <a:cs typeface="Nikosh" pitchFamily="2" charset="0"/>
              </a:rPr>
              <a:t> </a:t>
            </a:r>
            <a:r>
              <a:rPr lang="bn-BD" dirty="0" smtClean="0">
                <a:latin typeface="Nikosh" pitchFamily="2" charset="0"/>
                <a:cs typeface="Nikosh" pitchFamily="2" charset="0"/>
              </a:rPr>
              <a:t>অ্যাসেম্বলার </a:t>
            </a:r>
            <a:r>
              <a:rPr lang="en-US" dirty="0" smtClean="0">
                <a:latin typeface="Nikosh" pitchFamily="2" charset="0"/>
                <a:cs typeface="Nikosh" pitchFamily="2" charset="0"/>
              </a:rPr>
              <a:t> </a:t>
            </a:r>
            <a:r>
              <a:rPr lang="bn-BD" dirty="0" smtClean="0">
                <a:latin typeface="Nikosh" pitchFamily="2" charset="0"/>
                <a:cs typeface="Nikosh" pitchFamily="2" charset="0"/>
              </a:rPr>
              <a:t>  </a:t>
            </a:r>
            <a:r>
              <a:rPr lang="en-US" dirty="0" smtClean="0">
                <a:latin typeface="Nikosh" pitchFamily="2" charset="0"/>
                <a:cs typeface="Nikosh" pitchFamily="2" charset="0"/>
              </a:rPr>
              <a:t> </a:t>
            </a:r>
            <a:r>
              <a:rPr lang="en-US" dirty="0" smtClean="0">
                <a:latin typeface="Times New Roman" pitchFamily="18" charset="0"/>
                <a:cs typeface="Times New Roman" pitchFamily="18" charset="0"/>
              </a:rPr>
              <a:t> </a:t>
            </a:r>
            <a:r>
              <a:rPr lang="bn-BD"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bn-BD" dirty="0" smtClean="0">
                <a:latin typeface="Nikosh" pitchFamily="2" charset="0"/>
                <a:cs typeface="Nikosh" pitchFamily="2" charset="0"/>
              </a:rPr>
              <a:t>৮। ইন্টারপ্রেটার প্রোগ্রাম কি ভাবে কাজ করে?  </a:t>
            </a:r>
          </a:p>
          <a:p>
            <a:pPr>
              <a:buNone/>
            </a:pPr>
            <a:r>
              <a:rPr lang="bn-BD" b="1" dirty="0" smtClean="0">
                <a:latin typeface="Nikosh" pitchFamily="2" charset="0"/>
                <a:cs typeface="Nikosh" pitchFamily="2" charset="0"/>
              </a:rPr>
              <a:t>ক। এক লাইন এক লাইন করে </a:t>
            </a:r>
            <a:r>
              <a:rPr lang="en-US" b="1" dirty="0" smtClean="0">
                <a:latin typeface="Nikosh" pitchFamily="2" charset="0"/>
                <a:cs typeface="Nikosh" pitchFamily="2" charset="0"/>
              </a:rPr>
              <a:t>অ</a:t>
            </a:r>
            <a:r>
              <a:rPr lang="bn-BD" b="1" dirty="0" smtClean="0">
                <a:latin typeface="Nikosh" pitchFamily="2" charset="0"/>
                <a:cs typeface="Nikosh" pitchFamily="2" charset="0"/>
              </a:rPr>
              <a:t>নুবাদ করে</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bn-BD" b="1" dirty="0" smtClean="0">
                <a:latin typeface="Times New Roman" pitchFamily="18" charset="0"/>
                <a:cs typeface="Nikosh" pitchFamily="2" charset="0"/>
              </a:rPr>
              <a:t>  </a:t>
            </a:r>
            <a:r>
              <a:rPr lang="bn-BD" dirty="0" smtClean="0">
                <a:latin typeface="Nikosh" pitchFamily="2" charset="0"/>
                <a:cs typeface="Nikosh" pitchFamily="2" charset="0"/>
              </a:rPr>
              <a:t>খ। এক সাথে পুরো প্রোগ্রাম </a:t>
            </a:r>
            <a:r>
              <a:rPr lang="en-US" dirty="0" smtClean="0">
                <a:latin typeface="Nikosh" pitchFamily="2" charset="0"/>
                <a:cs typeface="Nikosh" pitchFamily="2" charset="0"/>
              </a:rPr>
              <a:t>অ</a:t>
            </a:r>
            <a:r>
              <a:rPr lang="bn-BD" dirty="0" smtClean="0">
                <a:latin typeface="Nikosh" pitchFamily="2" charset="0"/>
                <a:cs typeface="Nikosh" pitchFamily="2" charset="0"/>
              </a:rPr>
              <a:t>নুবাদ করে</a:t>
            </a:r>
            <a:r>
              <a:rPr lang="en-US" dirty="0" smtClean="0">
                <a:latin typeface="Nikosh" pitchFamily="2" charset="0"/>
                <a:cs typeface="Nikosh" pitchFamily="2" charset="0"/>
              </a:rPr>
              <a:t>  </a:t>
            </a:r>
            <a:endParaRPr lang="bn-BD" dirty="0" smtClean="0">
              <a:latin typeface="Nikosh" pitchFamily="2" charset="0"/>
              <a:cs typeface="Nikosh" pitchFamily="2" charset="0"/>
            </a:endParaRPr>
          </a:p>
          <a:p>
            <a:pPr>
              <a:buNone/>
            </a:pPr>
            <a:r>
              <a:rPr lang="bn-BD" dirty="0" smtClean="0">
                <a:latin typeface="Nikosh" pitchFamily="2" charset="0"/>
                <a:cs typeface="Nikosh" pitchFamily="2" charset="0"/>
              </a:rPr>
              <a:t>গ।</a:t>
            </a:r>
            <a:r>
              <a:rPr lang="en-US" dirty="0" smtClean="0">
                <a:latin typeface="Nikosh" pitchFamily="2" charset="0"/>
                <a:cs typeface="Nikosh" pitchFamily="2" charset="0"/>
              </a:rPr>
              <a:t> </a:t>
            </a:r>
            <a:r>
              <a:rPr lang="bn-BD" dirty="0" smtClean="0">
                <a:latin typeface="Nikosh" pitchFamily="2" charset="0"/>
                <a:cs typeface="Nikosh" pitchFamily="2" charset="0"/>
              </a:rPr>
              <a:t>এক সাথে পাচ লাইন করে </a:t>
            </a:r>
            <a:r>
              <a:rPr lang="en-US" dirty="0" smtClean="0">
                <a:latin typeface="Nikosh" pitchFamily="2" charset="0"/>
                <a:cs typeface="Nikosh" pitchFamily="2" charset="0"/>
              </a:rPr>
              <a:t>অ</a:t>
            </a:r>
            <a:r>
              <a:rPr lang="bn-BD" dirty="0" smtClean="0">
                <a:latin typeface="Nikosh" pitchFamily="2" charset="0"/>
                <a:cs typeface="Nikosh" pitchFamily="2" charset="0"/>
              </a:rPr>
              <a:t>নুবাদ করে</a:t>
            </a:r>
            <a:r>
              <a:rPr lang="en-US" dirty="0" smtClean="0">
                <a:latin typeface="Times New Roman" pitchFamily="18" charset="0"/>
                <a:cs typeface="Times New Roman" pitchFamily="18" charset="0"/>
              </a:rPr>
              <a:t>   </a:t>
            </a:r>
            <a:r>
              <a:rPr lang="bn-BD" dirty="0" smtClean="0">
                <a:latin typeface="Nikosh" pitchFamily="2" charset="0"/>
                <a:cs typeface="Nikosh" pitchFamily="2" charset="0"/>
              </a:rPr>
              <a:t>ঘ।</a:t>
            </a:r>
            <a:r>
              <a:rPr lang="en-US" dirty="0" smtClean="0">
                <a:latin typeface="Nikosh" pitchFamily="2" charset="0"/>
                <a:cs typeface="Nikosh" pitchFamily="2" charset="0"/>
              </a:rPr>
              <a:t>  </a:t>
            </a:r>
            <a:r>
              <a:rPr lang="bn-BD" dirty="0" smtClean="0">
                <a:latin typeface="Nikosh" pitchFamily="2" charset="0"/>
                <a:cs typeface="Nikosh" pitchFamily="2" charset="0"/>
              </a:rPr>
              <a:t>অর্ধেক অর্ধেক লাইন অনুবাদ করে </a:t>
            </a:r>
            <a:r>
              <a:rPr lang="en-US" dirty="0" smtClean="0">
                <a:latin typeface="Nikosh" pitchFamily="2" charset="0"/>
                <a:cs typeface="Nikosh" pitchFamily="2" charset="0"/>
              </a:rPr>
              <a:t> </a:t>
            </a:r>
            <a:r>
              <a:rPr lang="bn-BD" dirty="0" smtClean="0">
                <a:latin typeface="Nikosh" pitchFamily="2" charset="0"/>
                <a:cs typeface="Nikosh" pitchFamily="2" charset="0"/>
              </a:rPr>
              <a:t> </a:t>
            </a:r>
          </a:p>
          <a:p>
            <a:pPr>
              <a:buNone/>
            </a:pPr>
            <a:r>
              <a:rPr lang="bn-BD" dirty="0" smtClean="0">
                <a:latin typeface="Nikosh" pitchFamily="2" charset="0"/>
                <a:cs typeface="Nikosh" pitchFamily="2" charset="0"/>
              </a:rPr>
              <a:t>৯। </a:t>
            </a:r>
            <a:r>
              <a:rPr lang="en-US" dirty="0" smtClean="0">
                <a:latin typeface="Nikosh" pitchFamily="2" charset="0"/>
                <a:cs typeface="Nikosh" pitchFamily="2" charset="0"/>
              </a:rPr>
              <a:t> </a:t>
            </a:r>
            <a:r>
              <a:rPr lang="bn-BD" dirty="0" smtClean="0">
                <a:latin typeface="Nikosh" pitchFamily="2" charset="0"/>
                <a:cs typeface="Nikosh" pitchFamily="2" charset="0"/>
              </a:rPr>
              <a:t>ফ্লোচার্টের বিষয়কে কম্পিউটারের প্রোগ্রামিংয়ের ভাষায় রুপান্তর করাকে কি বলে?         </a:t>
            </a:r>
          </a:p>
          <a:p>
            <a:pPr>
              <a:buNone/>
            </a:pPr>
            <a:r>
              <a:rPr lang="bn-BD" dirty="0" smtClean="0">
                <a:latin typeface="Nikosh" pitchFamily="2" charset="0"/>
                <a:cs typeface="Nikosh" pitchFamily="2" charset="0"/>
              </a:rPr>
              <a:t>ক। </a:t>
            </a:r>
            <a:r>
              <a:rPr lang="en-US" dirty="0" smtClean="0">
                <a:latin typeface="Nikosh" pitchFamily="2" charset="0"/>
                <a:cs typeface="Nikosh" pitchFamily="2" charset="0"/>
              </a:rPr>
              <a:t> </a:t>
            </a:r>
            <a:r>
              <a:rPr lang="bn-BD" dirty="0" smtClean="0">
                <a:latin typeface="Nikosh" pitchFamily="2" charset="0"/>
                <a:cs typeface="Nikosh" pitchFamily="2" charset="0"/>
              </a:rPr>
              <a:t> সুডোকোড </a:t>
            </a:r>
            <a:r>
              <a:rPr lang="bn-BD" dirty="0" smtClean="0">
                <a:latin typeface="Times New Roman" pitchFamily="18" charset="0"/>
                <a:cs typeface="Nikosh" pitchFamily="2" charset="0"/>
              </a:rPr>
              <a:t>   </a:t>
            </a:r>
            <a:r>
              <a:rPr lang="bn-BD" b="1" dirty="0" smtClean="0">
                <a:latin typeface="Nikosh" pitchFamily="2" charset="0"/>
                <a:cs typeface="Nikosh" pitchFamily="2" charset="0"/>
              </a:rPr>
              <a:t>খ।  কোডিং</a:t>
            </a:r>
            <a:r>
              <a:rPr lang="en-US" b="1" dirty="0" smtClean="0">
                <a:latin typeface="Nikosh" pitchFamily="2" charset="0"/>
                <a:cs typeface="Nikosh" pitchFamily="2" charset="0"/>
              </a:rPr>
              <a:t> </a:t>
            </a:r>
            <a:r>
              <a:rPr lang="bn-BD" b="1" dirty="0" smtClean="0">
                <a:latin typeface="Nikosh" pitchFamily="2" charset="0"/>
                <a:cs typeface="Nikosh" pitchFamily="2" charset="0"/>
              </a:rPr>
              <a:t> </a:t>
            </a:r>
            <a:r>
              <a:rPr lang="bn-BD" dirty="0" smtClean="0">
                <a:latin typeface="Nikosh" pitchFamily="2" charset="0"/>
                <a:cs typeface="Nikosh" pitchFamily="2" charset="0"/>
              </a:rPr>
              <a:t>গ।</a:t>
            </a:r>
            <a:r>
              <a:rPr lang="en-US" dirty="0" smtClean="0">
                <a:latin typeface="Nikosh" pitchFamily="2" charset="0"/>
                <a:cs typeface="Nikosh" pitchFamily="2" charset="0"/>
              </a:rPr>
              <a:t>  </a:t>
            </a:r>
            <a:r>
              <a:rPr lang="bn-BD" dirty="0" smtClean="0">
                <a:latin typeface="Nikosh" pitchFamily="2" charset="0"/>
                <a:cs typeface="Nikosh" pitchFamily="2" charset="0"/>
              </a:rPr>
              <a:t>অ্যালগরিদম </a:t>
            </a:r>
            <a:r>
              <a:rPr lang="en-US" dirty="0" smtClean="0">
                <a:latin typeface="Nikosh" pitchFamily="2" charset="0"/>
                <a:cs typeface="Nikosh" pitchFamily="2" charset="0"/>
              </a:rPr>
              <a:t> </a:t>
            </a:r>
            <a:r>
              <a:rPr lang="bn-BD" dirty="0" smtClean="0">
                <a:latin typeface="Nikosh" pitchFamily="2" charset="0"/>
                <a:cs typeface="Nikosh" pitchFamily="2" charset="0"/>
              </a:rPr>
              <a:t> </a:t>
            </a:r>
            <a:r>
              <a:rPr lang="en-US" dirty="0" smtClean="0">
                <a:latin typeface="Times New Roman" pitchFamily="18" charset="0"/>
                <a:cs typeface="Times New Roman" pitchFamily="18" charset="0"/>
              </a:rPr>
              <a:t> </a:t>
            </a:r>
            <a:r>
              <a:rPr lang="bn-BD" dirty="0" smtClean="0">
                <a:latin typeface="Times New Roman" pitchFamily="18" charset="0"/>
                <a:cs typeface="Nikosh" pitchFamily="2" charset="0"/>
              </a:rPr>
              <a:t>  </a:t>
            </a:r>
            <a:r>
              <a:rPr lang="bn-BD" dirty="0" smtClean="0">
                <a:latin typeface="Nikosh" pitchFamily="2" charset="0"/>
                <a:cs typeface="Nikosh" pitchFamily="2" charset="0"/>
              </a:rPr>
              <a:t>ঘ। </a:t>
            </a:r>
            <a:r>
              <a:rPr lang="en-US" dirty="0" smtClean="0">
                <a:latin typeface="Nikosh" pitchFamily="2" charset="0"/>
                <a:cs typeface="Nikosh" pitchFamily="2" charset="0"/>
              </a:rPr>
              <a:t> </a:t>
            </a:r>
            <a:r>
              <a:rPr lang="bn-BD" dirty="0" smtClean="0">
                <a:latin typeface="Nikosh" pitchFamily="2" charset="0"/>
                <a:cs typeface="Nikosh" pitchFamily="2" charset="0"/>
              </a:rPr>
              <a:t>প্রিন্ট</a:t>
            </a:r>
            <a:r>
              <a:rPr lang="bn-BD" dirty="0" smtClean="0">
                <a:latin typeface="Times New Roman" pitchFamily="18" charset="0"/>
                <a:cs typeface="Nikosh" pitchFamily="2" charset="0"/>
              </a:rPr>
              <a:t> </a:t>
            </a:r>
          </a:p>
          <a:p>
            <a:pPr>
              <a:buNone/>
            </a:pPr>
            <a:r>
              <a:rPr lang="bn-BD" dirty="0" smtClean="0">
                <a:latin typeface="Nikosh" pitchFamily="2" charset="0"/>
                <a:cs typeface="Nikosh" pitchFamily="2" charset="0"/>
              </a:rPr>
              <a:t>১০।  প্রোগ্রামের কোন ভাষা যন্ত্রনির্ভর?       </a:t>
            </a:r>
          </a:p>
          <a:p>
            <a:pPr>
              <a:buNone/>
            </a:pPr>
            <a:r>
              <a:rPr lang="bn-BD" dirty="0" smtClean="0">
                <a:latin typeface="Nikosh" pitchFamily="2" charset="0"/>
                <a:cs typeface="Nikosh" pitchFamily="2" charset="0"/>
              </a:rPr>
              <a:t>ক। উচ্চস্তরের ভাষা   খ।  যন্ত্রভাষা  গ</a:t>
            </a:r>
            <a:r>
              <a:rPr lang="bn-BD" b="1" dirty="0" smtClean="0">
                <a:latin typeface="Nikosh" pitchFamily="2" charset="0"/>
                <a:cs typeface="Nikosh" pitchFamily="2" charset="0"/>
              </a:rPr>
              <a:t>।</a:t>
            </a:r>
            <a:r>
              <a:rPr lang="en-US" b="1" dirty="0" smtClean="0">
                <a:latin typeface="Nikosh" pitchFamily="2" charset="0"/>
                <a:cs typeface="Nikosh" pitchFamily="2" charset="0"/>
              </a:rPr>
              <a:t> </a:t>
            </a:r>
            <a:r>
              <a:rPr lang="bn-BD" b="1" dirty="0" smtClean="0">
                <a:latin typeface="Nikosh" pitchFamily="2" charset="0"/>
                <a:cs typeface="Nikosh" pitchFamily="2" charset="0"/>
              </a:rPr>
              <a:t> অ্যাসেম্বলি ভাষা  </a:t>
            </a:r>
            <a:r>
              <a:rPr lang="en-US" b="1" dirty="0" smtClean="0">
                <a:latin typeface="Times New Roman" pitchFamily="18" charset="0"/>
                <a:cs typeface="Times New Roman" pitchFamily="18" charset="0"/>
              </a:rPr>
              <a:t> </a:t>
            </a:r>
            <a:r>
              <a:rPr lang="bn-BD" b="1" dirty="0" smtClean="0">
                <a:latin typeface="Nikosh" pitchFamily="2" charset="0"/>
                <a:cs typeface="Nikosh" pitchFamily="2" charset="0"/>
              </a:rPr>
              <a:t> </a:t>
            </a:r>
            <a:r>
              <a:rPr lang="bn-BD" dirty="0" smtClean="0">
                <a:latin typeface="Nikosh" pitchFamily="2" charset="0"/>
                <a:cs typeface="Nikosh" pitchFamily="2" charset="0"/>
              </a:rPr>
              <a:t>ঘ।  নিম্নস্তরের ভাষা </a:t>
            </a:r>
            <a:endParaRPr lang="en-US" dirty="0" smtClean="0"/>
          </a:p>
          <a:p>
            <a:pPr>
              <a:buNone/>
            </a:pPr>
            <a:endParaRPr lang="en-US" dirty="0"/>
          </a:p>
        </p:txBody>
      </p:sp>
      <p:sp>
        <p:nvSpPr>
          <p:cNvPr id="2" name="Title 1"/>
          <p:cNvSpPr>
            <a:spLocks noGrp="1"/>
          </p:cNvSpPr>
          <p:nvPr>
            <p:ph type="title"/>
          </p:nvPr>
        </p:nvSpPr>
        <p:spPr>
          <a:xfrm>
            <a:off x="762000" y="274638"/>
            <a:ext cx="8077200" cy="1143000"/>
          </a:xfrm>
        </p:spPr>
        <p:txBody>
          <a:bodyPr>
            <a:normAutofit/>
          </a:bodyPr>
          <a:lstStyle/>
          <a:p>
            <a:pPr algn="ctr"/>
            <a:r>
              <a:rPr lang="bn-BD" sz="2800" dirty="0" smtClean="0">
                <a:latin typeface="Nikosh" pitchFamily="2" charset="0"/>
                <a:cs typeface="Nikosh" pitchFamily="2" charset="0"/>
              </a:rPr>
              <a:t>    </a:t>
            </a:r>
            <a:r>
              <a:rPr lang="bn-BD" sz="3600" dirty="0" smtClean="0">
                <a:latin typeface="Nikosh" pitchFamily="2" charset="0"/>
                <a:cs typeface="Nikosh" pitchFamily="2" charset="0"/>
              </a:rPr>
              <a:t>জ্ঞান মুলক,</a:t>
            </a:r>
            <a:r>
              <a:rPr lang="en-US" sz="3600" dirty="0" smtClean="0">
                <a:latin typeface="Nikosh" pitchFamily="2" charset="0"/>
                <a:cs typeface="Nikosh" pitchFamily="2" charset="0"/>
              </a:rPr>
              <a:t>অ</a:t>
            </a:r>
            <a:r>
              <a:rPr lang="bn-BD" sz="3600" dirty="0" smtClean="0">
                <a:latin typeface="Nikosh" pitchFamily="2" charset="0"/>
                <a:cs typeface="Nikosh" pitchFamily="2" charset="0"/>
              </a:rPr>
              <a:t>নুধাবন মুলক, প্রয়োগ মুলক   প্রশ্ন  </a:t>
            </a:r>
            <a:r>
              <a:rPr lang="bn-BD" sz="2800" dirty="0" smtClean="0">
                <a:latin typeface="Nikosh" pitchFamily="2" charset="0"/>
                <a:cs typeface="Nikosh" pitchFamily="2" charset="0"/>
              </a:rPr>
              <a:t/>
            </a:r>
            <a:br>
              <a:rPr lang="bn-BD" sz="2800" dirty="0" smtClean="0">
                <a:latin typeface="Nikosh" pitchFamily="2" charset="0"/>
                <a:cs typeface="Nikosh" pitchFamily="2" charset="0"/>
              </a:rPr>
            </a:br>
            <a:endParaRPr lang="en-US" sz="2800" dirty="0"/>
          </a:p>
        </p:txBody>
      </p:sp>
    </p:spTree>
    <p:extLst>
      <p:ext uri="{BB962C8B-B14F-4D97-AF65-F5344CB8AC3E}">
        <p14:creationId xmlns:p14="http://schemas.microsoft.com/office/powerpoint/2010/main" val="255973225"/>
      </p:ext>
    </p:extLst>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638800"/>
          </a:xfrm>
        </p:spPr>
        <p:txBody>
          <a:bodyPr>
            <a:normAutofit lnSpcReduction="10000"/>
          </a:bodyPr>
          <a:lstStyle/>
          <a:p>
            <a:pPr>
              <a:buNone/>
            </a:pPr>
            <a:r>
              <a:rPr lang="bn-BD" sz="2800" dirty="0" smtClean="0">
                <a:latin typeface="Nikosh" pitchFamily="2" charset="0"/>
                <a:cs typeface="Nikosh" pitchFamily="2" charset="0"/>
              </a:rPr>
              <a:t>১১। সুডো শব্দের অর্থ কি</a:t>
            </a:r>
            <a:r>
              <a:rPr lang="bn-BD" sz="2800" dirty="0" smtClean="0">
                <a:latin typeface="Times New Roman" pitchFamily="18" charset="0"/>
                <a:cs typeface="Nikosh" pitchFamily="2" charset="0"/>
              </a:rPr>
              <a:t>?  </a:t>
            </a:r>
            <a:r>
              <a:rPr lang="bn-BD" sz="2800" dirty="0" smtClean="0">
                <a:latin typeface="Times New Roman" pitchFamily="18" charset="0"/>
                <a:cs typeface="Times New Roman" pitchFamily="18" charset="0"/>
              </a:rPr>
              <a:t>  </a:t>
            </a:r>
            <a:r>
              <a:rPr lang="bn-BD" sz="2800" dirty="0" smtClean="0">
                <a:latin typeface="Nikosh" pitchFamily="2" charset="0"/>
                <a:cs typeface="Nikosh" pitchFamily="2" charset="0"/>
              </a:rPr>
              <a:t>    </a:t>
            </a:r>
          </a:p>
          <a:p>
            <a:pPr>
              <a:buNone/>
            </a:pPr>
            <a:r>
              <a:rPr lang="bn-BD" sz="2800" b="1" dirty="0" smtClean="0">
                <a:latin typeface="Nikosh" pitchFamily="2" charset="0"/>
                <a:cs typeface="Nikosh" pitchFamily="2" charset="0"/>
              </a:rPr>
              <a:t>ক।  ছদ্ম </a:t>
            </a:r>
            <a:r>
              <a:rPr lang="en-US" sz="2800" b="1" dirty="0" smtClean="0">
                <a:latin typeface="Times New Roman" pitchFamily="18" charset="0"/>
                <a:cs typeface="Times New Roman" pitchFamily="18" charset="0"/>
              </a:rPr>
              <a:t> </a:t>
            </a:r>
            <a:r>
              <a:rPr lang="bn-BD" sz="2800" b="1" dirty="0" smtClean="0">
                <a:latin typeface="Nikosh" pitchFamily="2" charset="0"/>
                <a:cs typeface="Nikosh" pitchFamily="2" charset="0"/>
              </a:rPr>
              <a:t> </a:t>
            </a:r>
            <a:r>
              <a:rPr lang="en-US" sz="2800" b="1" dirty="0" smtClean="0">
                <a:latin typeface="Nikosh" pitchFamily="2" charset="0"/>
                <a:cs typeface="Nikosh" pitchFamily="2" charset="0"/>
              </a:rPr>
              <a:t> </a:t>
            </a:r>
            <a:r>
              <a:rPr lang="bn-BD" sz="2800" dirty="0" smtClean="0">
                <a:latin typeface="Nikosh" pitchFamily="2" charset="0"/>
                <a:cs typeface="Nikosh" pitchFamily="2" charset="0"/>
              </a:rPr>
              <a:t>খ।</a:t>
            </a:r>
            <a:r>
              <a:rPr lang="bn-BD" sz="2800" b="1" dirty="0" smtClean="0">
                <a:latin typeface="Nikosh" pitchFamily="2" charset="0"/>
                <a:cs typeface="Nikosh" pitchFamily="2" charset="0"/>
              </a:rPr>
              <a:t> </a:t>
            </a:r>
            <a:r>
              <a:rPr lang="bn-BD" sz="2800" dirty="0" smtClean="0">
                <a:latin typeface="Nikosh" pitchFamily="2" charset="0"/>
                <a:cs typeface="Nikosh" pitchFamily="2" charset="0"/>
              </a:rPr>
              <a:t>শৃংখলা</a:t>
            </a:r>
            <a:r>
              <a:rPr lang="bn-BD" sz="2800" dirty="0" smtClean="0">
                <a:latin typeface="Times New Roman" pitchFamily="18" charset="0"/>
                <a:cs typeface="Nikosh" pitchFamily="2" charset="0"/>
              </a:rPr>
              <a:t> </a:t>
            </a:r>
            <a:r>
              <a:rPr lang="en-US" sz="2800" dirty="0" smtClean="0">
                <a:latin typeface="Times New Roman" pitchFamily="18" charset="0"/>
                <a:cs typeface="Nikosh" pitchFamily="2" charset="0"/>
              </a:rPr>
              <a:t> </a:t>
            </a:r>
            <a:r>
              <a:rPr lang="bn-BD" sz="2800" dirty="0" smtClean="0">
                <a:latin typeface="Nikosh" pitchFamily="2" charset="0"/>
                <a:cs typeface="Nikosh" pitchFamily="2" charset="0"/>
              </a:rPr>
              <a:t>গ।</a:t>
            </a:r>
            <a:r>
              <a:rPr lang="bn-BD" sz="2800" b="1" dirty="0" smtClean="0">
                <a:latin typeface="Nikosh" pitchFamily="2" charset="0"/>
                <a:cs typeface="Nikosh" pitchFamily="2" charset="0"/>
              </a:rPr>
              <a:t> </a:t>
            </a:r>
            <a:r>
              <a:rPr lang="bn-BD" sz="2800" dirty="0" smtClean="0">
                <a:latin typeface="Nikosh" pitchFamily="2" charset="0"/>
                <a:cs typeface="Nikosh" pitchFamily="2" charset="0"/>
              </a:rPr>
              <a:t>পদ্ধতি</a:t>
            </a:r>
            <a:r>
              <a:rPr lang="en-US" sz="2800" dirty="0" smtClean="0">
                <a:latin typeface="Times New Roman" pitchFamily="18" charset="0"/>
                <a:cs typeface="Times New Roman" pitchFamily="18" charset="0"/>
              </a:rPr>
              <a:t>   </a:t>
            </a:r>
            <a:r>
              <a:rPr lang="bn-BD" sz="2800" dirty="0" smtClean="0">
                <a:latin typeface="Nikosh" pitchFamily="2" charset="0"/>
                <a:cs typeface="Nikosh" pitchFamily="2" charset="0"/>
              </a:rPr>
              <a:t>ঘ। </a:t>
            </a:r>
            <a:r>
              <a:rPr lang="bn-BD" sz="2800" dirty="0" smtClean="0">
                <a:latin typeface="Times New Roman" pitchFamily="18" charset="0"/>
                <a:cs typeface="Nikosh" pitchFamily="2" charset="0"/>
              </a:rPr>
              <a:t>ত্রুটি</a:t>
            </a:r>
            <a:r>
              <a:rPr lang="bn-BD" sz="2800" dirty="0" smtClean="0">
                <a:latin typeface="Nikosh" pitchFamily="2" charset="0"/>
                <a:cs typeface="Nikosh" pitchFamily="2" charset="0"/>
              </a:rPr>
              <a:t>  </a:t>
            </a:r>
            <a:endParaRPr lang="bn-BD" sz="2800" dirty="0" smtClean="0">
              <a:latin typeface="Times New Roman" pitchFamily="18" charset="0"/>
              <a:cs typeface="Nikosh" pitchFamily="2" charset="0"/>
            </a:endParaRPr>
          </a:p>
          <a:p>
            <a:pPr>
              <a:buNone/>
            </a:pPr>
            <a:r>
              <a:rPr lang="bn-BD" sz="2800" dirty="0" smtClean="0">
                <a:latin typeface="Nikosh" pitchFamily="2" charset="0"/>
                <a:cs typeface="Nikosh" pitchFamily="2" charset="0"/>
              </a:rPr>
              <a:t> ১২। কোন ভাষা কোন ধরনের রুপান্তর ছাড়া</a:t>
            </a:r>
            <a:r>
              <a:rPr lang="en-US" sz="2800" dirty="0" smtClean="0">
                <a:latin typeface="Nikosh" pitchFamily="2" charset="0"/>
                <a:cs typeface="Nikosh" pitchFamily="2" charset="0"/>
              </a:rPr>
              <a:t>ই</a:t>
            </a:r>
            <a:r>
              <a:rPr lang="bn-BD" sz="2800" dirty="0" smtClean="0">
                <a:latin typeface="Nikosh" pitchFamily="2" charset="0"/>
                <a:cs typeface="Nikosh" pitchFamily="2" charset="0"/>
              </a:rPr>
              <a:t> কম্পিউটার সরাসরি নির্বাহ করতে পারে  ? </a:t>
            </a:r>
            <a:r>
              <a:rPr lang="en-US" sz="2800" dirty="0" smtClean="0">
                <a:latin typeface="Nikosh" pitchFamily="2" charset="0"/>
                <a:cs typeface="Nikosh" pitchFamily="2" charset="0"/>
              </a:rPr>
              <a:t>   </a:t>
            </a:r>
            <a:r>
              <a:rPr lang="bn-BD" sz="2800" b="1" dirty="0" smtClean="0">
                <a:latin typeface="Nikosh" pitchFamily="2" charset="0"/>
                <a:cs typeface="Nikosh" pitchFamily="2" charset="0"/>
              </a:rPr>
              <a:t>ক। মেশিন ভাষা</a:t>
            </a:r>
            <a:r>
              <a:rPr lang="bn-BD" sz="2800" b="1" dirty="0" smtClean="0">
                <a:latin typeface="Times New Roman" pitchFamily="18" charset="0"/>
                <a:cs typeface="Nikosh" pitchFamily="2" charset="0"/>
              </a:rPr>
              <a:t>   </a:t>
            </a:r>
            <a:r>
              <a:rPr lang="bn-BD" sz="2800" dirty="0" smtClean="0">
                <a:latin typeface="Nikosh" pitchFamily="2" charset="0"/>
                <a:cs typeface="Nikosh" pitchFamily="2" charset="0"/>
              </a:rPr>
              <a:t>খ। </a:t>
            </a:r>
            <a:r>
              <a:rPr lang="bn-BD" sz="2800" dirty="0" smtClean="0">
                <a:latin typeface="Times New Roman" pitchFamily="18" charset="0"/>
                <a:cs typeface="Nikosh" pitchFamily="2" charset="0"/>
              </a:rPr>
              <a:t>অ্যাসেম্বলি ভাষা </a:t>
            </a:r>
            <a:r>
              <a:rPr lang="en-US" sz="2800" dirty="0" smtClean="0">
                <a:latin typeface="Times New Roman" pitchFamily="18" charset="0"/>
                <a:cs typeface="Times New Roman" pitchFamily="18" charset="0"/>
              </a:rPr>
              <a:t> </a:t>
            </a:r>
            <a:r>
              <a:rPr lang="bn-BD" sz="2800" dirty="0" smtClean="0">
                <a:latin typeface="Times New Roman" pitchFamily="18" charset="0"/>
                <a:cs typeface="Nikosh" pitchFamily="2" charset="0"/>
              </a:rPr>
              <a:t> </a:t>
            </a:r>
            <a:endParaRPr lang="en-US" sz="2800" dirty="0" smtClean="0">
              <a:latin typeface="Times New Roman" pitchFamily="18" charset="0"/>
              <a:cs typeface="Nikosh" pitchFamily="2" charset="0"/>
            </a:endParaRPr>
          </a:p>
          <a:p>
            <a:pPr>
              <a:buNone/>
            </a:pPr>
            <a:r>
              <a:rPr lang="bn-BD" sz="2800" dirty="0" smtClean="0">
                <a:latin typeface="Nikosh" pitchFamily="2" charset="0"/>
                <a:cs typeface="Nikosh" pitchFamily="2" charset="0"/>
              </a:rPr>
              <a:t>গ। </a:t>
            </a:r>
            <a:r>
              <a:rPr lang="bn-BD" sz="2800" dirty="0" smtClean="0">
                <a:latin typeface="Times New Roman" pitchFamily="18" charset="0"/>
                <a:cs typeface="Nikosh" pitchFamily="2" charset="0"/>
              </a:rPr>
              <a:t>উচ্চস্তরের ভাষা</a:t>
            </a:r>
            <a:r>
              <a:rPr lang="bn-BD" sz="2800" dirty="0" smtClean="0">
                <a:latin typeface="Nikosh" pitchFamily="2" charset="0"/>
                <a:cs typeface="Nikosh" pitchFamily="2" charset="0"/>
              </a:rPr>
              <a:t>   ঘ।</a:t>
            </a:r>
            <a:r>
              <a:rPr lang="en-US" sz="2800" dirty="0" smtClean="0">
                <a:latin typeface="Nikosh" pitchFamily="2" charset="0"/>
                <a:cs typeface="Nikosh" pitchFamily="2" charset="0"/>
              </a:rPr>
              <a:t> </a:t>
            </a:r>
            <a:r>
              <a:rPr lang="bn-BD" sz="2800" dirty="0" smtClean="0">
                <a:latin typeface="Times New Roman" pitchFamily="18" charset="0"/>
                <a:cs typeface="Nikosh" pitchFamily="2" charset="0"/>
              </a:rPr>
              <a:t> মধ্যম স্তরের ভাষা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  </a:t>
            </a:r>
            <a:r>
              <a:rPr lang="en-US" sz="2800" dirty="0" smtClean="0">
                <a:latin typeface="Nikosh" pitchFamily="2" charset="0"/>
                <a:cs typeface="Nikosh" pitchFamily="2" charset="0"/>
              </a:rPr>
              <a:t> </a:t>
            </a:r>
            <a:r>
              <a:rPr lang="en-US" sz="2800" dirty="0" smtClean="0">
                <a:latin typeface="Times New Roman" pitchFamily="18" charset="0"/>
                <a:cs typeface="Times New Roman" pitchFamily="18" charset="0"/>
              </a:rPr>
              <a:t> </a:t>
            </a:r>
            <a:r>
              <a:rPr lang="bn-BD"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None/>
            </a:pPr>
            <a:r>
              <a:rPr lang="bn-BD" sz="2800" dirty="0" smtClean="0">
                <a:latin typeface="Nikosh" pitchFamily="2" charset="0"/>
                <a:cs typeface="Nikosh" pitchFamily="2" charset="0"/>
              </a:rPr>
              <a:t>১৩। মেশিন ভাষায় রুপান্তরিত প্রোগ্রামকে কি বলা হয়?  </a:t>
            </a:r>
          </a:p>
          <a:p>
            <a:pPr>
              <a:buNone/>
            </a:pPr>
            <a:r>
              <a:rPr lang="bn-BD" sz="2800" b="1" dirty="0" smtClean="0">
                <a:latin typeface="Nikosh" pitchFamily="2" charset="0"/>
                <a:cs typeface="Nikosh" pitchFamily="2" charset="0"/>
              </a:rPr>
              <a:t>ক। </a:t>
            </a:r>
            <a:r>
              <a:rPr lang="en-US" sz="2800" b="1" dirty="0" smtClean="0">
                <a:latin typeface="Nikosh" pitchFamily="2" charset="0"/>
                <a:cs typeface="Nikosh" pitchFamily="2" charset="0"/>
              </a:rPr>
              <a:t> </a:t>
            </a:r>
            <a:r>
              <a:rPr lang="bn-BD" sz="2800" b="1" dirty="0" smtClean="0">
                <a:latin typeface="Nikosh" pitchFamily="2" charset="0"/>
                <a:cs typeface="Nikosh" pitchFamily="2" charset="0"/>
              </a:rPr>
              <a:t>অবব্জেক্ট  প্রোগ্রাম</a:t>
            </a:r>
            <a:r>
              <a:rPr lang="bn-BD" sz="2800" b="1" dirty="0" smtClean="0">
                <a:latin typeface="Times New Roman" pitchFamily="18" charset="0"/>
                <a:cs typeface="Nikosh" pitchFamily="2" charset="0"/>
              </a:rPr>
              <a:t>  </a:t>
            </a:r>
            <a:r>
              <a:rPr lang="bn-BD" sz="2800" dirty="0" smtClean="0">
                <a:latin typeface="Nikosh" pitchFamily="2" charset="0"/>
                <a:cs typeface="Nikosh" pitchFamily="2" charset="0"/>
              </a:rPr>
              <a:t>খ। কম্পাইলার</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গ। অ্যাসেম্বলার</a:t>
            </a:r>
            <a:r>
              <a:rPr lang="en-US" sz="2800" dirty="0" smtClean="0">
                <a:latin typeface="Times New Roman" pitchFamily="18" charset="0"/>
                <a:cs typeface="Times New Roman" pitchFamily="18" charset="0"/>
              </a:rPr>
              <a:t>   </a:t>
            </a:r>
            <a:r>
              <a:rPr lang="bn-BD" sz="2800" dirty="0" smtClean="0">
                <a:latin typeface="Nikosh" pitchFamily="2" charset="0"/>
                <a:cs typeface="Nikosh" pitchFamily="2" charset="0"/>
              </a:rPr>
              <a:t>ঘ।</a:t>
            </a:r>
            <a:r>
              <a:rPr lang="en-US" sz="2800" dirty="0" smtClean="0">
                <a:latin typeface="Nikosh" pitchFamily="2" charset="0"/>
                <a:cs typeface="Nikosh" pitchFamily="2" charset="0"/>
              </a:rPr>
              <a:t>  </a:t>
            </a:r>
            <a:r>
              <a:rPr lang="bn-BD" sz="2800" dirty="0" smtClean="0">
                <a:latin typeface="Times New Roman" pitchFamily="18" charset="0"/>
                <a:cs typeface="Nikosh" pitchFamily="2" charset="0"/>
              </a:rPr>
              <a:t>ইন্টারপ্রেটার</a:t>
            </a:r>
            <a:r>
              <a:rPr lang="bn-BD" sz="2800" dirty="0" smtClean="0">
                <a:latin typeface="Nikosh" pitchFamily="2" charset="0"/>
                <a:cs typeface="Nikosh" pitchFamily="2" charset="0"/>
              </a:rPr>
              <a:t>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 </a:t>
            </a:r>
          </a:p>
          <a:p>
            <a:pPr>
              <a:buNone/>
            </a:pPr>
            <a:r>
              <a:rPr lang="bn-BD" sz="2800" dirty="0" smtClean="0">
                <a:latin typeface="Nikosh" pitchFamily="2" charset="0"/>
                <a:cs typeface="Nikosh" pitchFamily="2" charset="0"/>
              </a:rPr>
              <a:t>১৪। </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কোনটি অনুবাদক প্রোগ্রাম  ?         </a:t>
            </a:r>
          </a:p>
          <a:p>
            <a:pPr>
              <a:buNone/>
            </a:pPr>
            <a:r>
              <a:rPr lang="bn-BD" sz="2800" b="1" dirty="0" smtClean="0">
                <a:latin typeface="Nikosh" pitchFamily="2" charset="0"/>
                <a:cs typeface="Nikosh" pitchFamily="2" charset="0"/>
              </a:rPr>
              <a:t>ক। </a:t>
            </a:r>
            <a:r>
              <a:rPr lang="en-US" sz="2800" b="1" dirty="0" smtClean="0">
                <a:latin typeface="Nikosh" pitchFamily="2" charset="0"/>
                <a:cs typeface="Nikosh" pitchFamily="2" charset="0"/>
              </a:rPr>
              <a:t> </a:t>
            </a:r>
            <a:r>
              <a:rPr lang="bn-BD" sz="2800" b="1" dirty="0" smtClean="0">
                <a:latin typeface="Nikosh" pitchFamily="2" charset="0"/>
                <a:cs typeface="Nikosh" pitchFamily="2" charset="0"/>
              </a:rPr>
              <a:t>কম্পাইলার</a:t>
            </a:r>
            <a:r>
              <a:rPr lang="bn-BD" sz="2800" b="1" dirty="0" smtClean="0">
                <a:latin typeface="Times New Roman" pitchFamily="18" charset="0"/>
                <a:cs typeface="Nikosh" pitchFamily="2" charset="0"/>
              </a:rPr>
              <a:t>   </a:t>
            </a:r>
            <a:r>
              <a:rPr lang="bn-BD" sz="2800" dirty="0" smtClean="0">
                <a:latin typeface="Nikosh" pitchFamily="2" charset="0"/>
                <a:cs typeface="Nikosh" pitchFamily="2" charset="0"/>
              </a:rPr>
              <a:t>খ। </a:t>
            </a:r>
            <a:r>
              <a:rPr lang="bn-BD" sz="2800" dirty="0" smtClean="0">
                <a:latin typeface="Times New Roman" pitchFamily="18" charset="0"/>
                <a:cs typeface="Nikosh" pitchFamily="2" charset="0"/>
              </a:rPr>
              <a:t>ফক্সপ্রো</a:t>
            </a:r>
            <a:r>
              <a:rPr lang="en-US" sz="2800" dirty="0" smtClean="0">
                <a:latin typeface="Nikosh" pitchFamily="2" charset="0"/>
                <a:cs typeface="Nikosh" pitchFamily="2" charset="0"/>
              </a:rPr>
              <a:t>  </a:t>
            </a:r>
            <a:r>
              <a:rPr lang="bn-BD" sz="2800" dirty="0" smtClean="0">
                <a:latin typeface="Nikosh" pitchFamily="2" charset="0"/>
                <a:cs typeface="Nikosh" pitchFamily="2" charset="0"/>
              </a:rPr>
              <a:t> গ।</a:t>
            </a:r>
            <a:r>
              <a:rPr lang="en-US" sz="2800" dirty="0" smtClean="0">
                <a:latin typeface="Nikosh" pitchFamily="2" charset="0"/>
                <a:cs typeface="Nikosh" pitchFamily="2" charset="0"/>
              </a:rPr>
              <a:t> </a:t>
            </a:r>
            <a:r>
              <a:rPr lang="bn-BD" sz="2800" dirty="0" smtClean="0">
                <a:latin typeface="Nikosh" pitchFamily="2" charset="0"/>
                <a:cs typeface="Nikosh" pitchFamily="2" charset="0"/>
              </a:rPr>
              <a:t>পাইথন</a:t>
            </a:r>
            <a:r>
              <a:rPr lang="en-US" sz="2800" dirty="0" smtClean="0">
                <a:latin typeface="Nikosh" pitchFamily="2" charset="0"/>
                <a:cs typeface="Nikosh" pitchFamily="2" charset="0"/>
              </a:rPr>
              <a:t> </a:t>
            </a:r>
            <a:r>
              <a:rPr lang="bn-BD" sz="2800" dirty="0" smtClean="0">
                <a:latin typeface="Nikosh" pitchFamily="2" charset="0"/>
                <a:cs typeface="Nikosh" pitchFamily="2" charset="0"/>
              </a:rPr>
              <a:t> </a:t>
            </a:r>
            <a:r>
              <a:rPr lang="en-US" sz="2800" dirty="0" smtClean="0">
                <a:latin typeface="Times New Roman" pitchFamily="18" charset="0"/>
                <a:cs typeface="Times New Roman" pitchFamily="18" charset="0"/>
              </a:rPr>
              <a:t> </a:t>
            </a:r>
            <a:r>
              <a:rPr lang="bn-BD" sz="2800" dirty="0" smtClean="0">
                <a:latin typeface="Times New Roman" pitchFamily="18" charset="0"/>
                <a:cs typeface="Nikosh" pitchFamily="2" charset="0"/>
              </a:rPr>
              <a:t>  </a:t>
            </a:r>
            <a:r>
              <a:rPr lang="bn-BD" sz="2800" dirty="0" smtClean="0">
                <a:latin typeface="Nikosh" pitchFamily="2" charset="0"/>
                <a:cs typeface="Nikosh" pitchFamily="2" charset="0"/>
              </a:rPr>
              <a:t>ঘ। </a:t>
            </a:r>
            <a:r>
              <a:rPr lang="en-US" sz="2800" dirty="0" smtClean="0">
                <a:latin typeface="Nikosh" pitchFamily="2" charset="0"/>
                <a:cs typeface="Nikosh" pitchFamily="2" charset="0"/>
              </a:rPr>
              <a:t> </a:t>
            </a:r>
            <a:r>
              <a:rPr lang="bn-BD" sz="2800" dirty="0" smtClean="0">
                <a:latin typeface="Times New Roman" pitchFamily="18" charset="0"/>
                <a:cs typeface="Nikosh" pitchFamily="2" charset="0"/>
              </a:rPr>
              <a:t>অ্যাসেম্বলি ল্যাঙ্গুয়েজ </a:t>
            </a:r>
          </a:p>
          <a:p>
            <a:pPr>
              <a:buNone/>
            </a:pPr>
            <a:r>
              <a:rPr lang="bn-BD" sz="2800" dirty="0" smtClean="0">
                <a:latin typeface="Nikosh" pitchFamily="2" charset="0"/>
                <a:cs typeface="Nikosh" pitchFamily="2" charset="0"/>
              </a:rPr>
              <a:t>১৫। কোন ভাষায় লিখিত প্রোগ্রাম কম্পিউটার সরাসরি বুঝতে পারে ?      </a:t>
            </a:r>
          </a:p>
          <a:p>
            <a:pPr>
              <a:buNone/>
            </a:pPr>
            <a:r>
              <a:rPr lang="bn-BD" sz="2800" dirty="0" smtClean="0">
                <a:latin typeface="Nikosh" pitchFamily="2" charset="0"/>
                <a:cs typeface="Nikosh" pitchFamily="2" charset="0"/>
              </a:rPr>
              <a:t>ক। মেশিন ভাষাগ  খ।  হাই- লেভেল ভাষা </a:t>
            </a:r>
            <a:endParaRPr lang="en-US" sz="2800" dirty="0" smtClean="0">
              <a:latin typeface="Nikosh" pitchFamily="2" charset="0"/>
              <a:cs typeface="Nikosh" pitchFamily="2" charset="0"/>
            </a:endParaRPr>
          </a:p>
          <a:p>
            <a:pPr>
              <a:buNone/>
            </a:pPr>
            <a:r>
              <a:rPr lang="bn-BD" sz="2800" dirty="0" smtClean="0">
                <a:latin typeface="Nikosh" pitchFamily="2" charset="0"/>
                <a:cs typeface="Nikosh" pitchFamily="2" charset="0"/>
              </a:rPr>
              <a:t>গ</a:t>
            </a:r>
            <a:r>
              <a:rPr lang="bn-BD" sz="2800" b="1" dirty="0" smtClean="0">
                <a:latin typeface="Nikosh" pitchFamily="2" charset="0"/>
                <a:cs typeface="Nikosh" pitchFamily="2" charset="0"/>
              </a:rPr>
              <a:t>।</a:t>
            </a:r>
            <a:r>
              <a:rPr lang="en-US" sz="2800" b="1" dirty="0" smtClean="0">
                <a:latin typeface="Nikosh" pitchFamily="2" charset="0"/>
                <a:cs typeface="Nikosh" pitchFamily="2" charset="0"/>
              </a:rPr>
              <a:t> </a:t>
            </a:r>
            <a:r>
              <a:rPr lang="bn-BD" sz="2800" b="1" dirty="0" smtClean="0">
                <a:latin typeface="Nikosh" pitchFamily="2" charset="0"/>
                <a:cs typeface="Nikosh" pitchFamily="2" charset="0"/>
              </a:rPr>
              <a:t> অসেম্বলি ভাষা </a:t>
            </a:r>
            <a:r>
              <a:rPr lang="en-US" sz="2800" b="1" dirty="0" smtClean="0">
                <a:latin typeface="Times New Roman" pitchFamily="18" charset="0"/>
                <a:cs typeface="Times New Roman" pitchFamily="18" charset="0"/>
              </a:rPr>
              <a:t> </a:t>
            </a:r>
            <a:r>
              <a:rPr lang="bn-BD" sz="2800" b="1" dirty="0" smtClean="0">
                <a:latin typeface="Nikosh" pitchFamily="2" charset="0"/>
                <a:cs typeface="Nikosh" pitchFamily="2" charset="0"/>
              </a:rPr>
              <a:t> </a:t>
            </a:r>
            <a:r>
              <a:rPr lang="bn-BD" sz="2800" dirty="0" smtClean="0">
                <a:latin typeface="Nikosh" pitchFamily="2" charset="0"/>
                <a:cs typeface="Nikosh" pitchFamily="2" charset="0"/>
              </a:rPr>
              <a:t>ঘ।  চতুর্থ প্রজন্মের ভাষা </a:t>
            </a:r>
            <a:endParaRPr lang="en-US" sz="2800" dirty="0" smtClean="0"/>
          </a:p>
          <a:p>
            <a:endParaRPr lang="en-US" dirty="0"/>
          </a:p>
        </p:txBody>
      </p:sp>
      <p:sp>
        <p:nvSpPr>
          <p:cNvPr id="2" name="Title 1"/>
          <p:cNvSpPr>
            <a:spLocks noGrp="1"/>
          </p:cNvSpPr>
          <p:nvPr>
            <p:ph type="title"/>
          </p:nvPr>
        </p:nvSpPr>
        <p:spPr>
          <a:xfrm>
            <a:off x="381000" y="274638"/>
            <a:ext cx="8305800" cy="868362"/>
          </a:xfrm>
        </p:spPr>
        <p:txBody>
          <a:bodyPr>
            <a:normAutofit fontScale="90000"/>
          </a:bodyPr>
          <a:lstStyle/>
          <a:p>
            <a:pPr algn="ctr"/>
            <a:r>
              <a:rPr lang="bn-BD" sz="2800" dirty="0" smtClean="0">
                <a:latin typeface="Nikosh" pitchFamily="2" charset="0"/>
                <a:cs typeface="Nikosh" pitchFamily="2" charset="0"/>
              </a:rPr>
              <a:t>      </a:t>
            </a:r>
            <a:r>
              <a:rPr lang="bn-BD" sz="4000" dirty="0" smtClean="0">
                <a:latin typeface="Nikosh" pitchFamily="2" charset="0"/>
                <a:cs typeface="Nikosh" pitchFamily="2" charset="0"/>
              </a:rPr>
              <a:t>জ্ঞান মুলক,</a:t>
            </a:r>
            <a:r>
              <a:rPr lang="en-US" sz="4000" dirty="0" smtClean="0">
                <a:latin typeface="Nikosh" pitchFamily="2" charset="0"/>
                <a:cs typeface="Nikosh" pitchFamily="2" charset="0"/>
              </a:rPr>
              <a:t>অ</a:t>
            </a:r>
            <a:r>
              <a:rPr lang="bn-BD" sz="4000" dirty="0" smtClean="0">
                <a:latin typeface="Nikosh" pitchFamily="2" charset="0"/>
                <a:cs typeface="Nikosh" pitchFamily="2" charset="0"/>
              </a:rPr>
              <a:t>নুধাবন মুলক, প্রয়োগ মুলক   প্রশ্ন  </a:t>
            </a:r>
            <a:r>
              <a:rPr lang="bn-BD" sz="2800" dirty="0" smtClean="0">
                <a:latin typeface="Nikosh" pitchFamily="2" charset="0"/>
                <a:cs typeface="Nikosh" pitchFamily="2" charset="0"/>
              </a:rPr>
              <a:t/>
            </a:r>
            <a:br>
              <a:rPr lang="bn-BD" sz="2800" dirty="0" smtClean="0">
                <a:latin typeface="Nikosh" pitchFamily="2" charset="0"/>
                <a:cs typeface="Nikosh" pitchFamily="2" charset="0"/>
              </a:rPr>
            </a:br>
            <a:endParaRPr lang="en-US" sz="2800" dirty="0"/>
          </a:p>
        </p:txBody>
      </p:sp>
    </p:spTree>
    <p:extLst>
      <p:ext uri="{BB962C8B-B14F-4D97-AF65-F5344CB8AC3E}">
        <p14:creationId xmlns:p14="http://schemas.microsoft.com/office/powerpoint/2010/main" val="1971680763"/>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66800"/>
            <a:ext cx="8991600" cy="5562600"/>
          </a:xfrm>
        </p:spPr>
        <p:txBody>
          <a:bodyPr>
            <a:normAutofit/>
          </a:bodyPr>
          <a:lstStyle/>
          <a:p>
            <a:pPr>
              <a:buNone/>
            </a:pPr>
            <a:r>
              <a:rPr lang="bn-BD" sz="2400" dirty="0" smtClean="0">
                <a:latin typeface="Nikosh" pitchFamily="2" charset="0"/>
                <a:cs typeface="Nikosh" pitchFamily="2" charset="0"/>
              </a:rPr>
              <a:t>১৬। কোন ভাষা দিয়ে কম্পিউটারের মেমোরি- অ্যাড্রেসের সঙ্গে সরাসরি সংযোগ সাধন সম্ভব </a:t>
            </a:r>
            <a:r>
              <a:rPr lang="bn-BD" sz="2400" dirty="0" smtClean="0">
                <a:latin typeface="Times New Roman" pitchFamily="18" charset="0"/>
                <a:cs typeface="Nikosh" pitchFamily="2" charset="0"/>
              </a:rPr>
              <a:t>? </a:t>
            </a:r>
            <a:r>
              <a:rPr lang="bn-BD" sz="2400" dirty="0" smtClean="0">
                <a:latin typeface="Times New Roman" pitchFamily="18" charset="0"/>
                <a:cs typeface="Times New Roman" pitchFamily="18" charset="0"/>
              </a:rPr>
              <a:t>  </a:t>
            </a:r>
            <a:r>
              <a:rPr lang="bn-BD" sz="2400" dirty="0" smtClean="0">
                <a:latin typeface="Nikosh" pitchFamily="2" charset="0"/>
                <a:cs typeface="Nikosh" pitchFamily="2" charset="0"/>
              </a:rPr>
              <a:t>    </a:t>
            </a:r>
          </a:p>
          <a:p>
            <a:pPr>
              <a:buNone/>
            </a:pPr>
            <a:r>
              <a:rPr lang="bn-BD" sz="2400" b="1" dirty="0" smtClean="0">
                <a:latin typeface="Nikosh" pitchFamily="2" charset="0"/>
                <a:cs typeface="Nikosh" pitchFamily="2" charset="0"/>
              </a:rPr>
              <a:t>ক।  মেশিন ভাষা   </a:t>
            </a:r>
            <a:r>
              <a:rPr lang="bn-BD" sz="2400" dirty="0" smtClean="0">
                <a:latin typeface="Nikosh" pitchFamily="2" charset="0"/>
                <a:cs typeface="Nikosh" pitchFamily="2" charset="0"/>
              </a:rPr>
              <a:t>খ।</a:t>
            </a:r>
            <a:r>
              <a:rPr lang="bn-BD" sz="2400" b="1" dirty="0" smtClean="0">
                <a:latin typeface="Nikosh" pitchFamily="2" charset="0"/>
                <a:cs typeface="Nikosh" pitchFamily="2" charset="0"/>
              </a:rPr>
              <a:t> </a:t>
            </a:r>
            <a:r>
              <a:rPr lang="bn-BD" sz="2400" dirty="0" smtClean="0">
                <a:latin typeface="Nikosh" pitchFamily="2" charset="0"/>
                <a:cs typeface="Nikosh" pitchFamily="2" charset="0"/>
              </a:rPr>
              <a:t>হাই লেভেল ভাষা  গ।</a:t>
            </a:r>
            <a:r>
              <a:rPr lang="bn-BD" sz="2400" b="1" dirty="0" smtClean="0">
                <a:latin typeface="Nikosh" pitchFamily="2" charset="0"/>
                <a:cs typeface="Nikosh" pitchFamily="2" charset="0"/>
              </a:rPr>
              <a:t> </a:t>
            </a:r>
            <a:r>
              <a:rPr lang="bn-BD" sz="2400" dirty="0" smtClean="0">
                <a:latin typeface="Nikosh" pitchFamily="2" charset="0"/>
                <a:cs typeface="Nikosh" pitchFamily="2" charset="0"/>
              </a:rPr>
              <a:t>অ্যাসেম্বলি ভাষা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ঘ।  চতুর্থ প্রজন্মের ভাষা   </a:t>
            </a:r>
            <a:endParaRPr lang="bn-BD" sz="2400" dirty="0" smtClean="0">
              <a:latin typeface="Times New Roman" pitchFamily="18" charset="0"/>
              <a:cs typeface="Nikosh" pitchFamily="2" charset="0"/>
            </a:endParaRPr>
          </a:p>
          <a:p>
            <a:pPr>
              <a:buNone/>
            </a:pPr>
            <a:r>
              <a:rPr lang="bn-BD" sz="2400" dirty="0" smtClean="0">
                <a:latin typeface="Nikosh" pitchFamily="2" charset="0"/>
                <a:cs typeface="Nikosh" pitchFamily="2" charset="0"/>
              </a:rPr>
              <a:t> ১৭।  কোন </a:t>
            </a:r>
            <a:r>
              <a:rPr lang="en-US" sz="2400" dirty="0" smtClean="0">
                <a:latin typeface="Nikosh" pitchFamily="2" charset="0"/>
                <a:cs typeface="Nikosh" pitchFamily="2" charset="0"/>
              </a:rPr>
              <a:t>অ</a:t>
            </a:r>
            <a:r>
              <a:rPr lang="bn-BD" sz="2400" dirty="0" smtClean="0">
                <a:latin typeface="Nikosh" pitchFamily="2" charset="0"/>
                <a:cs typeface="Nikosh" pitchFamily="2" charset="0"/>
              </a:rPr>
              <a:t>নুবাদক দিয়ে সম্পুর্ণ প্রোগ্রামটি একসাথে </a:t>
            </a:r>
            <a:r>
              <a:rPr lang="en-US" sz="2400" dirty="0" smtClean="0">
                <a:latin typeface="Nikosh" pitchFamily="2" charset="0"/>
                <a:cs typeface="Nikosh" pitchFamily="2" charset="0"/>
              </a:rPr>
              <a:t>অ</a:t>
            </a:r>
            <a:r>
              <a:rPr lang="bn-BD" sz="2400" dirty="0" smtClean="0">
                <a:latin typeface="Nikosh" pitchFamily="2" charset="0"/>
                <a:cs typeface="Nikosh" pitchFamily="2" charset="0"/>
              </a:rPr>
              <a:t>নুবাদ করা সম্ভব  ? </a:t>
            </a:r>
          </a:p>
          <a:p>
            <a:pPr>
              <a:buNone/>
            </a:pPr>
            <a:r>
              <a:rPr lang="bn-BD" sz="2400" b="1" dirty="0" smtClean="0">
                <a:latin typeface="Nikosh" pitchFamily="2" charset="0"/>
                <a:cs typeface="Nikosh" pitchFamily="2" charset="0"/>
              </a:rPr>
              <a:t>ক। </a:t>
            </a:r>
            <a:r>
              <a:rPr lang="bn-BD" sz="2400" b="1" dirty="0" smtClean="0">
                <a:latin typeface="Times New Roman" pitchFamily="18" charset="0"/>
                <a:cs typeface="Nikosh" pitchFamily="2" charset="0"/>
              </a:rPr>
              <a:t> কম্পাইলার   </a:t>
            </a:r>
            <a:r>
              <a:rPr lang="bn-BD" sz="2400" dirty="0" smtClean="0">
                <a:latin typeface="Nikosh" pitchFamily="2" charset="0"/>
                <a:cs typeface="Nikosh" pitchFamily="2" charset="0"/>
              </a:rPr>
              <a:t>খ।  অ্যাসেম্বলার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গ। ইন্টারপ্রেটার    ঘ।</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চতুর্থ প্রজন্ম</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a:t>
            </a:r>
            <a:r>
              <a:rPr lang="en-US" sz="2400" dirty="0" smtClean="0">
                <a:latin typeface="Nikosh" pitchFamily="2" charset="0"/>
                <a:cs typeface="Nikosh" pitchFamily="2" charset="0"/>
              </a:rPr>
              <a:t> </a:t>
            </a:r>
            <a:r>
              <a:rPr lang="en-US" sz="2400" dirty="0" smtClean="0">
                <a:latin typeface="Times New Roman" pitchFamily="18" charset="0"/>
                <a:cs typeface="Times New Roman" pitchFamily="18" charset="0"/>
              </a:rPr>
              <a:t> </a:t>
            </a:r>
            <a:r>
              <a:rPr lang="bn-BD"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r>
              <a:rPr lang="bn-BD" sz="2400" dirty="0" smtClean="0">
                <a:latin typeface="Nikosh" pitchFamily="2" charset="0"/>
                <a:cs typeface="Nikosh" pitchFamily="2" charset="0"/>
              </a:rPr>
              <a:t>১৮।  প্রথম প্রজন্মের ভাষা বলা হয় কোন</a:t>
            </a:r>
            <a:r>
              <a:rPr lang="en-US" sz="2400" dirty="0" err="1" smtClean="0">
                <a:latin typeface="Nikosh" pitchFamily="2" charset="0"/>
                <a:cs typeface="Nikosh" pitchFamily="2" charset="0"/>
              </a:rPr>
              <a:t>টি</a:t>
            </a:r>
            <a:r>
              <a:rPr lang="bn-BD" sz="2400" dirty="0" smtClean="0">
                <a:latin typeface="Nikosh" pitchFamily="2" charset="0"/>
                <a:cs typeface="Nikosh" pitchFamily="2" charset="0"/>
              </a:rPr>
              <a:t>কে?  </a:t>
            </a:r>
          </a:p>
          <a:p>
            <a:pPr>
              <a:buNone/>
            </a:pPr>
            <a:r>
              <a:rPr lang="bn-BD" sz="2400" b="1" dirty="0" smtClean="0">
                <a:latin typeface="Nikosh" pitchFamily="2" charset="0"/>
                <a:cs typeface="Nikosh" pitchFamily="2" charset="0"/>
              </a:rPr>
              <a:t>ক। </a:t>
            </a:r>
            <a:r>
              <a:rPr lang="en-US" sz="2400" b="1" dirty="0" smtClean="0">
                <a:latin typeface="Nikosh" pitchFamily="2" charset="0"/>
                <a:cs typeface="Nikosh" pitchFamily="2" charset="0"/>
              </a:rPr>
              <a:t> </a:t>
            </a:r>
            <a:r>
              <a:rPr lang="bn-BD" sz="2400" b="1" dirty="0" smtClean="0">
                <a:latin typeface="Nikosh" pitchFamily="2" charset="0"/>
                <a:cs typeface="Nikosh" pitchFamily="2" charset="0"/>
              </a:rPr>
              <a:t>যান্ত্রিক ভাষা </a:t>
            </a:r>
            <a:r>
              <a:rPr lang="bn-BD" sz="2400" b="1" dirty="0" smtClean="0">
                <a:latin typeface="Times New Roman" pitchFamily="18" charset="0"/>
                <a:cs typeface="Nikosh" pitchFamily="2" charset="0"/>
              </a:rPr>
              <a:t>  </a:t>
            </a:r>
            <a:r>
              <a:rPr lang="bn-BD" sz="2400" dirty="0" smtClean="0">
                <a:latin typeface="Nikosh" pitchFamily="2" charset="0"/>
                <a:cs typeface="Nikosh" pitchFamily="2" charset="0"/>
              </a:rPr>
              <a:t>খ।  উচ্চস্তরের ভাষা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গ।</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অ্যাসেম্বলি ভাষা </a:t>
            </a:r>
            <a:r>
              <a:rPr lang="en-US" sz="2400" dirty="0" smtClean="0">
                <a:latin typeface="Times New Roman" pitchFamily="18" charset="0"/>
                <a:cs typeface="Times New Roman" pitchFamily="18" charset="0"/>
              </a:rPr>
              <a:t>   </a:t>
            </a:r>
            <a:r>
              <a:rPr lang="bn-BD" sz="2400" dirty="0" smtClean="0">
                <a:latin typeface="Nikosh" pitchFamily="2" charset="0"/>
                <a:cs typeface="Nikosh" pitchFamily="2" charset="0"/>
              </a:rPr>
              <a:t>ঘ।</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নিম্নস্তরের ভাষা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a:t>
            </a:r>
          </a:p>
          <a:p>
            <a:pPr>
              <a:buNone/>
            </a:pPr>
            <a:r>
              <a:rPr lang="bn-BD" sz="2400" dirty="0" smtClean="0">
                <a:latin typeface="Nikosh" pitchFamily="2" charset="0"/>
                <a:cs typeface="Nikosh" pitchFamily="2" charset="0"/>
              </a:rPr>
              <a:t>১৯।   প্রবাহ চিত্র কি ?         </a:t>
            </a:r>
          </a:p>
          <a:p>
            <a:pPr>
              <a:buNone/>
            </a:pPr>
            <a:r>
              <a:rPr lang="bn-BD" sz="2400" b="1" dirty="0" smtClean="0">
                <a:latin typeface="Nikosh" pitchFamily="2" charset="0"/>
                <a:cs typeface="Nikosh" pitchFamily="2" charset="0"/>
              </a:rPr>
              <a:t>ক। </a:t>
            </a:r>
            <a:r>
              <a:rPr lang="en-US" sz="2400" b="1" dirty="0" smtClean="0">
                <a:latin typeface="Nikosh" pitchFamily="2" charset="0"/>
                <a:cs typeface="Nikosh" pitchFamily="2" charset="0"/>
              </a:rPr>
              <a:t> </a:t>
            </a:r>
            <a:r>
              <a:rPr lang="bn-BD" sz="2400" b="1" dirty="0" smtClean="0">
                <a:latin typeface="Nikosh" pitchFamily="2" charset="0"/>
                <a:cs typeface="Nikosh" pitchFamily="2" charset="0"/>
              </a:rPr>
              <a:t>বিশেষ চিহ্ন সংবলিত ধারাবাহিক প্রোগ্রাম নির্বাহ চিত্র   </a:t>
            </a:r>
            <a:r>
              <a:rPr lang="bn-BD" sz="2400" dirty="0" smtClean="0">
                <a:latin typeface="Nikosh" pitchFamily="2" charset="0"/>
                <a:cs typeface="Nikosh" pitchFamily="2" charset="0"/>
              </a:rPr>
              <a:t>খ। প্রোগ্রামের চিত্র</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a:t>
            </a:r>
          </a:p>
          <a:p>
            <a:pPr>
              <a:buNone/>
            </a:pPr>
            <a:r>
              <a:rPr lang="bn-BD" sz="2400" dirty="0" smtClean="0">
                <a:latin typeface="Nikosh" pitchFamily="2" charset="0"/>
                <a:cs typeface="Nikosh" pitchFamily="2" charset="0"/>
              </a:rPr>
              <a:t>গ।</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প্রোগ্রমের উন্নয়ন চিত্র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 </a:t>
            </a:r>
            <a:r>
              <a:rPr lang="en-US" sz="2400" dirty="0" smtClean="0">
                <a:latin typeface="Times New Roman" pitchFamily="18" charset="0"/>
                <a:cs typeface="Times New Roman" pitchFamily="18" charset="0"/>
              </a:rPr>
              <a:t> </a:t>
            </a:r>
            <a:r>
              <a:rPr lang="bn-BD" sz="2400" dirty="0" smtClean="0">
                <a:latin typeface="Times New Roman" pitchFamily="18" charset="0"/>
                <a:cs typeface="Nikosh" pitchFamily="2" charset="0"/>
              </a:rPr>
              <a:t>  </a:t>
            </a:r>
            <a:r>
              <a:rPr lang="bn-BD" sz="2400" dirty="0" smtClean="0">
                <a:latin typeface="Nikosh" pitchFamily="2" charset="0"/>
                <a:cs typeface="Nikosh" pitchFamily="2" charset="0"/>
              </a:rPr>
              <a:t>ঘ। </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প্রোগ্রাম অংশের চিত্র </a:t>
            </a:r>
          </a:p>
          <a:p>
            <a:pPr>
              <a:buNone/>
            </a:pPr>
            <a:r>
              <a:rPr lang="bn-BD" sz="2400" dirty="0" smtClean="0">
                <a:latin typeface="Nikosh" pitchFamily="2" charset="0"/>
                <a:cs typeface="Nikosh" pitchFamily="2" charset="0"/>
              </a:rPr>
              <a:t>২০।  চতুর্থ প্রজন্ম বলতে কি বুঝায় ?      </a:t>
            </a:r>
          </a:p>
          <a:p>
            <a:pPr>
              <a:buNone/>
            </a:pPr>
            <a:r>
              <a:rPr lang="bn-BD" sz="2400" dirty="0" smtClean="0">
                <a:latin typeface="Nikosh" pitchFamily="2" charset="0"/>
                <a:cs typeface="Nikosh" pitchFamily="2" charset="0"/>
              </a:rPr>
              <a:t>ক। উচ্চতর ভাষা   খ।  নিম্নস্তরের ভাষা </a:t>
            </a:r>
            <a:r>
              <a:rPr lang="en-US" sz="2400" dirty="0" smtClean="0">
                <a:latin typeface="Nikosh" pitchFamily="2" charset="0"/>
                <a:cs typeface="Nikosh" pitchFamily="2" charset="0"/>
              </a:rPr>
              <a:t> </a:t>
            </a:r>
            <a:r>
              <a:rPr lang="bn-BD" sz="2400" b="1" dirty="0" smtClean="0">
                <a:latin typeface="Nikosh" pitchFamily="2" charset="0"/>
                <a:cs typeface="Nikosh" pitchFamily="2" charset="0"/>
              </a:rPr>
              <a:t>গ।</a:t>
            </a:r>
            <a:r>
              <a:rPr lang="en-US" sz="2400" b="1" dirty="0" smtClean="0">
                <a:latin typeface="Nikosh" pitchFamily="2" charset="0"/>
                <a:cs typeface="Nikosh" pitchFamily="2" charset="0"/>
              </a:rPr>
              <a:t> </a:t>
            </a:r>
            <a:r>
              <a:rPr lang="bn-BD" sz="2400" b="1" dirty="0" smtClean="0">
                <a:latin typeface="Nikosh" pitchFamily="2" charset="0"/>
                <a:cs typeface="Nikosh" pitchFamily="2" charset="0"/>
              </a:rPr>
              <a:t> অতি-উচ্চস্তরের ভাষা </a:t>
            </a:r>
            <a:r>
              <a:rPr lang="en-US" sz="2400" b="1" dirty="0" smtClean="0">
                <a:latin typeface="Times New Roman" pitchFamily="18" charset="0"/>
                <a:cs typeface="Times New Roman" pitchFamily="18" charset="0"/>
              </a:rPr>
              <a:t> </a:t>
            </a:r>
            <a:r>
              <a:rPr lang="bn-BD" sz="2400" b="1" dirty="0" smtClean="0">
                <a:latin typeface="Nikosh" pitchFamily="2" charset="0"/>
                <a:cs typeface="Nikosh" pitchFamily="2" charset="0"/>
              </a:rPr>
              <a:t> </a:t>
            </a:r>
            <a:r>
              <a:rPr lang="en-US" sz="2400" b="1" dirty="0" smtClean="0">
                <a:latin typeface="Nikosh" pitchFamily="2" charset="0"/>
                <a:cs typeface="Nikosh" pitchFamily="2" charset="0"/>
              </a:rPr>
              <a:t> </a:t>
            </a:r>
            <a:r>
              <a:rPr lang="bn-BD" sz="2400" dirty="0" smtClean="0">
                <a:latin typeface="Nikosh" pitchFamily="2" charset="0"/>
                <a:cs typeface="Nikosh" pitchFamily="2" charset="0"/>
              </a:rPr>
              <a:t>ঘ।  মধ্যম স্তরের ভাষা </a:t>
            </a:r>
            <a:endParaRPr lang="en-US" sz="2400" dirty="0"/>
          </a:p>
        </p:txBody>
      </p:sp>
      <p:sp>
        <p:nvSpPr>
          <p:cNvPr id="2" name="Title 1"/>
          <p:cNvSpPr>
            <a:spLocks noGrp="1"/>
          </p:cNvSpPr>
          <p:nvPr>
            <p:ph type="title"/>
          </p:nvPr>
        </p:nvSpPr>
        <p:spPr>
          <a:xfrm>
            <a:off x="457200" y="13855"/>
            <a:ext cx="7924800" cy="1143000"/>
          </a:xfrm>
        </p:spPr>
        <p:txBody>
          <a:bodyPr>
            <a:normAutofit/>
          </a:bodyPr>
          <a:lstStyle/>
          <a:p>
            <a:pPr algn="ctr"/>
            <a:r>
              <a:rPr lang="bn-BD" sz="2800" dirty="0" smtClean="0">
                <a:latin typeface="Nikosh" pitchFamily="2" charset="0"/>
                <a:cs typeface="Nikosh" pitchFamily="2" charset="0"/>
              </a:rPr>
              <a:t>     </a:t>
            </a:r>
            <a:r>
              <a:rPr lang="bn-BD" sz="3600" dirty="0" smtClean="0">
                <a:latin typeface="Nikosh" pitchFamily="2" charset="0"/>
                <a:cs typeface="Nikosh" pitchFamily="2" charset="0"/>
              </a:rPr>
              <a:t>জ্ঞান মুলক,</a:t>
            </a:r>
            <a:r>
              <a:rPr lang="en-US" sz="3600" dirty="0" smtClean="0">
                <a:latin typeface="Nikosh" pitchFamily="2" charset="0"/>
                <a:cs typeface="Nikosh" pitchFamily="2" charset="0"/>
              </a:rPr>
              <a:t>অ</a:t>
            </a:r>
            <a:r>
              <a:rPr lang="bn-BD" sz="3600" dirty="0" smtClean="0">
                <a:latin typeface="Nikosh" pitchFamily="2" charset="0"/>
                <a:cs typeface="Nikosh" pitchFamily="2" charset="0"/>
              </a:rPr>
              <a:t>নুধাবন মুলক, প্রয়োগ মুলক   প্রশ্ন </a:t>
            </a:r>
            <a:endParaRPr lang="en-US" sz="3600" dirty="0"/>
          </a:p>
        </p:txBody>
      </p:sp>
    </p:spTree>
    <p:extLst>
      <p:ext uri="{BB962C8B-B14F-4D97-AF65-F5344CB8AC3E}">
        <p14:creationId xmlns:p14="http://schemas.microsoft.com/office/powerpoint/2010/main" val="66881395"/>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334000"/>
          </a:xfrm>
        </p:spPr>
        <p:txBody>
          <a:bodyPr>
            <a:normAutofit fontScale="25000" lnSpcReduction="20000"/>
          </a:bodyPr>
          <a:lstStyle/>
          <a:p>
            <a:pPr marL="571500" indent="-571500">
              <a:buNone/>
            </a:pPr>
            <a:r>
              <a:rPr lang="en-US" sz="11200" dirty="0" err="1" smtClean="0">
                <a:latin typeface="Nikosh" pitchFamily="2" charset="0"/>
                <a:cs typeface="Nikosh" pitchFamily="2" charset="0"/>
              </a:rPr>
              <a:t>হাসি</a:t>
            </a:r>
            <a:r>
              <a:rPr lang="bn-BD" sz="11200" dirty="0" smtClean="0">
                <a:latin typeface="Nikosh" pitchFamily="2" charset="0"/>
                <a:cs typeface="Nikosh" pitchFamily="2" charset="0"/>
              </a:rPr>
              <a:t> একটি সফটওয়ার কোম্পানিতে ইন্টারভিউ দিতে এসেছে। কোন সংখ্যা জোড় না বিজোড় তা বের করার জন্য একটি প্রোগ্রাম লিখতে বলায় সে</a:t>
            </a:r>
            <a:r>
              <a:rPr lang="en-US" sz="11200" dirty="0" smtClean="0">
                <a:latin typeface="Nikosh" pitchFamily="2" charset="0"/>
                <a:cs typeface="Nikosh" pitchFamily="2" charset="0"/>
              </a:rPr>
              <a:t>,</a:t>
            </a:r>
            <a:r>
              <a:rPr lang="bn-BD" sz="11200" dirty="0" smtClean="0">
                <a:latin typeface="Nikosh" pitchFamily="2" charset="0"/>
                <a:cs typeface="Nikosh" pitchFamily="2" charset="0"/>
              </a:rPr>
              <a:t>  সি ল্যাংগুয়েজে একটি প্রোগ্রাম রচনা করল। </a:t>
            </a:r>
          </a:p>
          <a:p>
            <a:pPr marL="571500" indent="-571500">
              <a:buNone/>
            </a:pPr>
            <a:r>
              <a:rPr lang="bn-BD" sz="11200" dirty="0" smtClean="0">
                <a:latin typeface="Nikosh" pitchFamily="2" charset="0"/>
                <a:cs typeface="Nikosh" pitchFamily="2" charset="0"/>
              </a:rPr>
              <a:t>২১। সি ল্যাংগুয়েজে কি ওয়ার্ডের সংখ্যা কতটি?  </a:t>
            </a:r>
          </a:p>
          <a:p>
            <a:pPr marL="571500" indent="-571500">
              <a:buNone/>
            </a:pPr>
            <a:r>
              <a:rPr lang="bn-BD" sz="11200" dirty="0" smtClean="0">
                <a:latin typeface="Nikosh" pitchFamily="2" charset="0"/>
                <a:cs typeface="Nikosh" pitchFamily="2" charset="0"/>
              </a:rPr>
              <a:t>ক। ১৫  </a:t>
            </a:r>
            <a:r>
              <a:rPr lang="en-US" sz="11200" dirty="0" smtClean="0">
                <a:latin typeface="Nikosh" pitchFamily="2" charset="0"/>
                <a:cs typeface="Nikosh" pitchFamily="2" charset="0"/>
              </a:rPr>
              <a:t> </a:t>
            </a:r>
            <a:r>
              <a:rPr lang="bn-BD" sz="11200" b="1" dirty="0" smtClean="0">
                <a:latin typeface="Nikosh" pitchFamily="2" charset="0"/>
                <a:cs typeface="Nikosh" pitchFamily="2" charset="0"/>
              </a:rPr>
              <a:t>খ। ২০ </a:t>
            </a:r>
            <a:r>
              <a:rPr lang="en-US" sz="11200" b="1" dirty="0" smtClean="0">
                <a:latin typeface="Nikosh" pitchFamily="2" charset="0"/>
                <a:cs typeface="Nikosh" pitchFamily="2" charset="0"/>
              </a:rPr>
              <a:t> </a:t>
            </a:r>
            <a:r>
              <a:rPr lang="bn-BD" sz="11200" b="1" dirty="0" smtClean="0">
                <a:latin typeface="Nikosh" pitchFamily="2" charset="0"/>
                <a:cs typeface="Nikosh" pitchFamily="2" charset="0"/>
              </a:rPr>
              <a:t> </a:t>
            </a:r>
            <a:r>
              <a:rPr lang="bn-BD" sz="11200" dirty="0" smtClean="0">
                <a:latin typeface="Nikosh" pitchFamily="2" charset="0"/>
                <a:cs typeface="Nikosh" pitchFamily="2" charset="0"/>
              </a:rPr>
              <a:t>গ। ২২  </a:t>
            </a:r>
            <a:r>
              <a:rPr lang="en-US" sz="11200" dirty="0" smtClean="0">
                <a:latin typeface="Nikosh" pitchFamily="2" charset="0"/>
                <a:cs typeface="Nikosh" pitchFamily="2" charset="0"/>
              </a:rPr>
              <a:t> </a:t>
            </a:r>
            <a:r>
              <a:rPr lang="bn-BD" sz="11200" dirty="0" smtClean="0">
                <a:latin typeface="Nikosh" pitchFamily="2" charset="0"/>
                <a:cs typeface="Nikosh" pitchFamily="2" charset="0"/>
              </a:rPr>
              <a:t>ঘ।  ৩৫ </a:t>
            </a:r>
          </a:p>
          <a:p>
            <a:pPr marL="571500" indent="-571500">
              <a:buNone/>
            </a:pPr>
            <a:r>
              <a:rPr lang="bn-BD" sz="11200" dirty="0" smtClean="0">
                <a:latin typeface="Nikosh" pitchFamily="2" charset="0"/>
                <a:cs typeface="Nikosh" pitchFamily="2" charset="0"/>
              </a:rPr>
              <a:t>২২। অ্যালগরিদম হলো? </a:t>
            </a:r>
          </a:p>
          <a:p>
            <a:pPr marL="571500" indent="-571500">
              <a:buNone/>
            </a:pPr>
            <a:r>
              <a:rPr lang="bn-BD" sz="11200" dirty="0" smtClean="0">
                <a:latin typeface="Nikosh" pitchFamily="2" charset="0"/>
                <a:cs typeface="Nikosh" pitchFamily="2" charset="0"/>
              </a:rPr>
              <a:t>ক। চিত্রের সাহায্যে সমস্যা সমাধান করার পদ্ধতি   </a:t>
            </a:r>
            <a:r>
              <a:rPr lang="bn-BD" sz="11200" b="1" dirty="0" smtClean="0">
                <a:latin typeface="Nikosh" pitchFamily="2" charset="0"/>
                <a:cs typeface="Nikosh" pitchFamily="2" charset="0"/>
              </a:rPr>
              <a:t>খ। ডিবাগিং </a:t>
            </a:r>
          </a:p>
          <a:p>
            <a:pPr marL="571500" indent="-571500">
              <a:buNone/>
            </a:pPr>
            <a:r>
              <a:rPr lang="bn-BD" sz="11200" dirty="0" smtClean="0">
                <a:latin typeface="Nikosh" pitchFamily="2" charset="0"/>
                <a:cs typeface="Nikosh" pitchFamily="2" charset="0"/>
              </a:rPr>
              <a:t>গ। সুডোকোড  </a:t>
            </a:r>
            <a:r>
              <a:rPr lang="en-US" sz="11200" dirty="0" smtClean="0">
                <a:latin typeface="Nikosh" pitchFamily="2" charset="0"/>
                <a:cs typeface="Nikosh" pitchFamily="2" charset="0"/>
              </a:rPr>
              <a:t>  </a:t>
            </a:r>
            <a:r>
              <a:rPr lang="bn-BD" sz="11200" dirty="0" smtClean="0">
                <a:latin typeface="Nikosh" pitchFamily="2" charset="0"/>
                <a:cs typeface="Nikosh" pitchFamily="2" charset="0"/>
              </a:rPr>
              <a:t>ঘ। ধাপে ধাপে সমস্যা সমাধান করার পদ্ধতি </a:t>
            </a:r>
          </a:p>
          <a:p>
            <a:pPr marL="571500" indent="-571500">
              <a:buNone/>
            </a:pPr>
            <a:r>
              <a:rPr lang="bn-BD" sz="11200" dirty="0" smtClean="0">
                <a:latin typeface="Nikosh" pitchFamily="2" charset="0"/>
                <a:cs typeface="Nikosh" pitchFamily="2" charset="0"/>
              </a:rPr>
              <a:t>২৩। উদ্দীপকে উল্লিখিত সি প্রোগ্রামিং ভাষায়- ? </a:t>
            </a:r>
            <a:r>
              <a:rPr lang="bn-BD" sz="11200" dirty="0" smtClean="0">
                <a:latin typeface="Times New Roman" pitchFamily="18" charset="0"/>
                <a:cs typeface="Nikosh" pitchFamily="2" charset="0"/>
              </a:rPr>
              <a:t> </a:t>
            </a:r>
            <a:endParaRPr lang="bn-BD" sz="11200" dirty="0" smtClean="0">
              <a:latin typeface="Nikosh" pitchFamily="2" charset="0"/>
              <a:cs typeface="Nikosh" pitchFamily="2" charset="0"/>
            </a:endParaRPr>
          </a:p>
          <a:p>
            <a:pPr>
              <a:buNone/>
            </a:pPr>
            <a:r>
              <a:rPr lang="en-US" sz="11200" dirty="0" err="1" smtClean="0">
                <a:latin typeface="Times New Roman" pitchFamily="18" charset="0"/>
                <a:cs typeface="Times New Roman" pitchFamily="18" charset="0"/>
              </a:rPr>
              <a:t>i</a:t>
            </a:r>
            <a:r>
              <a:rPr lang="en-US" sz="11200" dirty="0" smtClean="0">
                <a:latin typeface="Times New Roman" pitchFamily="18" charset="0"/>
                <a:cs typeface="Times New Roman" pitchFamily="18" charset="0"/>
              </a:rPr>
              <a:t>. </a:t>
            </a:r>
            <a:r>
              <a:rPr lang="bn-BD" sz="11200" dirty="0" smtClean="0">
                <a:latin typeface="Nikosh" pitchFamily="2" charset="0"/>
                <a:cs typeface="Nikosh" pitchFamily="2" charset="0"/>
              </a:rPr>
              <a:t>শুরু হয় একটি ফাংশন  </a:t>
            </a:r>
            <a:r>
              <a:rPr lang="en-US" sz="11200" dirty="0" smtClean="0">
                <a:latin typeface="Times New Roman" pitchFamily="18" charset="0"/>
                <a:cs typeface="Nikosh" pitchFamily="2" charset="0"/>
              </a:rPr>
              <a:t>main </a:t>
            </a:r>
            <a:r>
              <a:rPr lang="bn-BD" sz="11200" dirty="0" smtClean="0">
                <a:latin typeface="Nikosh" pitchFamily="2" charset="0"/>
                <a:cs typeface="Nikosh" pitchFamily="2" charset="0"/>
              </a:rPr>
              <a:t>() এর মাধ্যমে   </a:t>
            </a:r>
            <a:r>
              <a:rPr lang="en-US" sz="11200" dirty="0" smtClean="0">
                <a:latin typeface="Times New Roman" pitchFamily="18" charset="0"/>
                <a:cs typeface="Times New Roman" pitchFamily="18" charset="0"/>
              </a:rPr>
              <a:t>ii.</a:t>
            </a:r>
            <a:r>
              <a:rPr lang="bn-BD" sz="11200" dirty="0" smtClean="0">
                <a:latin typeface="Nikosh" pitchFamily="2" charset="0"/>
                <a:cs typeface="Nikosh" pitchFamily="2" charset="0"/>
              </a:rPr>
              <a:t> ডেটা ইনপুট নেয়ার জন্য ফাংশন ব্যবহৃত হয়   </a:t>
            </a:r>
            <a:r>
              <a:rPr lang="en-US" sz="11200" dirty="0" smtClean="0">
                <a:latin typeface="Times New Roman" pitchFamily="18" charset="0"/>
                <a:cs typeface="Times New Roman" pitchFamily="18" charset="0"/>
              </a:rPr>
              <a:t>iii. </a:t>
            </a:r>
            <a:r>
              <a:rPr lang="bn-BD" sz="11200" dirty="0" smtClean="0">
                <a:latin typeface="Nikosh" pitchFamily="2" charset="0"/>
                <a:cs typeface="Nikosh" pitchFamily="2" charset="0"/>
              </a:rPr>
              <a:t>প্রতিটি </a:t>
            </a:r>
            <a:r>
              <a:rPr lang="en-US" sz="11200" dirty="0" smtClean="0">
                <a:latin typeface="Times New Roman" pitchFamily="18" charset="0"/>
                <a:cs typeface="Times New Roman" pitchFamily="18" charset="0"/>
              </a:rPr>
              <a:t>statement</a:t>
            </a:r>
            <a:r>
              <a:rPr lang="bn-BD" sz="11200" dirty="0" smtClean="0">
                <a:latin typeface="Nikosh" pitchFamily="2" charset="0"/>
                <a:cs typeface="Nikosh" pitchFamily="2" charset="0"/>
              </a:rPr>
              <a:t>  এর শেষে সেমিকোলন </a:t>
            </a:r>
            <a:r>
              <a:rPr lang="en-US" sz="11200" dirty="0" smtClean="0">
                <a:latin typeface="Times New Roman" pitchFamily="18" charset="0"/>
                <a:cs typeface="Times New Roman" pitchFamily="18" charset="0"/>
              </a:rPr>
              <a:t>(;) </a:t>
            </a:r>
            <a:r>
              <a:rPr lang="bn-BD" sz="11200" dirty="0" smtClean="0">
                <a:latin typeface="Nikosh" pitchFamily="2" charset="0"/>
                <a:cs typeface="Nikosh" pitchFamily="2" charset="0"/>
              </a:rPr>
              <a:t>দিতে হয়       </a:t>
            </a:r>
          </a:p>
          <a:p>
            <a:pPr>
              <a:buNone/>
            </a:pPr>
            <a:r>
              <a:rPr lang="bn-BD" sz="11200" dirty="0" smtClean="0">
                <a:latin typeface="Nikosh" pitchFamily="2" charset="0"/>
                <a:cs typeface="Nikosh" pitchFamily="2" charset="0"/>
              </a:rPr>
              <a:t>নিচের কোনটি সঠিক?</a:t>
            </a:r>
          </a:p>
          <a:p>
            <a:pPr>
              <a:buNone/>
            </a:pPr>
            <a:r>
              <a:rPr lang="bn-BD" sz="11200" dirty="0" smtClean="0">
                <a:latin typeface="Nikosh" pitchFamily="2" charset="0"/>
                <a:cs typeface="Nikosh" pitchFamily="2" charset="0"/>
              </a:rPr>
              <a:t>ক। </a:t>
            </a:r>
            <a:r>
              <a:rPr lang="en-US" sz="11200" dirty="0" err="1" smtClean="0">
                <a:latin typeface="Times New Roman" pitchFamily="18" charset="0"/>
                <a:cs typeface="Times New Roman" pitchFamily="18" charset="0"/>
              </a:rPr>
              <a:t>i</a:t>
            </a:r>
            <a:r>
              <a:rPr lang="en-US" sz="11200" dirty="0" smtClean="0">
                <a:latin typeface="Times New Roman" pitchFamily="18" charset="0"/>
                <a:cs typeface="Times New Roman" pitchFamily="18" charset="0"/>
              </a:rPr>
              <a:t>  </a:t>
            </a:r>
            <a:r>
              <a:rPr lang="bn-BD" sz="11200" dirty="0" smtClean="0">
                <a:latin typeface="Nikosh" pitchFamily="2" charset="0"/>
                <a:cs typeface="Nikosh" pitchFamily="2" charset="0"/>
              </a:rPr>
              <a:t>ও</a:t>
            </a:r>
            <a:r>
              <a:rPr lang="en-US" sz="11200" dirty="0" smtClean="0">
                <a:latin typeface="Times New Roman" pitchFamily="18" charset="0"/>
                <a:cs typeface="Times New Roman" pitchFamily="18" charset="0"/>
              </a:rPr>
              <a:t> ii   </a:t>
            </a:r>
            <a:r>
              <a:rPr lang="bn-BD" sz="11200" b="1" dirty="0" smtClean="0">
                <a:latin typeface="Nikosh" pitchFamily="2" charset="0"/>
                <a:cs typeface="Nikosh" pitchFamily="2" charset="0"/>
              </a:rPr>
              <a:t>খ।</a:t>
            </a:r>
            <a:r>
              <a:rPr lang="en-US" sz="11200" b="1" dirty="0" smtClean="0">
                <a:latin typeface="Times New Roman" pitchFamily="18" charset="0"/>
                <a:cs typeface="Times New Roman" pitchFamily="18" charset="0"/>
              </a:rPr>
              <a:t> </a:t>
            </a:r>
            <a:r>
              <a:rPr lang="en-US" sz="11200" b="1" dirty="0" err="1" smtClean="0">
                <a:latin typeface="Times New Roman" pitchFamily="18" charset="0"/>
                <a:cs typeface="Times New Roman" pitchFamily="18" charset="0"/>
              </a:rPr>
              <a:t>i</a:t>
            </a:r>
            <a:r>
              <a:rPr lang="en-US" sz="11200" b="1" dirty="0" smtClean="0">
                <a:latin typeface="Times New Roman" pitchFamily="18" charset="0"/>
                <a:cs typeface="Times New Roman" pitchFamily="18" charset="0"/>
              </a:rPr>
              <a:t>  </a:t>
            </a:r>
            <a:r>
              <a:rPr lang="bn-BD" sz="11200" b="1" dirty="0" smtClean="0">
                <a:latin typeface="Nikosh" pitchFamily="2" charset="0"/>
                <a:cs typeface="Nikosh" pitchFamily="2" charset="0"/>
              </a:rPr>
              <a:t>ও</a:t>
            </a:r>
            <a:r>
              <a:rPr lang="en-US" sz="11200" b="1" dirty="0" smtClean="0">
                <a:latin typeface="Times New Roman" pitchFamily="18" charset="0"/>
                <a:cs typeface="Times New Roman" pitchFamily="18" charset="0"/>
              </a:rPr>
              <a:t> iii </a:t>
            </a:r>
            <a:r>
              <a:rPr lang="bn-BD" sz="11200" b="1" dirty="0" smtClean="0">
                <a:latin typeface="Times New Roman" pitchFamily="18" charset="0"/>
                <a:cs typeface="Times New Roman" pitchFamily="18" charset="0"/>
              </a:rPr>
              <a:t> </a:t>
            </a:r>
            <a:r>
              <a:rPr lang="bn-BD" sz="11200" dirty="0" smtClean="0">
                <a:latin typeface="Nikosh" pitchFamily="2" charset="0"/>
                <a:cs typeface="Nikosh" pitchFamily="2" charset="0"/>
              </a:rPr>
              <a:t>গ।</a:t>
            </a:r>
            <a:r>
              <a:rPr lang="bn-BD" sz="11200" dirty="0" smtClean="0">
                <a:latin typeface="Times New Roman" pitchFamily="18" charset="0"/>
                <a:cs typeface="Times New Roman" pitchFamily="18" charset="0"/>
              </a:rPr>
              <a:t> </a:t>
            </a:r>
            <a:r>
              <a:rPr lang="en-US" sz="11200" dirty="0" smtClean="0">
                <a:latin typeface="Times New Roman" pitchFamily="18" charset="0"/>
                <a:cs typeface="Times New Roman" pitchFamily="18" charset="0"/>
              </a:rPr>
              <a:t> ii  </a:t>
            </a:r>
            <a:r>
              <a:rPr lang="bn-BD" sz="11200" dirty="0" smtClean="0">
                <a:latin typeface="Nikosh" pitchFamily="2" charset="0"/>
                <a:cs typeface="Nikosh" pitchFamily="2" charset="0"/>
              </a:rPr>
              <a:t>ও</a:t>
            </a:r>
            <a:r>
              <a:rPr lang="en-US" sz="11200" dirty="0" smtClean="0">
                <a:latin typeface="Times New Roman" pitchFamily="18" charset="0"/>
                <a:cs typeface="Times New Roman" pitchFamily="18" charset="0"/>
              </a:rPr>
              <a:t> iii   </a:t>
            </a:r>
            <a:r>
              <a:rPr lang="bn-BD" sz="11200" dirty="0" smtClean="0">
                <a:latin typeface="Times New Roman" pitchFamily="18" charset="0"/>
                <a:cs typeface="Times New Roman" pitchFamily="18" charset="0"/>
              </a:rPr>
              <a:t> </a:t>
            </a:r>
            <a:r>
              <a:rPr lang="bn-BD" sz="11200" dirty="0" smtClean="0">
                <a:latin typeface="Nikosh" pitchFamily="2" charset="0"/>
                <a:cs typeface="Nikosh" pitchFamily="2" charset="0"/>
              </a:rPr>
              <a:t>ঘ।</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i</a:t>
            </a:r>
            <a:r>
              <a:rPr lang="en-US" sz="11200" dirty="0" smtClean="0">
                <a:latin typeface="Times New Roman" pitchFamily="18" charset="0"/>
                <a:cs typeface="Times New Roman" pitchFamily="18" charset="0"/>
              </a:rPr>
              <a:t>,  </a:t>
            </a:r>
            <a:r>
              <a:rPr lang="en-US" sz="11200" dirty="0" err="1" smtClean="0">
                <a:latin typeface="Times New Roman" pitchFamily="18" charset="0"/>
                <a:cs typeface="Times New Roman" pitchFamily="18" charset="0"/>
              </a:rPr>
              <a:t>i</a:t>
            </a:r>
            <a:r>
              <a:rPr lang="en-US" sz="11200" dirty="0" smtClean="0">
                <a:latin typeface="Times New Roman" pitchFamily="18" charset="0"/>
                <a:cs typeface="Times New Roman" pitchFamily="18" charset="0"/>
              </a:rPr>
              <a:t> </a:t>
            </a:r>
            <a:r>
              <a:rPr lang="bn-BD" sz="11200" dirty="0" smtClean="0">
                <a:latin typeface="Nikosh" pitchFamily="2" charset="0"/>
                <a:cs typeface="Nikosh" pitchFamily="2" charset="0"/>
              </a:rPr>
              <a:t>ও</a:t>
            </a:r>
            <a:r>
              <a:rPr lang="en-US" sz="11200" dirty="0" smtClean="0">
                <a:latin typeface="Times New Roman" pitchFamily="18" charset="0"/>
                <a:cs typeface="Times New Roman" pitchFamily="18" charset="0"/>
              </a:rPr>
              <a:t> iii </a:t>
            </a:r>
            <a:r>
              <a:rPr lang="bn-BD" sz="11200" dirty="0" smtClean="0">
                <a:latin typeface="Times New Roman" pitchFamily="18" charset="0"/>
                <a:cs typeface="Times New Roman" pitchFamily="18" charset="0"/>
              </a:rPr>
              <a:t> </a:t>
            </a:r>
          </a:p>
          <a:p>
            <a:pPr>
              <a:buNone/>
            </a:pPr>
            <a:endParaRPr lang="bn-BD" sz="6400" dirty="0" smtClean="0">
              <a:latin typeface="Times New Roman" pitchFamily="18" charset="0"/>
              <a:cs typeface="Times New Roman" pitchFamily="18" charset="0"/>
            </a:endParaRPr>
          </a:p>
          <a:p>
            <a:pPr>
              <a:buNone/>
            </a:pPr>
            <a:endParaRPr lang="en-US" sz="4000" dirty="0" smtClean="0">
              <a:latin typeface="Nikosh" pitchFamily="2" charset="0"/>
              <a:cs typeface="Nikosh" pitchFamily="2" charset="0"/>
            </a:endParaRPr>
          </a:p>
          <a:p>
            <a:pPr>
              <a:buNone/>
            </a:pPr>
            <a:endParaRPr lang="bn-BD" sz="4000" dirty="0" smtClean="0">
              <a:latin typeface="Nikosh" pitchFamily="2" charset="0"/>
              <a:cs typeface="Nikosh" pitchFamily="2" charset="0"/>
            </a:endParaRPr>
          </a:p>
          <a:p>
            <a:pPr>
              <a:buNone/>
            </a:pPr>
            <a:endParaRPr lang="bn-BD" sz="4000" dirty="0" smtClean="0">
              <a:latin typeface="Nikosh" pitchFamily="2" charset="0"/>
              <a:cs typeface="Nikosh" pitchFamily="2" charset="0"/>
            </a:endParaRPr>
          </a:p>
          <a:p>
            <a:pPr>
              <a:buNone/>
            </a:pPr>
            <a:r>
              <a:rPr lang="en-US" sz="4400" b="1" dirty="0" smtClean="0">
                <a:latin typeface="Times New Roman" pitchFamily="18" charset="0"/>
                <a:cs typeface="Times New Roman" pitchFamily="18" charset="0"/>
              </a:rPr>
              <a:t> </a:t>
            </a:r>
            <a:endParaRPr lang="en-US" sz="4400" b="1"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a:p>
            <a:pPr marL="571500" indent="-571500">
              <a:buNone/>
            </a:pPr>
            <a:endParaRPr lang="bn-BD" dirty="0" smtClean="0">
              <a:latin typeface="Nikosh" pitchFamily="2" charset="0"/>
              <a:cs typeface="Nikosh" pitchFamily="2" charset="0"/>
            </a:endParaRPr>
          </a:p>
        </p:txBody>
      </p:sp>
      <p:sp>
        <p:nvSpPr>
          <p:cNvPr id="2" name="Title 1"/>
          <p:cNvSpPr>
            <a:spLocks noGrp="1"/>
          </p:cNvSpPr>
          <p:nvPr>
            <p:ph type="title"/>
          </p:nvPr>
        </p:nvSpPr>
        <p:spPr/>
        <p:txBody>
          <a:bodyPr>
            <a:normAutofit/>
          </a:bodyPr>
          <a:lstStyle/>
          <a:p>
            <a:pPr algn="ctr"/>
            <a:r>
              <a:rPr lang="bn-BD" sz="3200" dirty="0" smtClean="0">
                <a:latin typeface="Nikosh" pitchFamily="2" charset="0"/>
                <a:cs typeface="Nikosh" pitchFamily="2" charset="0"/>
              </a:rPr>
              <a:t>বহুপদী সমাপ্তি সুচক/</a:t>
            </a:r>
            <a:r>
              <a:rPr lang="en-US" sz="3200" dirty="0" smtClean="0">
                <a:latin typeface="Nikosh" pitchFamily="2" charset="0"/>
                <a:cs typeface="Nikosh" pitchFamily="2" charset="0"/>
              </a:rPr>
              <a:t>অ</a:t>
            </a:r>
            <a:r>
              <a:rPr lang="bn-BD" sz="3200" dirty="0" smtClean="0">
                <a:latin typeface="Nikosh" pitchFamily="2" charset="0"/>
                <a:cs typeface="Nikosh" pitchFamily="2" charset="0"/>
              </a:rPr>
              <a:t>ভিন্ন তথ্যভিত্তিক বহুনির্বাচনী প্রশ্ন</a:t>
            </a:r>
            <a:endParaRPr lang="en-US" sz="3200" dirty="0"/>
          </a:p>
        </p:txBody>
      </p:sp>
    </p:spTree>
    <p:extLst>
      <p:ext uri="{BB962C8B-B14F-4D97-AF65-F5344CB8AC3E}">
        <p14:creationId xmlns:p14="http://schemas.microsoft.com/office/powerpoint/2010/main" val="718606739"/>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334000"/>
          </a:xfrm>
        </p:spPr>
        <p:txBody>
          <a:bodyPr>
            <a:normAutofit/>
          </a:bodyPr>
          <a:lstStyle/>
          <a:p>
            <a:pPr>
              <a:buNone/>
            </a:pPr>
            <a:r>
              <a:rPr lang="bn-BD" sz="2000" dirty="0" smtClean="0">
                <a:latin typeface="Nikosh" pitchFamily="2" charset="0"/>
                <a:cs typeface="Nikosh" pitchFamily="2" charset="0"/>
              </a:rPr>
              <a:t>উদ্দীপকটি পড় ও নিচের প্রশ্নের উত্তর দাও?</a:t>
            </a:r>
          </a:p>
          <a:p>
            <a:pPr>
              <a:buNone/>
            </a:pPr>
            <a:r>
              <a:rPr lang="bn-BD" sz="2000" dirty="0" smtClean="0">
                <a:latin typeface="Nikosh" pitchFamily="2" charset="0"/>
                <a:cs typeface="Nikosh" pitchFamily="2" charset="0"/>
              </a:rPr>
              <a:t> আইসিটি শিক্ষক ক্লাসে  চিত্রের মাধ্যমে একটি প্রোগ্রাম কিভাবে রচনা করা হবে তা দেখিয়ে দিল। কিছু সাংকেতিক সিম্বল সহ প্রবাহ চিত্রের কিছু নমুনা  উপস্থাপন করলেন।  </a:t>
            </a:r>
            <a:endParaRPr lang="en-US" sz="2000" dirty="0" smtClean="0">
              <a:latin typeface="Nikosh" pitchFamily="2" charset="0"/>
              <a:cs typeface="Nikosh" pitchFamily="2" charset="0"/>
            </a:endParaRPr>
          </a:p>
          <a:p>
            <a:pPr>
              <a:buNone/>
            </a:pPr>
            <a:r>
              <a:rPr lang="bn-BD" sz="2000" dirty="0" smtClean="0">
                <a:latin typeface="Nikosh" pitchFamily="2" charset="0"/>
                <a:cs typeface="Nikosh" pitchFamily="2" charset="0"/>
              </a:rPr>
              <a:t>২৪।</a:t>
            </a:r>
            <a:r>
              <a:rPr lang="bn-BD" sz="2000" b="1" dirty="0" smtClean="0">
                <a:latin typeface="Nikosh" pitchFamily="2" charset="0"/>
                <a:cs typeface="Nikosh" pitchFamily="2" charset="0"/>
              </a:rPr>
              <a:t> </a:t>
            </a:r>
            <a:r>
              <a:rPr lang="bn-BD" sz="2000" dirty="0" smtClean="0">
                <a:latin typeface="Nikosh" pitchFamily="2" charset="0"/>
                <a:cs typeface="Nikosh" pitchFamily="2" charset="0"/>
              </a:rPr>
              <a:t> উদ্দীপকে উল্লিখিত </a:t>
            </a:r>
            <a:r>
              <a:rPr lang="en-US" sz="2000" dirty="0" smtClean="0">
                <a:latin typeface="Nikosh" pitchFamily="2" charset="0"/>
                <a:cs typeface="Nikosh" pitchFamily="2" charset="0"/>
              </a:rPr>
              <a:t>অ</a:t>
            </a:r>
            <a:r>
              <a:rPr lang="bn-BD" sz="2000" dirty="0" smtClean="0">
                <a:latin typeface="Nikosh" pitchFamily="2" charset="0"/>
                <a:cs typeface="Nikosh" pitchFamily="2" charset="0"/>
              </a:rPr>
              <a:t>নুবাদক প্রোগ্রামটির বৈশিষ্ট্য হলো- </a:t>
            </a:r>
            <a:endParaRPr lang="en-US" sz="2000" dirty="0" smtClean="0">
              <a:latin typeface="Nikosh" pitchFamily="2" charset="0"/>
              <a:cs typeface="Nikosh" pitchFamily="2" charset="0"/>
            </a:endParaRPr>
          </a:p>
          <a:p>
            <a:pPr marL="857250" indent="-857250">
              <a:buNone/>
            </a:pP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a:t>
            </a:r>
            <a:r>
              <a:rPr lang="en-US" sz="2000" dirty="0" smtClean="0">
                <a:latin typeface="Nikosh" pitchFamily="2" charset="0"/>
                <a:cs typeface="Nikosh" pitchFamily="2" charset="0"/>
              </a:rPr>
              <a:t>  </a:t>
            </a:r>
            <a:r>
              <a:rPr lang="bn-BD" sz="2000" dirty="0" smtClean="0">
                <a:latin typeface="Nikosh" pitchFamily="2" charset="0"/>
                <a:cs typeface="Nikosh" pitchFamily="2" charset="0"/>
              </a:rPr>
              <a:t>উৎস প্রোগ্রামকে বস্তু প্রোগ্রামে অনুবাদ করে   </a:t>
            </a:r>
            <a:r>
              <a:rPr lang="en-US" sz="2000" dirty="0" smtClean="0">
                <a:latin typeface="Times New Roman" pitchFamily="18" charset="0"/>
                <a:cs typeface="Times New Roman" pitchFamily="18" charset="0"/>
              </a:rPr>
              <a:t>ii.</a:t>
            </a:r>
            <a:r>
              <a:rPr lang="bn-BD" sz="2000" dirty="0" smtClean="0">
                <a:latin typeface="Nikosh" pitchFamily="2" charset="0"/>
                <a:cs typeface="Nikosh" pitchFamily="2" charset="0"/>
              </a:rPr>
              <a:t> সম্পুর্ণ প্রোগ্রামটিকে একসাথে পড়ে এবং </a:t>
            </a:r>
          </a:p>
          <a:p>
            <a:pPr marL="857250" indent="-857250">
              <a:buNone/>
            </a:pPr>
            <a:r>
              <a:rPr lang="bn-BD" sz="2000" dirty="0" smtClean="0">
                <a:latin typeface="Nikosh" pitchFamily="2" charset="0"/>
                <a:cs typeface="Nikosh" pitchFamily="2" charset="0"/>
              </a:rPr>
              <a:t>একসাথে অনুবাদ করে    </a:t>
            </a:r>
            <a:r>
              <a:rPr lang="en-US" sz="2000" dirty="0" smtClean="0">
                <a:latin typeface="Times New Roman" pitchFamily="18" charset="0"/>
                <a:cs typeface="Times New Roman" pitchFamily="18" charset="0"/>
              </a:rPr>
              <a:t>iii. </a:t>
            </a:r>
            <a:r>
              <a:rPr lang="bn-BD" sz="2000" dirty="0" smtClean="0">
                <a:latin typeface="Nikosh" pitchFamily="2" charset="0"/>
                <a:cs typeface="Nikosh" pitchFamily="2" charset="0"/>
              </a:rPr>
              <a:t>প্রোগ্রামে কোন ভুল থাকলে তা জানিয়ে দেয়         </a:t>
            </a:r>
          </a:p>
          <a:p>
            <a:pPr>
              <a:buNone/>
            </a:pPr>
            <a:r>
              <a:rPr lang="bn-BD" sz="2000" dirty="0" smtClean="0">
                <a:latin typeface="Nikosh" pitchFamily="2" charset="0"/>
                <a:cs typeface="Nikosh" pitchFamily="2" charset="0"/>
              </a:rPr>
              <a:t>নিচের কোনটি সঠিক?</a:t>
            </a:r>
          </a:p>
          <a:p>
            <a:pPr>
              <a:buNone/>
            </a:pPr>
            <a:r>
              <a:rPr lang="bn-BD" sz="2000" dirty="0" smtClean="0">
                <a:latin typeface="Nikosh" pitchFamily="2" charset="0"/>
                <a:cs typeface="Nikosh" pitchFamily="2" charset="0"/>
              </a:rPr>
              <a:t>ক।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bn-BD" sz="2000" dirty="0" smtClean="0">
                <a:latin typeface="Nikosh" pitchFamily="2" charset="0"/>
                <a:cs typeface="Nikosh" pitchFamily="2" charset="0"/>
              </a:rPr>
              <a:t>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bn-BD" sz="2000" dirty="0" smtClean="0">
                <a:latin typeface="Nikosh" pitchFamily="2" charset="0"/>
                <a:cs typeface="Nikosh" pitchFamily="2" charset="0"/>
              </a:rPr>
              <a:t>ও</a:t>
            </a:r>
            <a:r>
              <a:rPr lang="en-US" sz="2000" dirty="0" smtClean="0">
                <a:latin typeface="Times New Roman" pitchFamily="18" charset="0"/>
                <a:cs typeface="Times New Roman" pitchFamily="18" charset="0"/>
              </a:rPr>
              <a:t> iii</a:t>
            </a:r>
            <a:r>
              <a:rPr lang="en-US" sz="2000" b="1" dirty="0" smtClean="0">
                <a:latin typeface="Times New Roman" pitchFamily="18" charset="0"/>
                <a:cs typeface="Times New Roman" pitchFamily="18" charset="0"/>
              </a:rPr>
              <a:t> </a:t>
            </a:r>
            <a:r>
              <a:rPr lang="bn-BD" sz="2000" b="1" dirty="0" smtClean="0">
                <a:latin typeface="Times New Roman" pitchFamily="18" charset="0"/>
                <a:cs typeface="Times New Roman" pitchFamily="18" charset="0"/>
              </a:rPr>
              <a:t> </a:t>
            </a:r>
            <a:r>
              <a:rPr lang="bn-BD" sz="2000" dirty="0" smtClean="0">
                <a:latin typeface="Nikosh" pitchFamily="2" charset="0"/>
                <a:cs typeface="Nikosh" pitchFamily="2" charset="0"/>
              </a:rPr>
              <a:t>গ।</a:t>
            </a:r>
            <a:r>
              <a:rPr lang="bn-BD"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ii  </a:t>
            </a:r>
            <a:r>
              <a:rPr lang="bn-BD" sz="2000" dirty="0" smtClean="0">
                <a:latin typeface="Nikosh" pitchFamily="2" charset="0"/>
                <a:cs typeface="Nikosh" pitchFamily="2" charset="0"/>
              </a:rPr>
              <a:t>ও</a:t>
            </a:r>
            <a:r>
              <a:rPr lang="en-US" sz="2000" dirty="0" smtClean="0">
                <a:latin typeface="Times New Roman" pitchFamily="18" charset="0"/>
                <a:cs typeface="Times New Roman" pitchFamily="18" charset="0"/>
              </a:rPr>
              <a:t> iii   </a:t>
            </a:r>
            <a:r>
              <a:rPr lang="bn-BD" sz="2000" dirty="0" smtClean="0">
                <a:latin typeface="Times New Roman" pitchFamily="18" charset="0"/>
                <a:cs typeface="Times New Roman" pitchFamily="18" charset="0"/>
              </a:rPr>
              <a:t> </a:t>
            </a:r>
            <a:r>
              <a:rPr lang="bn-BD" sz="2000" b="1" dirty="0" smtClean="0">
                <a:latin typeface="Nikosh" pitchFamily="2" charset="0"/>
                <a:cs typeface="Nikosh" pitchFamily="2" charset="0"/>
              </a:rPr>
              <a:t>ঘ।</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bn-BD" sz="2000" b="1" dirty="0" smtClean="0">
                <a:latin typeface="Nikosh" pitchFamily="2" charset="0"/>
                <a:cs typeface="Nikosh" pitchFamily="2" charset="0"/>
              </a:rPr>
              <a:t>ও</a:t>
            </a:r>
            <a:r>
              <a:rPr lang="en-US" sz="2000" b="1" dirty="0" smtClean="0">
                <a:latin typeface="Times New Roman" pitchFamily="18" charset="0"/>
                <a:cs typeface="Times New Roman" pitchFamily="18" charset="0"/>
              </a:rPr>
              <a:t> iii </a:t>
            </a:r>
            <a:r>
              <a:rPr lang="bn-BD" sz="2000" b="1" dirty="0" smtClean="0">
                <a:latin typeface="Times New Roman" pitchFamily="18" charset="0"/>
                <a:cs typeface="Times New Roman" pitchFamily="18" charset="0"/>
              </a:rPr>
              <a:t> </a:t>
            </a:r>
          </a:p>
          <a:p>
            <a:pPr>
              <a:buNone/>
            </a:pPr>
            <a:r>
              <a:rPr lang="bn-BD" sz="2000" dirty="0" smtClean="0">
                <a:latin typeface="Nikosh" pitchFamily="2" charset="0"/>
                <a:cs typeface="Nikosh" pitchFamily="2" charset="0"/>
              </a:rPr>
              <a:t>২৫। উদ্দীপকে উল্লিখিত অ্যালগরিদমের বৈশিষ্ট্য হলো -  </a:t>
            </a:r>
          </a:p>
          <a:p>
            <a:pPr marL="514350" indent="-514350">
              <a:buNone/>
            </a:pPr>
            <a:r>
              <a:rPr lang="bn-BD" sz="2000" dirty="0" smtClean="0">
                <a:latin typeface="Nikosh" pitchFamily="2" charset="0"/>
                <a:cs typeface="Nikosh" pitchFamily="2" charset="0"/>
              </a:rPr>
              <a:t> </a:t>
            </a:r>
            <a:r>
              <a:rPr lang="en-US" sz="2000" dirty="0" err="1" smtClean="0">
                <a:latin typeface="Times New Roman" pitchFamily="18" charset="0"/>
                <a:cs typeface="Times New Roman" pitchFamily="18" charset="0"/>
              </a:rPr>
              <a:t>i</a:t>
            </a:r>
            <a:r>
              <a:rPr lang="bn-BD" sz="2000" dirty="0" smtClean="0">
                <a:latin typeface="Times New Roman" pitchFamily="18" charset="0"/>
                <a:cs typeface="Times New Roman" pitchFamily="18" charset="0"/>
              </a:rPr>
              <a:t>. </a:t>
            </a:r>
            <a:r>
              <a:rPr lang="bn-BD" sz="2000" dirty="0" smtClean="0">
                <a:latin typeface="Nikosh" pitchFamily="2" charset="0"/>
                <a:cs typeface="Nikosh" pitchFamily="2" charset="0"/>
              </a:rPr>
              <a:t>সহজে প্রোগ্রামের উদ্দেশ্য বুঝতে সহায়তা করে</a:t>
            </a:r>
            <a:r>
              <a:rPr lang="en-US" sz="2000" dirty="0" smtClean="0">
                <a:latin typeface="Times New Roman" pitchFamily="18" charset="0"/>
                <a:cs typeface="Times New Roman" pitchFamily="18" charset="0"/>
              </a:rPr>
              <a:t>    ii</a:t>
            </a:r>
            <a:r>
              <a:rPr lang="en-US" sz="2000" dirty="0" smtClean="0">
                <a:latin typeface="Nikosh" pitchFamily="2" charset="0"/>
                <a:cs typeface="Nikosh" pitchFamily="2" charset="0"/>
              </a:rPr>
              <a:t>. </a:t>
            </a:r>
            <a:r>
              <a:rPr lang="bn-BD" sz="2000" dirty="0" smtClean="0">
                <a:latin typeface="Nikosh" pitchFamily="2" charset="0"/>
                <a:cs typeface="Nikosh" pitchFamily="2" charset="0"/>
              </a:rPr>
              <a:t>প্রোগ্রামের ভুল নির্ণ্যে সহায়তা করে </a:t>
            </a:r>
          </a:p>
          <a:p>
            <a:pPr marL="514350" indent="-514350">
              <a:buNone/>
            </a:pPr>
            <a:r>
              <a:rPr lang="bn-BD" sz="2000" dirty="0" smtClean="0">
                <a:latin typeface="Nikosh" pitchFamily="2" charset="0"/>
                <a:cs typeface="Nikosh" pitchFamily="2" charset="0"/>
              </a:rPr>
              <a:t>     </a:t>
            </a:r>
            <a:r>
              <a:rPr lang="en-US" sz="2000" dirty="0" smtClean="0">
                <a:latin typeface="Times New Roman" pitchFamily="18" charset="0"/>
                <a:cs typeface="Times New Roman" pitchFamily="18" charset="0"/>
              </a:rPr>
              <a:t>iii.</a:t>
            </a:r>
            <a:r>
              <a:rPr lang="bn-BD" sz="2000" dirty="0" smtClean="0">
                <a:latin typeface="Nikosh" pitchFamily="2" charset="0"/>
                <a:cs typeface="Nikosh" pitchFamily="2" charset="0"/>
              </a:rPr>
              <a:t>  প্রোগ্রাম পরিবর্তন ও পরিবর্ধনে</a:t>
            </a:r>
            <a:r>
              <a:rPr lang="bn-BD" sz="2000" dirty="0" smtClean="0">
                <a:latin typeface="Times New Roman" pitchFamily="18" charset="0"/>
                <a:cs typeface="Times New Roman" pitchFamily="18" charset="0"/>
              </a:rPr>
              <a:t>  </a:t>
            </a:r>
            <a:r>
              <a:rPr lang="bn-BD" sz="2000" dirty="0" smtClean="0">
                <a:latin typeface="Nikosh" pitchFamily="2" charset="0"/>
                <a:cs typeface="Nikosh" pitchFamily="2" charset="0"/>
              </a:rPr>
              <a:t>সহায়তা করে </a:t>
            </a:r>
            <a:endParaRPr lang="en-US" sz="2000" dirty="0" smtClean="0">
              <a:latin typeface="Nikosh" pitchFamily="2" charset="0"/>
              <a:cs typeface="Nikosh" pitchFamily="2" charset="0"/>
            </a:endParaRPr>
          </a:p>
          <a:p>
            <a:pPr marL="514350" indent="-514350">
              <a:buNone/>
            </a:pPr>
            <a:r>
              <a:rPr lang="en-US" sz="2000" dirty="0" smtClean="0">
                <a:latin typeface="Times New Roman" pitchFamily="18" charset="0"/>
                <a:cs typeface="Times New Roman" pitchFamily="18" charset="0"/>
              </a:rPr>
              <a:t> </a:t>
            </a:r>
            <a:r>
              <a:rPr lang="bn-BD" sz="2000" dirty="0" smtClean="0">
                <a:latin typeface="Nikosh" pitchFamily="2" charset="0"/>
                <a:cs typeface="Nikosh" pitchFamily="2" charset="0"/>
              </a:rPr>
              <a:t>নিচের কোনটি সঠিক?</a:t>
            </a:r>
          </a:p>
          <a:p>
            <a:pPr>
              <a:buNone/>
            </a:pPr>
            <a:r>
              <a:rPr lang="bn-BD" sz="2000" dirty="0" smtClean="0">
                <a:latin typeface="Nikosh" pitchFamily="2" charset="0"/>
                <a:cs typeface="Nikosh" pitchFamily="2" charset="0"/>
              </a:rPr>
              <a:t>ক।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bn-BD" sz="2000" dirty="0" smtClean="0">
                <a:latin typeface="Nikosh" pitchFamily="2" charset="0"/>
                <a:cs typeface="Nikosh" pitchFamily="2" charset="0"/>
              </a:rPr>
              <a:t>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bn-BD" sz="2000" dirty="0" smtClean="0">
                <a:latin typeface="Nikosh" pitchFamily="2" charset="0"/>
                <a:cs typeface="Nikosh" pitchFamily="2" charset="0"/>
              </a:rPr>
              <a:t>ও</a:t>
            </a:r>
            <a:r>
              <a:rPr lang="en-US" sz="2000" dirty="0" smtClean="0">
                <a:latin typeface="Times New Roman" pitchFamily="18" charset="0"/>
                <a:cs typeface="Times New Roman" pitchFamily="18" charset="0"/>
              </a:rPr>
              <a:t> iii</a:t>
            </a:r>
            <a:r>
              <a:rPr lang="en-US" sz="2000" b="1" dirty="0" smtClean="0">
                <a:latin typeface="Times New Roman" pitchFamily="18" charset="0"/>
                <a:cs typeface="Times New Roman" pitchFamily="18" charset="0"/>
              </a:rPr>
              <a:t> </a:t>
            </a:r>
            <a:r>
              <a:rPr lang="bn-BD" sz="2000" b="1" dirty="0" smtClean="0">
                <a:latin typeface="Times New Roman" pitchFamily="18" charset="0"/>
                <a:cs typeface="Times New Roman" pitchFamily="18" charset="0"/>
              </a:rPr>
              <a:t> </a:t>
            </a:r>
            <a:r>
              <a:rPr lang="bn-BD" sz="2000" dirty="0" smtClean="0">
                <a:latin typeface="Nikosh" pitchFamily="2" charset="0"/>
                <a:cs typeface="Nikosh" pitchFamily="2" charset="0"/>
              </a:rPr>
              <a:t>গ।</a:t>
            </a:r>
            <a:r>
              <a:rPr lang="bn-BD"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ii  </a:t>
            </a:r>
            <a:r>
              <a:rPr lang="bn-BD" sz="2000" dirty="0" smtClean="0">
                <a:latin typeface="Nikosh" pitchFamily="2" charset="0"/>
                <a:cs typeface="Nikosh" pitchFamily="2" charset="0"/>
              </a:rPr>
              <a:t>ও</a:t>
            </a:r>
            <a:r>
              <a:rPr lang="en-US" sz="2000" dirty="0" smtClean="0">
                <a:latin typeface="Times New Roman" pitchFamily="18" charset="0"/>
                <a:cs typeface="Times New Roman" pitchFamily="18" charset="0"/>
              </a:rPr>
              <a:t> iii   </a:t>
            </a:r>
            <a:r>
              <a:rPr lang="bn-BD" sz="2000" dirty="0" smtClean="0">
                <a:latin typeface="Times New Roman" pitchFamily="18" charset="0"/>
                <a:cs typeface="Times New Roman" pitchFamily="18" charset="0"/>
              </a:rPr>
              <a:t> </a:t>
            </a:r>
            <a:r>
              <a:rPr lang="bn-BD" sz="2000" b="1" dirty="0" smtClean="0">
                <a:latin typeface="Nikosh" pitchFamily="2" charset="0"/>
                <a:cs typeface="Nikosh" pitchFamily="2" charset="0"/>
              </a:rPr>
              <a:t>ঘ।</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bn-BD" sz="2000" b="1" dirty="0" smtClean="0">
                <a:latin typeface="Nikosh" pitchFamily="2" charset="0"/>
                <a:cs typeface="Nikosh" pitchFamily="2" charset="0"/>
              </a:rPr>
              <a:t>ও</a:t>
            </a:r>
            <a:r>
              <a:rPr lang="en-US" sz="2000" b="1" dirty="0" smtClean="0">
                <a:latin typeface="Times New Roman" pitchFamily="18" charset="0"/>
                <a:cs typeface="Times New Roman" pitchFamily="18" charset="0"/>
              </a:rPr>
              <a:t> iii </a:t>
            </a:r>
            <a:endParaRPr lang="bn-BD" sz="2000" b="1" dirty="0" smtClean="0">
              <a:latin typeface="Times New Roman" pitchFamily="18" charset="0"/>
              <a:cs typeface="Times New Roman" pitchFamily="18" charset="0"/>
            </a:endParaRPr>
          </a:p>
          <a:p>
            <a:pPr>
              <a:buNone/>
            </a:pPr>
            <a:endParaRPr lang="bn-BD" dirty="0" smtClean="0">
              <a:latin typeface="Nikosh" pitchFamily="2" charset="0"/>
              <a:cs typeface="Nikosh" pitchFamily="2" charset="0"/>
            </a:endParaRPr>
          </a:p>
          <a:p>
            <a:pPr>
              <a:buNone/>
            </a:pPr>
            <a:endParaRPr lang="en-US" dirty="0">
              <a:latin typeface="Nikosh" pitchFamily="2" charset="0"/>
              <a:cs typeface="Nikosh" pitchFamily="2" charset="0"/>
            </a:endParaRPr>
          </a:p>
        </p:txBody>
      </p:sp>
      <p:sp>
        <p:nvSpPr>
          <p:cNvPr id="2" name="Title 1"/>
          <p:cNvSpPr>
            <a:spLocks noGrp="1"/>
          </p:cNvSpPr>
          <p:nvPr>
            <p:ph type="title"/>
          </p:nvPr>
        </p:nvSpPr>
        <p:spPr>
          <a:xfrm>
            <a:off x="457200" y="152400"/>
            <a:ext cx="8229600" cy="838200"/>
          </a:xfrm>
        </p:spPr>
        <p:txBody>
          <a:bodyPr>
            <a:noAutofit/>
          </a:bodyPr>
          <a:lstStyle/>
          <a:p>
            <a:pPr algn="ctr"/>
            <a:r>
              <a:rPr lang="en-US" sz="3200" dirty="0" smtClean="0">
                <a:latin typeface="Nikosh" pitchFamily="2" charset="0"/>
                <a:cs typeface="Nikosh" pitchFamily="2" charset="0"/>
              </a:rPr>
              <a:t>   </a:t>
            </a:r>
            <a:r>
              <a:rPr lang="bn-BD" sz="3200" dirty="0" smtClean="0">
                <a:latin typeface="Nikosh" pitchFamily="2" charset="0"/>
                <a:cs typeface="Nikosh" pitchFamily="2" charset="0"/>
              </a:rPr>
              <a:t>বহুপদী সমাপ্তি সুচক/</a:t>
            </a:r>
            <a:r>
              <a:rPr lang="en-US" sz="3200" dirty="0" smtClean="0">
                <a:latin typeface="Nikosh" pitchFamily="2" charset="0"/>
                <a:cs typeface="Nikosh" pitchFamily="2" charset="0"/>
              </a:rPr>
              <a:t>অ</a:t>
            </a:r>
            <a:r>
              <a:rPr lang="bn-BD" sz="3200" dirty="0" smtClean="0">
                <a:latin typeface="Nikosh" pitchFamily="2" charset="0"/>
                <a:cs typeface="Nikosh" pitchFamily="2" charset="0"/>
              </a:rPr>
              <a:t>ভিন্ন তথ্যভিত্তিক বহুনির্বাচনী প্রশ্ন</a:t>
            </a:r>
            <a:endParaRPr lang="en-US" sz="2800" dirty="0"/>
          </a:p>
        </p:txBody>
      </p:sp>
    </p:spTree>
    <p:extLst>
      <p:ext uri="{BB962C8B-B14F-4D97-AF65-F5344CB8AC3E}">
        <p14:creationId xmlns:p14="http://schemas.microsoft.com/office/powerpoint/2010/main" val="292050810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828800"/>
            <a:ext cx="5715000" cy="3429000"/>
          </a:xfrm>
        </p:spPr>
        <p:txBody>
          <a:bodyPr/>
          <a:lstStyle/>
          <a:p>
            <a:pPr algn="ctr">
              <a:buNone/>
            </a:pPr>
            <a:r>
              <a:rPr lang="bn-BD" sz="4000" dirty="0" smtClean="0">
                <a:latin typeface="Nikosh" pitchFamily="2" charset="0"/>
                <a:cs typeface="Nikosh" pitchFamily="2" charset="0"/>
              </a:rPr>
              <a:t>শ্রেনীঃ একাদশ/ দ্বাদশ রিভিশন </a:t>
            </a:r>
          </a:p>
          <a:p>
            <a:pPr algn="ctr">
              <a:buNone/>
            </a:pPr>
            <a:r>
              <a:rPr lang="bn-BD" sz="4000" dirty="0" smtClean="0">
                <a:latin typeface="Nikosh" pitchFamily="2" charset="0"/>
                <a:cs typeface="Nikosh" pitchFamily="2" charset="0"/>
              </a:rPr>
              <a:t>তথ্য ও যোগাযোগ প্রযুক্তি বিভাগ</a:t>
            </a:r>
          </a:p>
          <a:p>
            <a:pPr algn="ctr">
              <a:buNone/>
            </a:pPr>
            <a:r>
              <a:rPr lang="bn-BD" sz="4000" dirty="0" smtClean="0">
                <a:latin typeface="Nikosh" pitchFamily="2" charset="0"/>
                <a:cs typeface="Nikosh" pitchFamily="2" charset="0"/>
              </a:rPr>
              <a:t>সময়ঃ ৪৫ মিনিট                    </a:t>
            </a:r>
          </a:p>
          <a:p>
            <a:pPr algn="ctr">
              <a:buNone/>
            </a:pPr>
            <a:r>
              <a:rPr lang="bn-BD" sz="4000" dirty="0" smtClean="0">
                <a:latin typeface="Nikosh" pitchFamily="2" charset="0"/>
                <a:cs typeface="Nikosh" pitchFamily="2" charset="0"/>
              </a:rPr>
              <a:t>তারিখঃ </a:t>
            </a:r>
            <a:r>
              <a:rPr lang="en-US" sz="4000" dirty="0" smtClean="0">
                <a:latin typeface="Nikosh" pitchFamily="2" charset="0"/>
                <a:cs typeface="Nikosh" pitchFamily="2" charset="0"/>
              </a:rPr>
              <a:t>২১</a:t>
            </a:r>
            <a:r>
              <a:rPr lang="bn-BD" sz="4000" dirty="0" smtClean="0">
                <a:latin typeface="Nikosh" pitchFamily="2" charset="0"/>
                <a:cs typeface="Nikosh" pitchFamily="2" charset="0"/>
              </a:rPr>
              <a:t>/</a:t>
            </a:r>
            <a:r>
              <a:rPr lang="en-US" sz="4000" dirty="0" smtClean="0">
                <a:latin typeface="Nikosh" pitchFamily="2" charset="0"/>
                <a:cs typeface="Nikosh" pitchFamily="2" charset="0"/>
              </a:rPr>
              <a:t>০৫</a:t>
            </a:r>
            <a:r>
              <a:rPr lang="bn-BD" sz="4000" dirty="0" smtClean="0">
                <a:latin typeface="Nikosh" pitchFamily="2" charset="0"/>
                <a:cs typeface="Nikosh" pitchFamily="2" charset="0"/>
              </a:rPr>
              <a:t>/২০</a:t>
            </a:r>
            <a:r>
              <a:rPr lang="en-US" sz="4000" dirty="0" smtClean="0">
                <a:latin typeface="Nikosh" pitchFamily="2" charset="0"/>
                <a:cs typeface="Nikosh" pitchFamily="2" charset="0"/>
              </a:rPr>
              <a:t>২০</a:t>
            </a:r>
            <a:r>
              <a:rPr lang="bn-BD" dirty="0" smtClean="0">
                <a:latin typeface="Nikosh" pitchFamily="2" charset="0"/>
                <a:cs typeface="Nikosh" pitchFamily="2" charset="0"/>
              </a:rPr>
              <a:t>              </a:t>
            </a:r>
            <a:endParaRPr lang="en-US" dirty="0">
              <a:latin typeface="Nikosh" pitchFamily="2" charset="0"/>
              <a:cs typeface="Nikosh" pitchFamily="2" charset="0"/>
            </a:endParaRPr>
          </a:p>
        </p:txBody>
      </p:sp>
      <p:sp>
        <p:nvSpPr>
          <p:cNvPr id="2" name="Title 1"/>
          <p:cNvSpPr>
            <a:spLocks noGrp="1"/>
          </p:cNvSpPr>
          <p:nvPr>
            <p:ph type="title"/>
          </p:nvPr>
        </p:nvSpPr>
        <p:spPr>
          <a:xfrm>
            <a:off x="2057400" y="274638"/>
            <a:ext cx="4572000" cy="1143000"/>
          </a:xfrm>
        </p:spPr>
        <p:txBody>
          <a:bodyPr/>
          <a:lstStyle/>
          <a:p>
            <a:r>
              <a:rPr lang="bn-BD" dirty="0" smtClean="0">
                <a:latin typeface="Nikosh" pitchFamily="2" charset="0"/>
                <a:cs typeface="Nikosh" pitchFamily="2" charset="0"/>
              </a:rPr>
              <a:t>  পাঠ পরিচিতি</a:t>
            </a:r>
            <a:endParaRPr lang="en-US" dirty="0">
              <a:latin typeface="Nikosh" pitchFamily="2" charset="0"/>
              <a:cs typeface="Nikosh" pitchFamily="2"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09800"/>
            <a:ext cx="8534400" cy="2971800"/>
          </a:xfrm>
        </p:spPr>
        <p:txBody>
          <a:bodyPr>
            <a:normAutofit lnSpcReduction="10000"/>
          </a:bodyPr>
          <a:lstStyle/>
          <a:p>
            <a:pPr>
              <a:buNone/>
            </a:pPr>
            <a:r>
              <a:rPr lang="bn-BD" dirty="0" smtClean="0">
                <a:latin typeface="Nikosh" pitchFamily="2" charset="0"/>
                <a:cs typeface="Nikosh" pitchFamily="2" charset="0"/>
              </a:rPr>
              <a:t> </a:t>
            </a:r>
            <a:r>
              <a:rPr lang="bn-BD" sz="4000" dirty="0" smtClean="0">
                <a:latin typeface="Nikosh" pitchFamily="2" charset="0"/>
                <a:cs typeface="Nikosh" pitchFamily="2" charset="0"/>
              </a:rPr>
              <a:t>১। ক  ২। খ  ৩। ক  ৪। ক  ৫। ক   ৬। ক  ৭। খ  </a:t>
            </a:r>
            <a:r>
              <a:rPr lang="en-US" sz="4000" dirty="0" smtClean="0">
                <a:latin typeface="Nikosh" pitchFamily="2" charset="0"/>
                <a:cs typeface="Nikosh" pitchFamily="2" charset="0"/>
              </a:rPr>
              <a:t> </a:t>
            </a:r>
          </a:p>
          <a:p>
            <a:pPr>
              <a:buNone/>
            </a:pPr>
            <a:r>
              <a:rPr lang="bn-BD" sz="4000" dirty="0" smtClean="0">
                <a:latin typeface="Nikosh" pitchFamily="2" charset="0"/>
                <a:cs typeface="Nikosh" pitchFamily="2" charset="0"/>
              </a:rPr>
              <a:t>৮। ক  ৯। খ  ১০। গ  ১১। ক  ১২। ক  ১৩। ক  </a:t>
            </a:r>
            <a:r>
              <a:rPr lang="en-US" sz="4000" dirty="0" smtClean="0">
                <a:latin typeface="Nikosh" pitchFamily="2" charset="0"/>
                <a:cs typeface="Nikosh" pitchFamily="2" charset="0"/>
              </a:rPr>
              <a:t> </a:t>
            </a:r>
          </a:p>
          <a:p>
            <a:pPr>
              <a:buNone/>
            </a:pPr>
            <a:r>
              <a:rPr lang="bn-BD" sz="4000" dirty="0" smtClean="0">
                <a:latin typeface="Nikosh" pitchFamily="2" charset="0"/>
                <a:cs typeface="Nikosh" pitchFamily="2" charset="0"/>
              </a:rPr>
              <a:t>১৪। ক  ১৫। গ  ১৬। ক   ১৭। ক  ১৮। ক  ১৯। ক  </a:t>
            </a:r>
          </a:p>
          <a:p>
            <a:pPr>
              <a:buNone/>
            </a:pPr>
            <a:r>
              <a:rPr lang="bn-BD" sz="4000" dirty="0" smtClean="0">
                <a:latin typeface="Nikosh" pitchFamily="2" charset="0"/>
                <a:cs typeface="Nikosh" pitchFamily="2" charset="0"/>
              </a:rPr>
              <a:t> ২০। গ  ২১। খ  ২২। খ  ২৩।  খ  ২৪। ঘ  ২৫। ঘ  </a:t>
            </a:r>
          </a:p>
          <a:p>
            <a:pPr>
              <a:buNone/>
            </a:pPr>
            <a:r>
              <a:rPr lang="bn-BD" dirty="0" smtClean="0">
                <a:latin typeface="Nikosh" pitchFamily="2" charset="0"/>
                <a:cs typeface="Nikosh" pitchFamily="2" charset="0"/>
              </a:rPr>
              <a:t> </a:t>
            </a:r>
            <a:endParaRPr lang="en-US" dirty="0">
              <a:latin typeface="Nikosh" pitchFamily="2" charset="0"/>
              <a:cs typeface="Nikosh" pitchFamily="2" charset="0"/>
            </a:endParaRPr>
          </a:p>
        </p:txBody>
      </p:sp>
      <p:sp>
        <p:nvSpPr>
          <p:cNvPr id="2" name="Title 1"/>
          <p:cNvSpPr>
            <a:spLocks noGrp="1"/>
          </p:cNvSpPr>
          <p:nvPr>
            <p:ph type="title"/>
          </p:nvPr>
        </p:nvSpPr>
        <p:spPr>
          <a:xfrm>
            <a:off x="2895600" y="274638"/>
            <a:ext cx="3048000" cy="1143000"/>
          </a:xfrm>
        </p:spPr>
        <p:txBody>
          <a:bodyPr/>
          <a:lstStyle/>
          <a:p>
            <a:pPr algn="ctr"/>
            <a:r>
              <a:rPr lang="bn-BD" dirty="0" smtClean="0">
                <a:latin typeface="Nikosh" pitchFamily="2" charset="0"/>
                <a:cs typeface="Nikosh" pitchFamily="2" charset="0"/>
              </a:rPr>
              <a:t>     সমাধান</a:t>
            </a:r>
            <a:endParaRPr lang="en-US" dirty="0">
              <a:latin typeface="Nikosh" pitchFamily="2" charset="0"/>
              <a:cs typeface="Nikosh" pitchFamily="2" charset="0"/>
            </a:endParaRPr>
          </a:p>
        </p:txBody>
      </p:sp>
    </p:spTree>
    <p:extLst>
      <p:ext uri="{BB962C8B-B14F-4D97-AF65-F5344CB8AC3E}">
        <p14:creationId xmlns:p14="http://schemas.microsoft.com/office/powerpoint/2010/main" val="1161755393"/>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57400"/>
            <a:ext cx="8763000" cy="2590800"/>
          </a:xfrm>
        </p:spPr>
        <p:txBody>
          <a:bodyPr>
            <a:normAutofit lnSpcReduction="10000"/>
          </a:bodyPr>
          <a:lstStyle/>
          <a:p>
            <a:pPr>
              <a:buNone/>
            </a:pPr>
            <a:r>
              <a:rPr lang="bn-BD" sz="4000" dirty="0" smtClean="0">
                <a:latin typeface="Nikosh" pitchFamily="2" charset="0"/>
                <a:cs typeface="Nikosh" pitchFamily="2" charset="0"/>
              </a:rPr>
              <a:t>    ইন্টারপ্রেটারের সুবিধা অসুবিধা আলোচনা কর?</a:t>
            </a:r>
            <a:endParaRPr lang="en-US" sz="4000" dirty="0" smtClean="0">
              <a:latin typeface="Nikosh" pitchFamily="2" charset="0"/>
              <a:cs typeface="Nikosh" pitchFamily="2" charset="0"/>
            </a:endParaRPr>
          </a:p>
          <a:p>
            <a:pPr>
              <a:buNone/>
            </a:pPr>
            <a:endParaRPr lang="en-US" dirty="0">
              <a:latin typeface="Nikosh" pitchFamily="2" charset="0"/>
              <a:cs typeface="Nikosh" pitchFamily="2" charset="0"/>
            </a:endParaRPr>
          </a:p>
          <a:p>
            <a:pPr>
              <a:buNone/>
            </a:pPr>
            <a:r>
              <a:rPr lang="bn-BD" dirty="0">
                <a:latin typeface="Nikosh" pitchFamily="2" charset="0"/>
                <a:cs typeface="Nikosh" pitchFamily="2" charset="0"/>
              </a:rPr>
              <a:t>  সহায়ক গ্রন্থ/ প্রকাশনীঃ তথ্য ও যোগাযোগ প্রযুক্তিঃ  ভয়েজার প্রকাশনী, সিসটেক প্রকাশনী, লেকচার প্রকাশনী, পাঞ্জেরী/ অক্ষরপত্র প্রকাশনী, গ্রন্থ কুটির প্রকাশনী, প্রতিভা বিকাশ পাবলিকেশন্স </a:t>
            </a:r>
          </a:p>
          <a:p>
            <a:pPr>
              <a:buNone/>
            </a:pPr>
            <a:endParaRPr lang="bn-BD" dirty="0" smtClean="0">
              <a:latin typeface="Nikosh" pitchFamily="2" charset="0"/>
              <a:cs typeface="Nikosh" pitchFamily="2" charset="0"/>
            </a:endParaRPr>
          </a:p>
        </p:txBody>
      </p:sp>
      <p:sp>
        <p:nvSpPr>
          <p:cNvPr id="2" name="Title 1"/>
          <p:cNvSpPr>
            <a:spLocks noGrp="1"/>
          </p:cNvSpPr>
          <p:nvPr>
            <p:ph type="title"/>
          </p:nvPr>
        </p:nvSpPr>
        <p:spPr>
          <a:xfrm>
            <a:off x="2438400" y="609600"/>
            <a:ext cx="3124200" cy="1143000"/>
          </a:xfrm>
        </p:spPr>
        <p:txBody>
          <a:bodyPr/>
          <a:lstStyle/>
          <a:p>
            <a:r>
              <a:rPr lang="bn-BD" dirty="0" smtClean="0">
                <a:latin typeface="Nikosh" pitchFamily="2" charset="0"/>
                <a:cs typeface="Nikosh" pitchFamily="2" charset="0"/>
              </a:rPr>
              <a:t>   বাড়ির কাজ</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mages11.png"/>
          <p:cNvPicPr>
            <a:picLocks noGrp="1" noChangeAspect="1"/>
          </p:cNvPicPr>
          <p:nvPr>
            <p:ph idx="1"/>
          </p:nvPr>
        </p:nvPicPr>
        <p:blipFill>
          <a:blip r:embed="rId2"/>
          <a:stretch>
            <a:fillRect/>
          </a:stretch>
        </p:blipFill>
        <p:spPr>
          <a:xfrm>
            <a:off x="1614227" y="2684948"/>
            <a:ext cx="2029345" cy="2029345"/>
          </a:xfrm>
        </p:spPr>
      </p:pic>
      <p:sp>
        <p:nvSpPr>
          <p:cNvPr id="2" name="Title 1"/>
          <p:cNvSpPr>
            <a:spLocks noGrp="1"/>
          </p:cNvSpPr>
          <p:nvPr>
            <p:ph type="title"/>
          </p:nvPr>
        </p:nvSpPr>
        <p:spPr>
          <a:xfrm>
            <a:off x="2743200" y="304800"/>
            <a:ext cx="3352800" cy="1143000"/>
          </a:xfrm>
        </p:spPr>
        <p:txBody>
          <a:bodyPr/>
          <a:lstStyle/>
          <a:p>
            <a:r>
              <a:rPr lang="bn-BD" dirty="0" smtClean="0">
                <a:latin typeface="Nikosh" pitchFamily="2" charset="0"/>
                <a:cs typeface="Nikosh" pitchFamily="2" charset="0"/>
              </a:rPr>
              <a:t>     ধন্যবাদ</a:t>
            </a:r>
            <a:endParaRPr lang="en-US" dirty="0">
              <a:latin typeface="Nikosh" pitchFamily="2" charset="0"/>
              <a:cs typeface="Nikosh" pitchFamily="2" charset="0"/>
            </a:endParaRPr>
          </a:p>
        </p:txBody>
      </p:sp>
      <p:pic>
        <p:nvPicPr>
          <p:cNvPr id="8" name="Content Placeholder 3" descr="images321.jpg"/>
          <p:cNvPicPr>
            <a:picLocks noChangeAspect="1"/>
          </p:cNvPicPr>
          <p:nvPr/>
        </p:nvPicPr>
        <p:blipFill>
          <a:blip r:embed="rId3"/>
          <a:stretch>
            <a:fillRect/>
          </a:stretch>
        </p:blipFill>
        <p:spPr>
          <a:xfrm>
            <a:off x="5380272" y="2971800"/>
            <a:ext cx="2286000" cy="2286000"/>
          </a:xfrm>
          <a:prstGeom prst="rect">
            <a:avLst/>
          </a:prstGeom>
        </p:spPr>
      </p:pic>
      <p:pic>
        <p:nvPicPr>
          <p:cNvPr id="5" name="Content Placeholder 3" descr="Senary 1.jpg"/>
          <p:cNvPicPr>
            <a:picLocks noChangeAspect="1"/>
          </p:cNvPicPr>
          <p:nvPr/>
        </p:nvPicPr>
        <p:blipFill>
          <a:blip r:embed="rId4"/>
          <a:stretch>
            <a:fillRect/>
          </a:stretch>
        </p:blipFill>
        <p:spPr>
          <a:xfrm>
            <a:off x="838200" y="2209800"/>
            <a:ext cx="3886200" cy="38862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382000" cy="2819400"/>
          </a:xfrm>
        </p:spPr>
        <p:txBody>
          <a:bodyPr>
            <a:normAutofit fontScale="92500" lnSpcReduction="20000"/>
          </a:bodyPr>
          <a:lstStyle/>
          <a:p>
            <a:pPr algn="ctr">
              <a:buNone/>
            </a:pPr>
            <a:r>
              <a:rPr lang="en-US" sz="4300" dirty="0">
                <a:latin typeface="Nikosh" pitchFamily="2" charset="0"/>
                <a:cs typeface="Nikosh" pitchFamily="2" charset="0"/>
              </a:rPr>
              <a:t>অ</a:t>
            </a:r>
            <a:r>
              <a:rPr lang="bn-BD" sz="4300" dirty="0" smtClean="0">
                <a:latin typeface="Nikosh" pitchFamily="2" charset="0"/>
                <a:cs typeface="Nikosh" pitchFamily="2" charset="0"/>
              </a:rPr>
              <a:t>ধ্যায়ঃ ৫  প্রথম </a:t>
            </a:r>
            <a:r>
              <a:rPr lang="en-US" sz="4300" dirty="0" err="1" smtClean="0">
                <a:latin typeface="Nikosh" pitchFamily="2" charset="0"/>
                <a:cs typeface="Nikosh" pitchFamily="2" charset="0"/>
              </a:rPr>
              <a:t>অং</a:t>
            </a:r>
            <a:r>
              <a:rPr lang="bn-BD" sz="4300" dirty="0" smtClean="0">
                <a:latin typeface="Nikosh" pitchFamily="2" charset="0"/>
                <a:cs typeface="Nikosh" pitchFamily="2" charset="0"/>
              </a:rPr>
              <a:t>শ </a:t>
            </a:r>
          </a:p>
          <a:p>
            <a:pPr algn="ctr">
              <a:buNone/>
            </a:pPr>
            <a:r>
              <a:rPr lang="bn-BD" sz="4300" dirty="0" smtClean="0">
                <a:latin typeface="Nikosh" pitchFamily="2" charset="0"/>
                <a:cs typeface="Nikosh" pitchFamily="2" charset="0"/>
              </a:rPr>
              <a:t>আজকের পাঠ/পাঠ ঘোষনাঃ </a:t>
            </a:r>
          </a:p>
          <a:p>
            <a:pPr algn="ctr">
              <a:buNone/>
            </a:pPr>
            <a:r>
              <a:rPr lang="bn-BD" sz="4300" dirty="0" smtClean="0">
                <a:latin typeface="Nikosh" pitchFamily="2" charset="0"/>
                <a:cs typeface="Nikosh" pitchFamily="2" charset="0"/>
              </a:rPr>
              <a:t>অনুবাদক সফটওয়ার- </a:t>
            </a:r>
            <a:endParaRPr lang="en-US" sz="4300" dirty="0" smtClean="0">
              <a:latin typeface="Nikosh" pitchFamily="2" charset="0"/>
              <a:cs typeface="Nikosh" pitchFamily="2" charset="0"/>
            </a:endParaRPr>
          </a:p>
          <a:p>
            <a:pPr algn="ctr">
              <a:buNone/>
            </a:pPr>
            <a:r>
              <a:rPr lang="bn-BD" sz="4300" dirty="0" smtClean="0">
                <a:latin typeface="Nikosh" pitchFamily="2" charset="0"/>
                <a:cs typeface="Nikosh" pitchFamily="2" charset="0"/>
              </a:rPr>
              <a:t>কম্পাইলার, ইন্টারপ্রটার, অ্যাসেম্বলার </a:t>
            </a:r>
          </a:p>
          <a:p>
            <a:pPr algn="ctr">
              <a:buNone/>
            </a:pPr>
            <a:r>
              <a:rPr lang="bn-BD" sz="2400" dirty="0" smtClean="0">
                <a:latin typeface="Nikosh" pitchFamily="2" charset="0"/>
                <a:cs typeface="Nikosh" pitchFamily="2" charset="0"/>
              </a:rPr>
              <a:t>             </a:t>
            </a:r>
          </a:p>
        </p:txBody>
      </p:sp>
      <p:sp>
        <p:nvSpPr>
          <p:cNvPr id="2" name="Title 1"/>
          <p:cNvSpPr>
            <a:spLocks noGrp="1"/>
          </p:cNvSpPr>
          <p:nvPr>
            <p:ph type="title"/>
          </p:nvPr>
        </p:nvSpPr>
        <p:spPr>
          <a:xfrm>
            <a:off x="1447800" y="274638"/>
            <a:ext cx="6096000" cy="1143000"/>
          </a:xfrm>
        </p:spPr>
        <p:txBody>
          <a:bodyPr>
            <a:normAutofit/>
          </a:bodyPr>
          <a:lstStyle/>
          <a:p>
            <a:r>
              <a:rPr lang="bn-BD" sz="3200" dirty="0" smtClean="0">
                <a:latin typeface="Nikosh" pitchFamily="2" charset="0"/>
                <a:cs typeface="Nikosh" pitchFamily="2" charset="0"/>
              </a:rPr>
              <a:t> </a:t>
            </a:r>
            <a:r>
              <a:rPr lang="bn-BD" sz="4000" dirty="0" smtClean="0">
                <a:latin typeface="Nikosh" pitchFamily="2" charset="0"/>
                <a:cs typeface="Nikosh" pitchFamily="2" charset="0"/>
              </a:rPr>
              <a:t>মুল শিরোনামঃ প্রোগ্রাম ডিজাইন</a:t>
            </a:r>
            <a:r>
              <a:rPr lang="en-US" sz="4000" dirty="0" smtClean="0">
                <a:latin typeface="Times New Roman" pitchFamily="18" charset="0"/>
                <a:cs typeface="Times New Roman" pitchFamily="18" charset="0"/>
              </a:rPr>
              <a:t> </a:t>
            </a:r>
            <a:endParaRPr lang="en-US" sz="4000" dirty="0">
              <a:latin typeface="Nikosh" pitchFamily="2" charset="0"/>
              <a:cs typeface="Nikosh" pitchFamily="2"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2" nodeType="clickEffect">
                                  <p:stCondLst>
                                    <p:cond delay="0"/>
                                  </p:stCondLst>
                                  <p:childTnLst>
                                    <p:animRot by="21600000">
                                      <p:cBhvr>
                                        <p:cTn id="1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csharp-logo.png"/>
          <p:cNvPicPr>
            <a:picLocks noGrp="1" noChangeAspect="1"/>
          </p:cNvPicPr>
          <p:nvPr>
            <p:ph idx="1"/>
          </p:nvPr>
        </p:nvPicPr>
        <p:blipFill>
          <a:blip r:embed="rId2"/>
          <a:stretch>
            <a:fillRect/>
          </a:stretch>
        </p:blipFill>
        <p:spPr>
          <a:xfrm>
            <a:off x="4495800" y="2362200"/>
            <a:ext cx="3173284" cy="2743200"/>
          </a:xfrm>
        </p:spPr>
      </p:pic>
      <p:sp>
        <p:nvSpPr>
          <p:cNvPr id="2" name="Title 1"/>
          <p:cNvSpPr>
            <a:spLocks noGrp="1"/>
          </p:cNvSpPr>
          <p:nvPr>
            <p:ph type="title"/>
          </p:nvPr>
        </p:nvSpPr>
        <p:spPr>
          <a:xfrm>
            <a:off x="2133600" y="381000"/>
            <a:ext cx="5791200" cy="1143000"/>
          </a:xfrm>
        </p:spPr>
        <p:txBody>
          <a:bodyPr/>
          <a:lstStyle/>
          <a:p>
            <a:r>
              <a:rPr lang="bn-BD" dirty="0" smtClean="0">
                <a:latin typeface="Nikosh" pitchFamily="2" charset="0"/>
                <a:cs typeface="Nikosh" pitchFamily="2" charset="0"/>
              </a:rPr>
              <a:t>  নিচের ছবি গুলি লক্ষ্য করি </a:t>
            </a:r>
            <a:endParaRPr lang="en-US" dirty="0">
              <a:latin typeface="Nikosh" pitchFamily="2" charset="0"/>
              <a:cs typeface="Nikosh" pitchFamily="2" charset="0"/>
            </a:endParaRPr>
          </a:p>
        </p:txBody>
      </p:sp>
      <p:pic>
        <p:nvPicPr>
          <p:cNvPr id="4" name="Content Placeholder 3" descr="HTML_logo.png"/>
          <p:cNvPicPr>
            <a:picLocks noChangeAspect="1"/>
          </p:cNvPicPr>
          <p:nvPr/>
        </p:nvPicPr>
        <p:blipFill>
          <a:blip r:embed="rId3"/>
          <a:stretch>
            <a:fillRect/>
          </a:stretch>
        </p:blipFill>
        <p:spPr>
          <a:xfrm>
            <a:off x="4648200" y="2667000"/>
            <a:ext cx="1591095" cy="1756098"/>
          </a:xfrm>
          <a:prstGeom prst="rect">
            <a:avLst/>
          </a:prstGeom>
        </p:spPr>
      </p:pic>
      <p:pic>
        <p:nvPicPr>
          <p:cNvPr id="5" name="Content Placeholder 3" descr="Chrysanthemum.jpg"/>
          <p:cNvPicPr>
            <a:picLocks noChangeAspect="1"/>
          </p:cNvPicPr>
          <p:nvPr/>
        </p:nvPicPr>
        <p:blipFill>
          <a:blip r:embed="rId4"/>
          <a:stretch>
            <a:fillRect/>
          </a:stretch>
        </p:blipFill>
        <p:spPr>
          <a:xfrm>
            <a:off x="685800" y="2286000"/>
            <a:ext cx="3598805" cy="2879044"/>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isualBasicLogo (1).gif"/>
          <p:cNvPicPr>
            <a:picLocks noGrp="1" noChangeAspect="1"/>
          </p:cNvPicPr>
          <p:nvPr>
            <p:ph idx="1"/>
          </p:nvPr>
        </p:nvPicPr>
        <p:blipFill>
          <a:blip r:embed="rId2"/>
          <a:stretch>
            <a:fillRect/>
          </a:stretch>
        </p:blipFill>
        <p:spPr>
          <a:xfrm>
            <a:off x="457200" y="2514600"/>
            <a:ext cx="3571103" cy="2590800"/>
          </a:xfrm>
        </p:spPr>
      </p:pic>
      <p:sp>
        <p:nvSpPr>
          <p:cNvPr id="2" name="Title 1"/>
          <p:cNvSpPr>
            <a:spLocks noGrp="1"/>
          </p:cNvSpPr>
          <p:nvPr>
            <p:ph type="title"/>
          </p:nvPr>
        </p:nvSpPr>
        <p:spPr>
          <a:xfrm>
            <a:off x="1600200" y="274638"/>
            <a:ext cx="5867400" cy="1143000"/>
          </a:xfrm>
        </p:spPr>
        <p:txBody>
          <a:bodyPr/>
          <a:lstStyle/>
          <a:p>
            <a:r>
              <a:rPr lang="bn-BD" dirty="0" smtClean="0">
                <a:latin typeface="Nikosh" pitchFamily="2" charset="0"/>
                <a:cs typeface="Nikosh" pitchFamily="2" charset="0"/>
              </a:rPr>
              <a:t> নিচের ছবি গুলি লক্ষ্য করি</a:t>
            </a:r>
            <a:endParaRPr lang="en-US" dirty="0"/>
          </a:p>
        </p:txBody>
      </p:sp>
      <p:pic>
        <p:nvPicPr>
          <p:cNvPr id="5" name="Content Placeholder 3" descr="file.jpeg"/>
          <p:cNvPicPr>
            <a:picLocks noChangeAspect="1"/>
          </p:cNvPicPr>
          <p:nvPr/>
        </p:nvPicPr>
        <p:blipFill>
          <a:blip r:embed="rId3"/>
          <a:stretch>
            <a:fillRect/>
          </a:stretch>
        </p:blipFill>
        <p:spPr>
          <a:xfrm>
            <a:off x="4495800" y="2590800"/>
            <a:ext cx="4295955" cy="2743200"/>
          </a:xfrm>
          <a:prstGeom prst="rect">
            <a:avLst/>
          </a:prstGeom>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bn-BD" sz="4000" dirty="0">
                <a:latin typeface="Nikosh" pitchFamily="2" charset="0"/>
                <a:cs typeface="Nikosh" pitchFamily="2" charset="0"/>
              </a:rPr>
              <a:t>অনুবাদক সফটওয়ার- কম্পাইলার, ইন্টারপ্রটার, অ্যাসেম্বলার </a:t>
            </a:r>
          </a:p>
        </p:txBody>
      </p:sp>
      <p:sp>
        <p:nvSpPr>
          <p:cNvPr id="3" name="Title 2"/>
          <p:cNvSpPr>
            <a:spLocks noGrp="1"/>
          </p:cNvSpPr>
          <p:nvPr>
            <p:ph type="title"/>
          </p:nvPr>
        </p:nvSpPr>
        <p:spPr/>
        <p:txBody>
          <a:bodyPr/>
          <a:lstStyle/>
          <a:p>
            <a:pPr algn="ctr"/>
            <a:r>
              <a:rPr lang="en-US" dirty="0" err="1" smtClean="0">
                <a:latin typeface="Nikosh" panose="02000000000000000000" pitchFamily="2" charset="0"/>
                <a:cs typeface="Nikosh" panose="02000000000000000000" pitchFamily="2" charset="0"/>
              </a:rPr>
              <a:t>প্রারম্ভিক</a:t>
            </a:r>
            <a:r>
              <a:rPr lang="en-US" dirty="0" smtClean="0">
                <a:latin typeface="Nikosh" panose="02000000000000000000" pitchFamily="2" charset="0"/>
                <a:cs typeface="Nikosh" panose="02000000000000000000" pitchFamily="2" charset="0"/>
              </a:rPr>
              <a:t> </a:t>
            </a:r>
            <a:r>
              <a:rPr lang="en-US" dirty="0" err="1" smtClean="0">
                <a:latin typeface="Nikosh" panose="02000000000000000000" pitchFamily="2" charset="0"/>
                <a:cs typeface="Nikosh" panose="02000000000000000000" pitchFamily="2" charset="0"/>
              </a:rPr>
              <a:t>বক্তব্য</a:t>
            </a:r>
            <a:endParaRPr lang="en-US" dirty="0">
              <a:latin typeface="Nikosh" panose="02000000000000000000" pitchFamily="2" charset="0"/>
              <a:cs typeface="Nikosh" panose="02000000000000000000" pitchFamily="2" charset="0"/>
            </a:endParaRPr>
          </a:p>
        </p:txBody>
      </p:sp>
    </p:spTree>
    <p:extLst>
      <p:ext uri="{BB962C8B-B14F-4D97-AF65-F5344CB8AC3E}">
        <p14:creationId xmlns:p14="http://schemas.microsoft.com/office/powerpoint/2010/main" val="1617401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90800"/>
            <a:ext cx="8763000" cy="2895600"/>
          </a:xfrm>
        </p:spPr>
        <p:txBody>
          <a:bodyPr>
            <a:normAutofit/>
          </a:bodyPr>
          <a:lstStyle/>
          <a:p>
            <a:pPr>
              <a:buNone/>
            </a:pPr>
            <a:r>
              <a:rPr lang="bn-BD" sz="4000" dirty="0" smtClean="0">
                <a:latin typeface="Nikosh" pitchFamily="2" charset="0"/>
                <a:cs typeface="Nikosh" pitchFamily="2" charset="0"/>
              </a:rPr>
              <a:t>১। কম্পাইলার   কি বলতে পারবে?               </a:t>
            </a:r>
          </a:p>
          <a:p>
            <a:pPr>
              <a:buNone/>
            </a:pPr>
            <a:r>
              <a:rPr lang="bn-BD" sz="4000" dirty="0" smtClean="0">
                <a:latin typeface="Nikosh" pitchFamily="2" charset="0"/>
                <a:cs typeface="Nikosh" pitchFamily="2" charset="0"/>
              </a:rPr>
              <a:t>২। কম্পাইলারের সুবিধা</a:t>
            </a:r>
            <a:r>
              <a:rPr lang="en-US" sz="4000" dirty="0" err="1" smtClean="0">
                <a:latin typeface="Nikosh" pitchFamily="2" charset="0"/>
                <a:cs typeface="Nikosh" pitchFamily="2" charset="0"/>
              </a:rPr>
              <a:t>মুলক</a:t>
            </a:r>
            <a:r>
              <a:rPr lang="en-US" sz="4000" dirty="0" smtClean="0">
                <a:latin typeface="Nikosh" pitchFamily="2" charset="0"/>
                <a:cs typeface="Nikosh" pitchFamily="2" charset="0"/>
              </a:rPr>
              <a:t> </a:t>
            </a:r>
            <a:r>
              <a:rPr lang="en-US" sz="4000" dirty="0" err="1" smtClean="0">
                <a:latin typeface="Nikosh" pitchFamily="2" charset="0"/>
                <a:cs typeface="Nikosh" pitchFamily="2" charset="0"/>
              </a:rPr>
              <a:t>কাজ</a:t>
            </a:r>
            <a:r>
              <a:rPr lang="bn-BD" sz="4000" dirty="0" smtClean="0">
                <a:latin typeface="Nikosh" pitchFamily="2" charset="0"/>
                <a:cs typeface="Nikosh" pitchFamily="2" charset="0"/>
              </a:rPr>
              <a:t>গুলো  কি  বলতে  পারবে?  </a:t>
            </a:r>
          </a:p>
          <a:p>
            <a:pPr>
              <a:buNone/>
            </a:pPr>
            <a:r>
              <a:rPr lang="bn-BD" sz="4000" dirty="0" smtClean="0">
                <a:latin typeface="Nikosh" pitchFamily="2" charset="0"/>
                <a:cs typeface="Nikosh" pitchFamily="2" charset="0"/>
              </a:rPr>
              <a:t>৩। ইন্টারপ্রেটার  কি বলতে  পারবে ?  </a:t>
            </a:r>
          </a:p>
          <a:p>
            <a:pPr>
              <a:buNone/>
            </a:pPr>
            <a:endParaRPr lang="bn-BD" sz="2400" dirty="0" smtClean="0">
              <a:latin typeface="Nikosh" pitchFamily="2" charset="0"/>
              <a:cs typeface="Nikosh" pitchFamily="2" charset="0"/>
            </a:endParaRPr>
          </a:p>
          <a:p>
            <a:pPr>
              <a:buNone/>
            </a:pPr>
            <a:endParaRPr lang="en-US" sz="2400" dirty="0" smtClean="0">
              <a:latin typeface="Nikosh" pitchFamily="2" charset="0"/>
              <a:cs typeface="Nikosh" pitchFamily="2" charset="0"/>
            </a:endParaRPr>
          </a:p>
          <a:p>
            <a:endParaRPr lang="en-US" dirty="0"/>
          </a:p>
        </p:txBody>
      </p:sp>
      <p:sp>
        <p:nvSpPr>
          <p:cNvPr id="2" name="Title 1"/>
          <p:cNvSpPr>
            <a:spLocks noGrp="1"/>
          </p:cNvSpPr>
          <p:nvPr>
            <p:ph type="title"/>
          </p:nvPr>
        </p:nvSpPr>
        <p:spPr>
          <a:xfrm>
            <a:off x="2667000" y="704088"/>
            <a:ext cx="3352800" cy="1143000"/>
          </a:xfrm>
        </p:spPr>
        <p:txBody>
          <a:bodyPr/>
          <a:lstStyle/>
          <a:p>
            <a:r>
              <a:rPr lang="bn-BD" dirty="0" smtClean="0">
                <a:latin typeface="Nikosh" pitchFamily="2" charset="0"/>
                <a:cs typeface="Nikosh" pitchFamily="2" charset="0"/>
              </a:rPr>
              <a:t>   শিখন ফল </a:t>
            </a:r>
            <a:endParaRPr lang="en-US" dirty="0">
              <a:latin typeface="Nikosh" pitchFamily="2" charset="0"/>
              <a:cs typeface="Nikosh" pitchFamily="2"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2"/>
                                        </p:tgtEl>
                                        <p:attrNameLst>
                                          <p:attrName>ppt_x</p:attrName>
                                        </p:attrNameLst>
                                      </p:cBhvr>
                                      <p:tavLst>
                                        <p:tav tm="0">
                                          <p:val>
                                            <p:strVal val="ppt_x"/>
                                          </p:val>
                                        </p:tav>
                                        <p:tav tm="100000">
                                          <p:val>
                                            <p:strVal val="ppt_x"/>
                                          </p:val>
                                        </p:tav>
                                      </p:tavLst>
                                    </p:anim>
                                    <p:anim calcmode="lin" valueType="num">
                                      <p:cBhvr additive="base">
                                        <p:cTn id="12" dur="500"/>
                                        <p:tgtEl>
                                          <p:spTgt spid="2"/>
                                        </p:tgtEl>
                                        <p:attrNameLst>
                                          <p:attrName>ppt_y</p:attrName>
                                        </p:attrNameLst>
                                      </p:cBhvr>
                                      <p:tavLst>
                                        <p:tav tm="0">
                                          <p:val>
                                            <p:strVal val="ppt_y"/>
                                          </p:val>
                                        </p:tav>
                                        <p:tav tm="100000">
                                          <p:val>
                                            <p:strVal val="1+ppt_h/2"/>
                                          </p:val>
                                        </p:tav>
                                      </p:tavLst>
                                    </p:anim>
                                    <p:set>
                                      <p:cBhvr>
                                        <p:cTn id="13" dur="1" fill="hold">
                                          <p:stCondLst>
                                            <p:cond delay="4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mph" presetSubtype="1" grpId="2" nodeType="clickEffect">
                                  <p:stCondLst>
                                    <p:cond delay="0"/>
                                  </p:stCondLst>
                                  <p:childTnLst>
                                    <p:set>
                                      <p:cBhvr override="childStyle">
                                        <p:cTn id="17" dur="indefinite"/>
                                        <p:tgtEl>
                                          <p:spTgt spid="2"/>
                                        </p:tgtEl>
                                        <p:attrNameLst>
                                          <p:attrName>style.fontStyle</p:attrName>
                                        </p:attrNameLst>
                                      </p:cBhvr>
                                      <p:to>
                                        <p:strVal val="normal"/>
                                      </p:to>
                                    </p:set>
                                    <p:set>
                                      <p:cBhvr override="childStyle">
                                        <p:cTn id="18" dur="indefinite"/>
                                        <p:tgtEl>
                                          <p:spTgt spid="2"/>
                                        </p:tgtEl>
                                        <p:attrNameLst>
                                          <p:attrName>style.fontWeight</p:attrName>
                                        </p:attrNameLst>
                                      </p:cBhvr>
                                      <p:to>
                                        <p:strVal val="bold"/>
                                      </p:to>
                                    </p:set>
                                    <p:set>
                                      <p:cBhvr override="childStyle">
                                        <p:cTn id="19" dur="indefinite"/>
                                        <p:tgtEl>
                                          <p:spTgt spid="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67000"/>
            <a:ext cx="8763000" cy="2590800"/>
          </a:xfrm>
        </p:spPr>
        <p:txBody>
          <a:bodyPr>
            <a:normAutofit/>
          </a:bodyPr>
          <a:lstStyle/>
          <a:p>
            <a:pPr>
              <a:buNone/>
            </a:pPr>
            <a:r>
              <a:rPr lang="bn-BD" sz="4000" dirty="0" smtClean="0">
                <a:latin typeface="Nikosh" pitchFamily="2" charset="0"/>
                <a:cs typeface="Nikosh" pitchFamily="2" charset="0"/>
              </a:rPr>
              <a:t>১। কম্পাইলার   কি বল?              </a:t>
            </a:r>
          </a:p>
          <a:p>
            <a:pPr>
              <a:buNone/>
            </a:pPr>
            <a:r>
              <a:rPr lang="bn-BD" sz="4000" dirty="0" smtClean="0">
                <a:latin typeface="Nikosh" pitchFamily="2" charset="0"/>
                <a:cs typeface="Nikosh" pitchFamily="2" charset="0"/>
              </a:rPr>
              <a:t>২। কম্পাইলারের সুবিধা</a:t>
            </a:r>
            <a:r>
              <a:rPr lang="en-US" sz="4000" dirty="0" err="1" smtClean="0">
                <a:latin typeface="Nikosh" pitchFamily="2" charset="0"/>
                <a:cs typeface="Nikosh" pitchFamily="2" charset="0"/>
              </a:rPr>
              <a:t>মুলক</a:t>
            </a:r>
            <a:r>
              <a:rPr lang="bn-BD" sz="4000" dirty="0" smtClean="0">
                <a:latin typeface="Nikosh" pitchFamily="2" charset="0"/>
                <a:cs typeface="Nikosh" pitchFamily="2" charset="0"/>
              </a:rPr>
              <a:t> কাজগুলো  কি  বল?  </a:t>
            </a:r>
          </a:p>
          <a:p>
            <a:pPr>
              <a:buNone/>
            </a:pPr>
            <a:r>
              <a:rPr lang="bn-BD" sz="4000" dirty="0" smtClean="0">
                <a:latin typeface="Nikosh" pitchFamily="2" charset="0"/>
                <a:cs typeface="Nikosh" pitchFamily="2" charset="0"/>
              </a:rPr>
              <a:t>৩। ইন্টারপ্রেটার  কি বল?  </a:t>
            </a:r>
          </a:p>
          <a:p>
            <a:pPr>
              <a:buNone/>
            </a:pPr>
            <a:endParaRPr lang="bn-BD" sz="2400" dirty="0" smtClean="0">
              <a:latin typeface="Nikosh" pitchFamily="2" charset="0"/>
              <a:cs typeface="Nikosh" pitchFamily="2" charset="0"/>
            </a:endParaRPr>
          </a:p>
        </p:txBody>
      </p:sp>
      <p:sp>
        <p:nvSpPr>
          <p:cNvPr id="2" name="Title 1"/>
          <p:cNvSpPr>
            <a:spLocks noGrp="1"/>
          </p:cNvSpPr>
          <p:nvPr>
            <p:ph type="title"/>
          </p:nvPr>
        </p:nvSpPr>
        <p:spPr>
          <a:xfrm>
            <a:off x="2133600" y="274638"/>
            <a:ext cx="6096000" cy="1143000"/>
          </a:xfrm>
        </p:spPr>
        <p:txBody>
          <a:bodyPr/>
          <a:lstStyle/>
          <a:p>
            <a:r>
              <a:rPr lang="bn-BD" dirty="0" smtClean="0">
                <a:latin typeface="Nikosh" pitchFamily="2" charset="0"/>
                <a:cs typeface="Nikosh" pitchFamily="2" charset="0"/>
              </a:rPr>
              <a:t> শিখন ফলের আলোকে প্রশ্ন  </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2" nodeType="clickEffect">
                                  <p:stCondLst>
                                    <p:cond delay="0"/>
                                  </p:stCondLst>
                                  <p:childTnLst>
                                    <p:animRot by="21600000">
                                      <p:cBhvr>
                                        <p:cTn id="1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1533</Words>
  <Application>Microsoft Office PowerPoint</Application>
  <PresentationFormat>On-screen Show (4:3)</PresentationFormat>
  <Paragraphs>168</Paragraphs>
  <Slides>32</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32</vt:i4>
      </vt:variant>
    </vt:vector>
  </HeadingPairs>
  <TitlesOfParts>
    <vt:vector size="36" baseType="lpstr">
      <vt:lpstr>Office Theme</vt:lpstr>
      <vt:lpstr>Theme1</vt:lpstr>
      <vt:lpstr>Concourse</vt:lpstr>
      <vt:lpstr>Equation</vt:lpstr>
      <vt:lpstr>        শুভেচ্ছা/ স্বাগতম</vt:lpstr>
      <vt:lpstr>শিক্ষক পরিচিতি</vt:lpstr>
      <vt:lpstr>  পাঠ পরিচিতি</vt:lpstr>
      <vt:lpstr> মুল শিরোনামঃ প্রোগ্রাম ডিজাইন </vt:lpstr>
      <vt:lpstr>  নিচের ছবি গুলি লক্ষ্য করি </vt:lpstr>
      <vt:lpstr> নিচের ছবি গুলি লক্ষ্য করি</vt:lpstr>
      <vt:lpstr>প্রারম্ভিক বক্তব্য</vt:lpstr>
      <vt:lpstr>   শিখন ফল </vt:lpstr>
      <vt:lpstr> শিখন ফলের আলোকে প্রশ্ন  </vt:lpstr>
      <vt:lpstr>   একক কাজ</vt:lpstr>
      <vt:lpstr>   একক কাজের প্রশ্ন</vt:lpstr>
      <vt:lpstr>এসো বন্ধুরা আমার একটি ভিডিও ক্লাস দেখি </vt:lpstr>
      <vt:lpstr>    একক কাজের সমাধান</vt:lpstr>
      <vt:lpstr>   জোড়ায় কাজ</vt:lpstr>
      <vt:lpstr>   জোড়ায় কাজের প্রশ্ন</vt:lpstr>
      <vt:lpstr>     জোড়ায় কাজের সমাধান</vt:lpstr>
      <vt:lpstr>জোড়ায় কাজের সমাধান</vt:lpstr>
      <vt:lpstr>     দলীয় কাজ</vt:lpstr>
      <vt:lpstr>দলীয় কাজ</vt:lpstr>
      <vt:lpstr>দলীয় কাজ</vt:lpstr>
      <vt:lpstr>দলীয় কাজ</vt:lpstr>
      <vt:lpstr>     দলীয় কাজের প্রশ্ন </vt:lpstr>
      <vt:lpstr>    দলীয় কাজের সমাধান </vt:lpstr>
      <vt:lpstr>     মুল্যায়ন</vt:lpstr>
      <vt:lpstr>    জ্ঞান মুলক,অনুধাবন মুলক, প্রয়োগ মুলক   প্রশ্ন   </vt:lpstr>
      <vt:lpstr>      জ্ঞান মুলক,অনুধাবন মুলক, প্রয়োগ মুলক   প্রশ্ন   </vt:lpstr>
      <vt:lpstr>     জ্ঞান মুলক,অনুধাবন মুলক, প্রয়োগ মুলক   প্রশ্ন </vt:lpstr>
      <vt:lpstr>বহুপদী সমাপ্তি সুচক/অভিন্ন তথ্যভিত্তিক বহুনির্বাচনী প্রশ্ন</vt:lpstr>
      <vt:lpstr>   বহুপদী সমাপ্তি সুচক/অভিন্ন তথ্যভিত্তিক বহুনির্বাচনী প্রশ্ন</vt:lpstr>
      <vt:lpstr>     সমাধান</vt:lpstr>
      <vt:lpstr>   বাড়ির কাজ</vt:lpstr>
      <vt:lpstr>     ধন্যবাদ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শুভেচ্ছা / স্বাগতম</dc:title>
  <dc:creator>USER</dc:creator>
  <cp:lastModifiedBy>Windows User</cp:lastModifiedBy>
  <cp:revision>44</cp:revision>
  <dcterms:created xsi:type="dcterms:W3CDTF">2006-08-16T00:00:00Z</dcterms:created>
  <dcterms:modified xsi:type="dcterms:W3CDTF">2020-08-18T12:24:09Z</dcterms:modified>
</cp:coreProperties>
</file>