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7" r:id="rId4"/>
    <p:sldId id="278" r:id="rId5"/>
    <p:sldId id="279" r:id="rId6"/>
    <p:sldId id="280" r:id="rId7"/>
    <p:sldId id="291" r:id="rId8"/>
    <p:sldId id="282" r:id="rId9"/>
    <p:sldId id="287" r:id="rId10"/>
    <p:sldId id="288" r:id="rId11"/>
    <p:sldId id="289" r:id="rId12"/>
    <p:sldId id="290" r:id="rId13"/>
    <p:sldId id="283" r:id="rId14"/>
    <p:sldId id="273" r:id="rId15"/>
    <p:sldId id="274" r:id="rId16"/>
    <p:sldId id="275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99"/>
    <a:srgbClr val="008000"/>
    <a:srgbClr val="FF0000"/>
    <a:srgbClr val="00FF00"/>
    <a:srgbClr val="00CC00"/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3DB53-5021-4D39-9490-3C4FA4DFD6DF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E84FD-7920-4122-B03E-C1DB7FC47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DB238-4F69-4674-B584-78428C6E695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1B238-7756-4255-83EB-A6E50FAAA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08000" y="6172200"/>
            <a:ext cx="11277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bn-BD" sz="2400" b="1" cap="none" spc="0" baseline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মাহবুব, </a:t>
            </a:r>
            <a:r>
              <a:rPr lang="en-US" sz="2400" b="1" cap="none" spc="0" baseline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baseline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প্রভাষক (প্রাণিবিজ্ঞান বিভাগ), মেট্রোপলিটন কলেজ, ঢাকা, ফোন- ০১৭২২৯৯৯৮৩৩</a:t>
            </a:r>
            <a:endParaRPr lang="en-US" sz="24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11200" y="6019800"/>
            <a:ext cx="106680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286000"/>
            <a:ext cx="4648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b="1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80476"/>
      </p:ext>
    </p:extLst>
  </p:cSld>
  <p:clrMapOvr>
    <a:masterClrMapping/>
  </p:clrMapOvr>
  <p:transition spd="slow" advTm="4013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1719" y="441995"/>
            <a:ext cx="21336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পদ্ধতি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9719" y="2135956"/>
            <a:ext cx="199125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buAutoNum type="arabicParenR"/>
            </a:pP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পদ্ধতি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95519" y="1526356"/>
            <a:ext cx="7467600" cy="33814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048519" y="1026770"/>
            <a:ext cx="0" cy="4233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095519" y="1526356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563119" y="1543263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" name="Rectangle 8"/>
          <p:cNvSpPr/>
          <p:nvPr/>
        </p:nvSpPr>
        <p:spPr>
          <a:xfrm>
            <a:off x="409719" y="3318808"/>
            <a:ext cx="2678373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রজঃচক্রের  প্রথম ও শেষ সপ্তাহে ডিম্বনালিতে কোন  ডিম্বানু থাকে না। এই সময়ে যৌন মিলনে গর্ভধারণের সম্ভাবনা কম থাকে।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00319" y="2597621"/>
            <a:ext cx="5025" cy="5174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ectangle 12"/>
          <p:cNvSpPr/>
          <p:nvPr/>
        </p:nvSpPr>
        <p:spPr>
          <a:xfrm>
            <a:off x="3631760" y="2135956"/>
            <a:ext cx="2111959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পেনিস প্রত্যাহার 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687739" y="156017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" name="Rectangle 14"/>
          <p:cNvSpPr/>
          <p:nvPr/>
        </p:nvSpPr>
        <p:spPr>
          <a:xfrm>
            <a:off x="3457719" y="3318808"/>
            <a:ext cx="2743200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যৌন মিলন কালে বীর্যপাতের ঠিক পূর্বে পেনিস যোনি থেকে বাহিরে বের করে আনতে হবে যেন বীর্যপাত যোনীর বাইরে হয়।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76919" y="2597621"/>
            <a:ext cx="10820" cy="6899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ectangle 16"/>
          <p:cNvSpPr/>
          <p:nvPr/>
        </p:nvSpPr>
        <p:spPr>
          <a:xfrm>
            <a:off x="6384026" y="3318808"/>
            <a:ext cx="3017292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জন্মের পর শিশু দুধ পান করলে তিনমাস  পর্যন্ত মায়ের রজঃস্রাব বন্ধ থাকে । তাই এই সময় যৌন মিলনে গর্ভধারণের সম্ভাবনা থাকে না।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84026" y="2095845"/>
            <a:ext cx="2864893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দুগ্ধক্ষরণকালীন সময়ে রজঃস্রাব না হওয়া 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872200" y="2942574"/>
            <a:ext cx="0" cy="3449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137829" y="706075"/>
            <a:ext cx="3570359" cy="44659"/>
          </a:xfrm>
          <a:prstGeom prst="lin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708188" y="689723"/>
            <a:ext cx="15590" cy="1370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9" name="Rectangle 28"/>
          <p:cNvSpPr/>
          <p:nvPr/>
        </p:nvSpPr>
        <p:spPr>
          <a:xfrm>
            <a:off x="9726775" y="2093570"/>
            <a:ext cx="2084225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রাসায়নিক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10915179" y="2589049"/>
            <a:ext cx="3980" cy="5174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5" name="Rectangle 34"/>
          <p:cNvSpPr/>
          <p:nvPr/>
        </p:nvSpPr>
        <p:spPr>
          <a:xfrm>
            <a:off x="10119814" y="3318808"/>
            <a:ext cx="1691186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ক্রিম</a:t>
            </a:r>
          </a:p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জেলি </a:t>
            </a:r>
          </a:p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ফোম</a:t>
            </a:r>
          </a:p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বড়ি </a:t>
            </a:r>
          </a:p>
          <a:p>
            <a:pPr algn="just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স্পার্মিসাইড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364741"/>
      </p:ext>
    </p:extLst>
  </p:cSld>
  <p:clrMapOvr>
    <a:masterClrMapping/>
  </p:clrMapOvr>
  <p:transition spd="slow" advTm="2189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animBg="1"/>
      <p:bldP spid="15" grpId="0" animBg="1"/>
      <p:bldP spid="17" grpId="0" animBg="1"/>
      <p:bldP spid="18" grpId="0" animBg="1"/>
      <p:bldP spid="29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8313" y="287011"/>
            <a:ext cx="1851789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পদ্ধতি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895" y="1326970"/>
            <a:ext cx="99707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5943600" y="903584"/>
            <a:ext cx="0" cy="423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306895" y="1295400"/>
            <a:ext cx="0" cy="478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9153459" y="1369539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94822" y="1369539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9" name="TextBox 8"/>
          <p:cNvSpPr txBox="1"/>
          <p:nvPr/>
        </p:nvSpPr>
        <p:spPr>
          <a:xfrm>
            <a:off x="879129" y="1858713"/>
            <a:ext cx="124781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কনডম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7840" y="1915180"/>
            <a:ext cx="1250401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 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37420" y="1913391"/>
            <a:ext cx="3845351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অন্তঃজরায়ুজ উপকরণ (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IUD</a:t>
            </a:r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254208" y="132697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3" name="TextBox 12"/>
          <p:cNvSpPr txBox="1"/>
          <p:nvPr/>
        </p:nvSpPr>
        <p:spPr>
          <a:xfrm>
            <a:off x="8741850" y="1902939"/>
            <a:ext cx="1240350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ইমপ্লান্ট  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277600" y="1295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6" name="TextBox 15"/>
          <p:cNvSpPr txBox="1"/>
          <p:nvPr/>
        </p:nvSpPr>
        <p:spPr>
          <a:xfrm>
            <a:off x="10693094" y="1902939"/>
            <a:ext cx="1134563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    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3208" y="262461"/>
            <a:ext cx="213360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পদ্ধতি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6808" y="554848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7" y="3336402"/>
            <a:ext cx="2164420" cy="1768998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5" name="Straight Arrow Connector 24"/>
          <p:cNvCxnSpPr/>
          <p:nvPr/>
        </p:nvCxnSpPr>
        <p:spPr>
          <a:xfrm>
            <a:off x="1443578" y="2393770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01" y="3265665"/>
            <a:ext cx="2149895" cy="1847850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43" y="3452270"/>
            <a:ext cx="2149895" cy="1830790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40" y="3328644"/>
            <a:ext cx="1884293" cy="195248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64" y="3244056"/>
            <a:ext cx="2026701" cy="2149413"/>
          </a:xfrm>
          <a:prstGeom prst="rect">
            <a:avLst/>
          </a:prstGeom>
          <a:ln>
            <a:noFill/>
          </a:ln>
        </p:spPr>
      </p:pic>
      <p:cxnSp>
        <p:nvCxnSpPr>
          <p:cNvPr id="32" name="Straight Arrow Connector 31"/>
          <p:cNvCxnSpPr/>
          <p:nvPr/>
        </p:nvCxnSpPr>
        <p:spPr>
          <a:xfrm>
            <a:off x="3402713" y="2442130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233175" y="1338507"/>
            <a:ext cx="20483" cy="485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9296400" y="2442130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1257695" y="2442130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7" name="Rectangle 26"/>
          <p:cNvSpPr/>
          <p:nvPr/>
        </p:nvSpPr>
        <p:spPr>
          <a:xfrm>
            <a:off x="127946" y="3200400"/>
            <a:ext cx="2489888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কনডম হল পাতলা ল্যাটেক্স রাবারের তৈরি মজবুত থলে বিশেষ। এটি পেনিস কে আবৃত রাখে ফলে শুক্রানু  কনডম এ আটকে যায়।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11512" y="3200400"/>
            <a:ext cx="2489888" cy="23544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1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 রাবারের তৈরি বাটি আকৃতির গোলাকার গঠন বিশেষ। যৌন মিলনের ৩০ মিনিট পূর্বে এটি জরায়ুতে স্থাপন করতে হয়। ৬-৮ ঘণ্টা জরায়ুতে রাখাতে হয়। </a:t>
            </a:r>
            <a:endParaRPr lang="bn-BD" sz="21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416544" y="3265665"/>
            <a:ext cx="2198491" cy="235449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1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 বা রুপার তৈরি একটি ফাঁস বিশেষ। একে কপার </a:t>
            </a:r>
            <a:r>
              <a:rPr lang="en-US" sz="21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  <a:r>
              <a:rPr lang="bn-BD" sz="21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বলা হয়। এটি জরায়ুর মধ্যে স্থাপন করতে হয়। এটি জরায়ুতে নিষিক্ত ডিম্বাণু সংস্থাপনে বাধা দেয়। </a:t>
            </a:r>
            <a:endParaRPr lang="bn-BD" sz="21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762818" y="3261741"/>
            <a:ext cx="2090635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এক ধরণের হরমোন ডিভাইস।এতে দুটি ছোট ও বড় ক্যাপস্যুল থাকে। এটি নারীর বাহুর ত্বকের নিচে বসানো থাকে।। এটি ৩ বছর পর্যন্ত কাজ করে। 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9982200" y="3258398"/>
            <a:ext cx="2090635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যোনিতে স্থাপন করা হয়। এটি ইস্ট্রোজেন হরমোন ক্ষরণ করে গর্ভধারণ রোধ করে।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74398" y="3908572"/>
            <a:ext cx="479582" cy="326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988850"/>
      </p:ext>
    </p:extLst>
  </p:cSld>
  <p:clrMapOvr>
    <a:masterClrMapping/>
  </p:clrMapOvr>
  <p:transition spd="slow" advTm="2848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8" grpId="0" animBg="1"/>
      <p:bldP spid="27" grpId="0" animBg="1"/>
      <p:bldP spid="36" grpId="0" animBg="1"/>
      <p:bldP spid="37" grpId="0" animBg="1"/>
      <p:bldP spid="38" grpId="0" animBg="1"/>
      <p:bldP spid="39" grpId="0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5513" y="762806"/>
            <a:ext cx="2448106" cy="5847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</a:t>
            </a:r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286000" y="1843332"/>
            <a:ext cx="5947619" cy="2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400800" y="1379379"/>
            <a:ext cx="0" cy="423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86000" y="1837586"/>
            <a:ext cx="0" cy="478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233619" y="1846251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TextBox 6"/>
          <p:cNvSpPr txBox="1"/>
          <p:nvPr/>
        </p:nvSpPr>
        <p:spPr>
          <a:xfrm>
            <a:off x="1449043" y="2341610"/>
            <a:ext cx="2168872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নিয়ন্ত্রণ বড়ি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402" y="2403959"/>
            <a:ext cx="1753596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ইনজেকশন   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0408" y="738256"/>
            <a:ext cx="213360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পদ্ধতি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54008" y="1030643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33479" y="2864830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4" y="3380721"/>
            <a:ext cx="3065440" cy="2247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3" t="27273" r="22349" b="48864"/>
          <a:stretch/>
        </p:blipFill>
        <p:spPr>
          <a:xfrm>
            <a:off x="7290133" y="3351892"/>
            <a:ext cx="1777667" cy="23083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3771149" y="3380721"/>
            <a:ext cx="3391651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ইস্ট্রোজেন ও প্রোজেস্টেরন মিশ্রিত মুখে খাবার পিল। রজঃস্রাব  যেদিন শেষ হয় সেদিন থেকে প্রতিদিন একটি করে মোট ২১ টি পিল খেতে হয়। এটি ডিম্বপাতে বাধা দেয়। ডিম্বনালিতে  ডিম্বাণু চলাচলে বাধা দেয়। </a:t>
            </a:r>
            <a:endParaRPr lang="bn-BD" sz="2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>
            <a:stCxn id="8" idx="2"/>
          </p:cNvCxnSpPr>
          <p:nvPr/>
        </p:nvCxnSpPr>
        <p:spPr>
          <a:xfrm>
            <a:off x="8077200" y="2927179"/>
            <a:ext cx="0" cy="3494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9473512" y="3351892"/>
            <a:ext cx="2489888" cy="230832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DMPA </a:t>
            </a:r>
            <a:r>
              <a:rPr lang="bn-BD" sz="24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 প্রোজেস্টেরন সমৃদ্ধ এক ধরণের ইনজেকশন ব্যবহার করা হয়। প্রতি তিন্ মাসে একটি করে ডোজ  নিতে হয়।  </a:t>
            </a:r>
            <a:endParaRPr lang="bn-BD" sz="2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356030" y="4346812"/>
            <a:ext cx="377770" cy="17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9100280" y="4343400"/>
            <a:ext cx="348520" cy="204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56159423"/>
      </p:ext>
    </p:extLst>
  </p:cSld>
  <p:clrMapOvr>
    <a:masterClrMapping/>
  </p:clrMapOvr>
  <p:transition spd="slow" advTm="15732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10" grpId="0" animBg="1"/>
      <p:bldP spid="20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24400" y="291467"/>
            <a:ext cx="2133600" cy="5847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পদ্ধতি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819400" y="1371600"/>
            <a:ext cx="5947619" cy="29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942468"/>
            <a:ext cx="0" cy="4233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9400" y="1365854"/>
            <a:ext cx="0" cy="4783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767019" y="1374519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TextBox 9"/>
          <p:cNvSpPr txBox="1"/>
          <p:nvPr/>
        </p:nvSpPr>
        <p:spPr>
          <a:xfrm>
            <a:off x="1982443" y="1869878"/>
            <a:ext cx="1522757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ভ্যাসেকটমি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1932227"/>
            <a:ext cx="1562598" cy="5232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টিউবেকটমি    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67000" y="2393098"/>
            <a:ext cx="0" cy="4419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>
            <a:stCxn id="11" idx="2"/>
          </p:cNvCxnSpPr>
          <p:nvPr/>
        </p:nvCxnSpPr>
        <p:spPr>
          <a:xfrm flipH="1">
            <a:off x="8686800" y="2455447"/>
            <a:ext cx="19299" cy="3795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3" y="2916318"/>
            <a:ext cx="3943350" cy="2790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16318"/>
            <a:ext cx="3943350" cy="279082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638691" y="4617297"/>
            <a:ext cx="867663" cy="63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43696" y="4374800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শুক্রনালি (স্বাভাবিক)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66521" y="4513014"/>
            <a:ext cx="9906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2619" y="4357501"/>
            <a:ext cx="151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শুক্রনালি </a:t>
            </a:r>
          </a:p>
          <a:p>
            <a:pPr algn="ctr"/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(কেটে ফেলা )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629042" y="4303117"/>
            <a:ext cx="457200" cy="51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05" y="2925893"/>
            <a:ext cx="3924015" cy="2781468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4" name="Straight Arrow Connector 33"/>
          <p:cNvCxnSpPr/>
          <p:nvPr/>
        </p:nvCxnSpPr>
        <p:spPr>
          <a:xfrm flipV="1">
            <a:off x="9372600" y="3286575"/>
            <a:ext cx="114798" cy="7611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32625" y="4097515"/>
            <a:ext cx="135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ডিম্বনালি 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705" y="2916318"/>
            <a:ext cx="3924015" cy="2790826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Oval 38"/>
          <p:cNvSpPr/>
          <p:nvPr/>
        </p:nvSpPr>
        <p:spPr>
          <a:xfrm>
            <a:off x="9132625" y="3200400"/>
            <a:ext cx="544775" cy="4472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7619999" y="3705386"/>
            <a:ext cx="1632613" cy="7271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561018" y="4561482"/>
            <a:ext cx="1820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ডিম্বনালির কোন পরিবর্তন আছে কী?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11572" y="436196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ডিম্বনালি বিচ্ছিন্ন করা হয়েছে। </a:t>
            </a:r>
            <a:endParaRPr lang="en-US" sz="2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472351"/>
      </p:ext>
    </p:extLst>
  </p:cSld>
  <p:clrMapOvr>
    <a:masterClrMapping/>
  </p:clrMapOvr>
  <p:transition spd="slow" advTm="32417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26" grpId="0"/>
      <p:bldP spid="26" grpId="1"/>
      <p:bldP spid="29" grpId="0"/>
      <p:bldP spid="30" grpId="0" animBg="1"/>
      <p:bldP spid="35" grpId="0"/>
      <p:bldP spid="35" grpId="1"/>
      <p:bldP spid="39" grpId="0" animBg="1"/>
      <p:bldP spid="42" grpId="0"/>
      <p:bldP spid="42" grpId="1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762000"/>
            <a:ext cx="259588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1135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গর্ভনিরোধের বিভিন্ন পদ্ধতিগুলো ছক আকারে উপস্থাপন করো।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3276600" cy="218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9027763"/>
      </p:ext>
    </p:extLst>
  </p:cSld>
  <p:clrMapOvr>
    <a:masterClrMapping/>
  </p:clrMapOvr>
  <p:transition spd="slow" advTm="997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990600"/>
            <a:ext cx="2743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1089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খাবার বড়িতে কোন হরমোন থাকে? </a:t>
            </a:r>
          </a:p>
          <a:p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২) পরিবার </a:t>
            </a:r>
            <a:r>
              <a:rPr lang="bn-BD" sz="32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পরিকল্পনার গুরুত্ব বর্ণনা কর</a:t>
            </a:r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3200" b="1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৩) গর্ভনিরোধের </a:t>
            </a:r>
            <a:r>
              <a:rPr lang="bn-BD" sz="32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ও অস্থায়ী পদ্ধতির  তুলনামূলক বিশ্লেষণ কর।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9448800" y="409592"/>
            <a:ext cx="1806575" cy="23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99244"/>
      </p:ext>
    </p:extLst>
  </p:cSld>
  <p:clrMapOvr>
    <a:masterClrMapping/>
  </p:clrMapOvr>
  <p:transition spd="slow" advTm="18691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79073" y="1594310"/>
            <a:ext cx="3581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949394"/>
            <a:ext cx="259080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>
                <a:ln w="0"/>
                <a:solidFill>
                  <a:srgbClr val="99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ln w="0"/>
              <a:solidFill>
                <a:srgbClr val="99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3773" y="1869605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পরিকল্পনার উদ্দেশ্য সমূহ লিখ।</a:t>
            </a:r>
            <a:endParaRPr lang="en-US" sz="4000" b="1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52786"/>
            <a:ext cx="5334000" cy="3000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695585"/>
      </p:ext>
    </p:extLst>
  </p:cSld>
  <p:clrMapOvr>
    <a:masterClrMapping/>
  </p:clrMapOvr>
  <p:transition spd="slow" advTm="121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2438400"/>
            <a:ext cx="44294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26748"/>
      </p:ext>
    </p:extLst>
  </p:cSld>
  <p:clrMapOvr>
    <a:masterClrMapping/>
  </p:clrMapOvr>
  <p:transition spd="slow" advTm="9652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248" y="1366897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pPr algn="ctr"/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200" b="1" dirty="0" err="1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নিয়র</a:t>
            </a:r>
            <a:r>
              <a:rPr lang="en-US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</a:t>
            </a:r>
            <a:r>
              <a:rPr lang="bn-BD" sz="3200" b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(প্রাণিবিজ্ঞান)</a:t>
            </a:r>
          </a:p>
          <a:p>
            <a:pPr algn="ctr"/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মেট্রোপলিটন কলেজ </a:t>
            </a:r>
            <a:endParaRPr lang="en-US" sz="3200" b="1" dirty="0" smtClean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ঢাকা </a:t>
            </a:r>
            <a:endParaRPr lang="bn-BD" sz="3200" b="1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91400" y="2895600"/>
            <a:ext cx="495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একাদশ-দ্বাদশ </a:t>
            </a:r>
          </a:p>
          <a:p>
            <a:pPr algn="ctr"/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দ্বিতীয় </a:t>
            </a:r>
            <a:r>
              <a:rPr lang="bn-BD" sz="32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32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অধ্যায়-9</a:t>
            </a:r>
          </a:p>
          <a:p>
            <a:pPr algn="ctr"/>
            <a:endParaRPr lang="bn-BD" sz="32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324600" y="15240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17339"/>
      </p:ext>
    </p:extLst>
  </p:cSld>
  <p:clrMapOvr>
    <a:masterClrMapping/>
  </p:clrMapOvr>
  <p:transition spd="slow" advTm="16002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1" r="24999" b="21376"/>
          <a:stretch/>
        </p:blipFill>
        <p:spPr>
          <a:xfrm>
            <a:off x="9448800" y="3429000"/>
            <a:ext cx="2286000" cy="1866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4072981" cy="2701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2" y="3137163"/>
            <a:ext cx="4051879" cy="2701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20" y="228600"/>
            <a:ext cx="4102289" cy="2701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7509" r="4945" b="14835"/>
          <a:stretch/>
        </p:blipFill>
        <p:spPr>
          <a:xfrm>
            <a:off x="4860872" y="3137163"/>
            <a:ext cx="4070637" cy="2701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262200" y="1600200"/>
            <a:ext cx="2929799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আমরা কী দেখতে পাচ্ছি?</a:t>
            </a:r>
          </a:p>
          <a:p>
            <a:endParaRPr lang="en-US" sz="3200" dirty="0">
              <a:ln w="0"/>
              <a:solidFill>
                <a:schemeClr val="tx1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0953065"/>
      </p:ext>
    </p:extLst>
  </p:cSld>
  <p:clrMapOvr>
    <a:masterClrMapping/>
  </p:clrMapOvr>
  <p:transition spd="slow" advTm="4139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2099" y="1587304"/>
            <a:ext cx="87630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>
                <a:ln w="0"/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গর্ভনিরোধক পদ্ধতি ও পরিবার পরিকল্পনা </a:t>
            </a:r>
            <a:endParaRPr lang="en-US" dirty="0">
              <a:ln w="0"/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838699" y="457200"/>
            <a:ext cx="3467101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n w="0"/>
                <a:solidFill>
                  <a:schemeClr val="tx1"/>
                </a:solidFill>
                <a:effectLst>
                  <a:glow rad="228600">
                    <a:srgbClr val="00FF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n w="0"/>
              <a:solidFill>
                <a:schemeClr val="tx1"/>
              </a:solidFill>
              <a:effectLst>
                <a:glow rad="228600">
                  <a:srgbClr val="00FF00">
                    <a:alpha val="4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77772"/>
      </p:ext>
    </p:extLst>
  </p:cSld>
  <p:clrMapOvr>
    <a:masterClrMapping/>
  </p:clrMapOvr>
  <p:transition spd="slow" advTm="17156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2667000"/>
            <a:ext cx="973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Times New Roman"/>
                <a:cs typeface="NikoshBAN" pitchFamily="2" charset="0"/>
              </a:rPr>
              <a:t>গর্ভনিরোধক পদ্ধতি ব্যবহারের প্রয়োজনীয়তা মূল্যায়ন করতে </a:t>
            </a:r>
            <a:r>
              <a:rPr lang="bn-BD" sz="36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ea typeface="Times New Roman"/>
                <a:cs typeface="NikoshBAN" pitchFamily="2" charset="0"/>
              </a:rPr>
              <a:t>পারবে। </a:t>
            </a:r>
            <a:endParaRPr lang="bn-BD" sz="36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ea typeface="Times New Roman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1959114"/>
            <a:ext cx="61722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8536" y="962149"/>
            <a:ext cx="2902527" cy="1447800"/>
          </a:xfrm>
          <a:prstGeom prst="wedgeEllipseCallou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1143"/>
      </p:ext>
    </p:extLst>
  </p:cSld>
  <p:clrMapOvr>
    <a:masterClrMapping/>
  </p:clrMapOvr>
  <p:transition spd="slow" advTm="5905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3195" y="500831"/>
            <a:ext cx="8516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 </a:t>
            </a:r>
            <a:r>
              <a:rPr lang="bn-BD" sz="3600" b="1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পরিকল্পনা</a:t>
            </a:r>
            <a:r>
              <a:rPr lang="en-US" sz="3600" b="1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b="1" dirty="0">
                <a:ln w="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বোঝায়?  </a:t>
            </a:r>
            <a:endParaRPr lang="en-US" sz="3600" b="1" dirty="0">
              <a:ln w="0"/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172" y="1371600"/>
            <a:ext cx="11226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effectLst>
                  <a:glow rad="139700">
                    <a:srgbClr val="00FF00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পরিবার পরিকল্পনা জীবনধারনের এমন একটি পদ্ধতি যা একটি ব্যক্তি বা দম্পতি নিজেরা সবকিছু জেনে স্বেচ্ছায় গ্রহণ করবে যাতে পরিবারের লোকসংখ্যা নিজেদের ইচ্ছানুযায়ী সীমাবদ্ধ রাখা যায় এবং যা পরিবার, সমাজ ও রাষ্ট্রের উন্নয়নে সহায়ক হবে।</a:t>
            </a:r>
            <a:endParaRPr lang="en-US" sz="3200" b="1" dirty="0">
              <a:effectLst>
                <a:glow rad="139700">
                  <a:srgbClr val="00FF00">
                    <a:alpha val="40000"/>
                  </a:srgb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6"/>
          <a:stretch/>
        </p:blipFill>
        <p:spPr>
          <a:xfrm>
            <a:off x="3124200" y="3165698"/>
            <a:ext cx="5715000" cy="2538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357707"/>
      </p:ext>
    </p:extLst>
  </p:cSld>
  <p:clrMapOvr>
    <a:masterClrMapping/>
  </p:clrMapOvr>
  <p:transition spd="slow" advTm="13773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200138"/>
            <a:ext cx="4600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পরিবার পরিকল্পনার উদ্দেশ্য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284" y="240008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অনাকাঙ্ক্ষিত জন্ম পরিহার ও কাঙ্ক্ষিত জন্ম নিশ্চিত করা।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284" y="2966495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একাধিক গর্ভধারণের মধ্যবর্তী বিরতি নিশ্চিত করা। </a:t>
            </a:r>
            <a:endParaRPr lang="en-US" sz="28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112" y="353993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পরিবারের সন্তান সংখ্যা নির্দিষ্ট রাখা।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112" y="4117644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99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গর্ভপাত রোধ করা ও শিশুর সুস্বাস্থ্য  নিশ্চিত করা।  </a:t>
            </a:r>
            <a:endParaRPr lang="en-US" sz="2800" b="1" dirty="0">
              <a:solidFill>
                <a:srgbClr val="99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112" y="4695349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দারিদ্র বিমোচন করা।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21875"/>
          <a:stretch/>
        </p:blipFill>
        <p:spPr>
          <a:xfrm>
            <a:off x="8839200" y="2431696"/>
            <a:ext cx="2098421" cy="2281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8566022" y="2431696"/>
            <a:ext cx="2644775" cy="34614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84" y="2400085"/>
            <a:ext cx="3203629" cy="36002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16" y="2407463"/>
            <a:ext cx="3485726" cy="3485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93" y="2568061"/>
            <a:ext cx="4271720" cy="30707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915121"/>
      </p:ext>
    </p:extLst>
  </p:cSld>
  <p:clrMapOvr>
    <a:masterClrMapping/>
  </p:clrMapOvr>
  <p:transition spd="slow" advTm="91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গর্ভনিরোধক পদ্ধতি বলতে কী বোঝায়?   </a:t>
            </a:r>
            <a:endParaRPr lang="bn-IN" sz="4000" dirty="0" smtClean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07910"/>
            <a:ext cx="113790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প্রাণীর প্রজননশীলতাকে বিনষ্ট বা ধ্বংস না করে প্রাকৃতিক বা যান্ত্রিক বা রাসায়নিক উপায়ে শুক্রাণু ও ডিম্বাণুর মিলন তথা নিষেককে বাধাগ্রস্থ করার মাধ্যমে অনাকাঙ্ক্ষিত সন্তানের জন্মরোধ করাই গর্ভনিরোধ।</a:t>
            </a:r>
            <a:endParaRPr lang="en-US" sz="3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48000"/>
            <a:ext cx="4572000" cy="281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409884"/>
      </p:ext>
    </p:extLst>
  </p:cSld>
  <p:clrMapOvr>
    <a:masterClrMapping/>
  </p:clrMapOvr>
  <p:transition spd="slow" advTm="12089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0546" y="304800"/>
            <a:ext cx="2746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গর্ভনিরোধক পদ্ধতি  </a:t>
            </a:r>
            <a:endParaRPr lang="bn-IN" sz="32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371600"/>
            <a:ext cx="10210800" cy="338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943600" y="762000"/>
            <a:ext cx="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90600" y="1371600"/>
            <a:ext cx="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201400" y="1388507"/>
            <a:ext cx="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1905000"/>
            <a:ext cx="16594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পদ্ধতি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67314" y="1905000"/>
            <a:ext cx="16144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পদ্ধতি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73668" y="2428220"/>
            <a:ext cx="0" cy="53340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76339" y="2981807"/>
            <a:ext cx="2306943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পদ্ধতি</a:t>
            </a:r>
          </a:p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পদ্ধতি</a:t>
            </a:r>
          </a:p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পদ্ধতি </a:t>
            </a:r>
          </a:p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পদ্ধতি</a:t>
            </a:r>
          </a:p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গর্ভপাত  </a:t>
            </a:r>
            <a:endParaRPr lang="en-US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157957" y="4615190"/>
            <a:ext cx="1905000" cy="10676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ভ্যাসেক্টমি </a:t>
            </a:r>
          </a:p>
          <a:p>
            <a:pPr marL="342900" indent="-342900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টিউবেক্টমি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1658600" y="2458997"/>
            <a:ext cx="0" cy="218697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67000" y="3160067"/>
            <a:ext cx="199125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ctr">
              <a:buAutoNum type="arabicParenR"/>
            </a:pP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পদ্ধতি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91000" y="3621733"/>
            <a:ext cx="0" cy="264467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67000" y="3886200"/>
            <a:ext cx="2620171" cy="15195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সময় </a:t>
            </a:r>
          </a:p>
          <a:p>
            <a:pPr marL="342900" indent="-342900" algn="just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পেনিস প্রত্যাহার</a:t>
            </a:r>
          </a:p>
          <a:p>
            <a:pPr marL="342900" indent="-342900" algn="just">
              <a:buAutoNum type="arabicParenR"/>
            </a:pP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দুগ্ধক্ষরণকালীন সময়ে রজঃস্রাব না হওয়া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9241" y="3181149"/>
            <a:ext cx="20842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রাসায়নিক 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057322" y="3160067"/>
            <a:ext cx="183896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যান্ত্রিক পদ্ধতি </a:t>
            </a:r>
            <a:endParaRPr lang="bn-BD" sz="2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14515" y="3157210"/>
            <a:ext cx="231548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দুগ্ধক্ষরণকালীন সময়ে রজঃস্রাব না হওয়া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4041407"/>
      </p:ext>
    </p:extLst>
  </p:cSld>
  <p:clrMapOvr>
    <a:masterClrMapping/>
  </p:clrMapOvr>
  <p:transition spd="slow" advTm="6918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2" grpId="0" animBg="1"/>
      <p:bldP spid="14" grpId="0" animBg="1"/>
      <p:bldP spid="15" grpId="0" animBg="1"/>
      <p:bldP spid="18" grpId="0" animBg="1"/>
      <p:bldP spid="27" grpId="0" animBg="1"/>
      <p:bldP spid="28" grpId="0" animBg="1"/>
      <p:bldP spid="37" grpId="0" animBg="1"/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4|13.2|5.7|9.4|3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5.1|1|12.3|1.1|13.5|0.9|7.9|2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4.5|7.7|11|7.2|12|3.6|2.9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0.2|70.6|26.7|23.4|27.7|4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20.3|25.7|2.1|9.1|43.2|2|12.3|59.8|5.6|4.5|6.4|33.2|16.1|10|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2.1|80|4.9|12.1|23.4|2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5|4|44.6|1.1|2.4|6.5|9.1|55.7|11.3|17.1|1.1|8|16.5|3.9|0.8|4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587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Cambrian College</dc:creator>
  <cp:lastModifiedBy>ismail - [2010]</cp:lastModifiedBy>
  <cp:revision>172</cp:revision>
  <dcterms:created xsi:type="dcterms:W3CDTF">2006-08-16T00:00:00Z</dcterms:created>
  <dcterms:modified xsi:type="dcterms:W3CDTF">2020-08-21T08:30:22Z</dcterms:modified>
</cp:coreProperties>
</file>