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4" r:id="rId3"/>
    <p:sldId id="283" r:id="rId4"/>
    <p:sldId id="260" r:id="rId5"/>
    <p:sldId id="266" r:id="rId6"/>
    <p:sldId id="259" r:id="rId7"/>
    <p:sldId id="285" r:id="rId8"/>
    <p:sldId id="286" r:id="rId9"/>
    <p:sldId id="267" r:id="rId10"/>
    <p:sldId id="268" r:id="rId11"/>
    <p:sldId id="292" r:id="rId12"/>
    <p:sldId id="287" r:id="rId13"/>
    <p:sldId id="288" r:id="rId14"/>
    <p:sldId id="265" r:id="rId15"/>
    <p:sldId id="282" r:id="rId16"/>
    <p:sldId id="293" r:id="rId17"/>
    <p:sldId id="289" r:id="rId18"/>
    <p:sldId id="280" r:id="rId19"/>
    <p:sldId id="294" r:id="rId20"/>
    <p:sldId id="291" r:id="rId21"/>
    <p:sldId id="264" r:id="rId22"/>
    <p:sldId id="262" r:id="rId23"/>
    <p:sldId id="261" r:id="rId24"/>
    <p:sldId id="290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87097" autoAdjust="0"/>
  </p:normalViewPr>
  <p:slideViewPr>
    <p:cSldViewPr>
      <p:cViewPr varScale="1">
        <p:scale>
          <a:sx n="61" d="100"/>
          <a:sy n="61" d="100"/>
        </p:scale>
        <p:origin x="101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EDD39-170C-4532-AB40-F5E5E00A5325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12D3A-FA0B-439A-B91A-BE1E3AA73F59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গ্রীষ্মকাল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D80B6E-A6C2-4545-BC37-66FD9E09411B}" type="parTrans" cxnId="{D00248AD-0545-44D7-B0E6-6FE13EAE67A3}">
      <dgm:prSet/>
      <dgm:spPr/>
      <dgm:t>
        <a:bodyPr/>
        <a:lstStyle/>
        <a:p>
          <a:endParaRPr lang="en-US"/>
        </a:p>
      </dgm:t>
    </dgm:pt>
    <dgm:pt modelId="{0DFAF9CD-68D6-47E3-85CA-E79FACBAAB35}" type="sibTrans" cxnId="{D00248AD-0545-44D7-B0E6-6FE13EAE67A3}">
      <dgm:prSet/>
      <dgm:spPr/>
      <dgm:t>
        <a:bodyPr/>
        <a:lstStyle/>
        <a:p>
          <a:endParaRPr lang="en-US"/>
        </a:p>
      </dgm:t>
    </dgm:pt>
    <dgm:pt modelId="{77A0ADDE-4B60-469A-9B12-CD186720F1FD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বর্ষাকাল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59E146-5874-4106-BA6C-8FECCDDA94C2}" type="parTrans" cxnId="{5EC62487-91FD-43E4-83E7-D8AEC82ACDFD}">
      <dgm:prSet/>
      <dgm:spPr/>
      <dgm:t>
        <a:bodyPr/>
        <a:lstStyle/>
        <a:p>
          <a:endParaRPr lang="en-US"/>
        </a:p>
      </dgm:t>
    </dgm:pt>
    <dgm:pt modelId="{2A0E363E-1EF9-4315-98D9-7611C5BE8679}" type="sibTrans" cxnId="{5EC62487-91FD-43E4-83E7-D8AEC82ACDFD}">
      <dgm:prSet/>
      <dgm:spPr/>
      <dgm:t>
        <a:bodyPr/>
        <a:lstStyle/>
        <a:p>
          <a:endParaRPr lang="en-US"/>
        </a:p>
      </dgm:t>
    </dgm:pt>
    <dgm:pt modelId="{2DB8059B-F7F5-485D-8848-A3D70B9F464D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শীতকাল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F60657-20C3-4F49-97C3-D447E5427FB1}" type="parTrans" cxnId="{AF27E874-6C4A-4EED-928E-8E047B06E84A}">
      <dgm:prSet/>
      <dgm:spPr/>
      <dgm:t>
        <a:bodyPr/>
        <a:lstStyle/>
        <a:p>
          <a:endParaRPr lang="en-US"/>
        </a:p>
      </dgm:t>
    </dgm:pt>
    <dgm:pt modelId="{99B0E98A-477D-48D2-B424-48AFBA60E096}" type="sibTrans" cxnId="{AF27E874-6C4A-4EED-928E-8E047B06E84A}">
      <dgm:prSet/>
      <dgm:spPr/>
      <dgm:t>
        <a:bodyPr/>
        <a:lstStyle/>
        <a:p>
          <a:endParaRPr lang="en-US"/>
        </a:p>
      </dgm:t>
    </dgm:pt>
    <dgm:pt modelId="{3846677F-100A-46F2-B9DE-077991806453}" type="pres">
      <dgm:prSet presAssocID="{BE7EDD39-170C-4532-AB40-F5E5E00A53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3650A8-0A4A-4E64-BFE5-AF88608BA32B}" type="pres">
      <dgm:prSet presAssocID="{B6112D3A-FA0B-439A-B91A-BE1E3AA73F59}" presName="dummy" presStyleCnt="0"/>
      <dgm:spPr/>
    </dgm:pt>
    <dgm:pt modelId="{DFD3F084-6D3C-476E-9B2A-8F0CD6AACD9C}" type="pres">
      <dgm:prSet presAssocID="{B6112D3A-FA0B-439A-B91A-BE1E3AA73F59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11026-C608-4125-85EF-395758CCA89F}" type="pres">
      <dgm:prSet presAssocID="{0DFAF9CD-68D6-47E3-85CA-E79FACBAAB35}" presName="sibTrans" presStyleLbl="node1" presStyleIdx="0" presStyleCnt="3"/>
      <dgm:spPr/>
      <dgm:t>
        <a:bodyPr/>
        <a:lstStyle/>
        <a:p>
          <a:endParaRPr lang="en-US"/>
        </a:p>
      </dgm:t>
    </dgm:pt>
    <dgm:pt modelId="{3FBD0DA6-D882-4D9C-BD0B-5E59CAE3E7A3}" type="pres">
      <dgm:prSet presAssocID="{77A0ADDE-4B60-469A-9B12-CD186720F1FD}" presName="dummy" presStyleCnt="0"/>
      <dgm:spPr/>
    </dgm:pt>
    <dgm:pt modelId="{92026C8C-9C20-443F-9CF8-01A42F8B829B}" type="pres">
      <dgm:prSet presAssocID="{77A0ADDE-4B60-469A-9B12-CD186720F1FD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9384-7380-47FB-A607-2FB1C38C032D}" type="pres">
      <dgm:prSet presAssocID="{2A0E363E-1EF9-4315-98D9-7611C5BE8679}" presName="sibTrans" presStyleLbl="node1" presStyleIdx="1" presStyleCnt="3"/>
      <dgm:spPr/>
      <dgm:t>
        <a:bodyPr/>
        <a:lstStyle/>
        <a:p>
          <a:endParaRPr lang="en-US"/>
        </a:p>
      </dgm:t>
    </dgm:pt>
    <dgm:pt modelId="{FB15F5CF-DF56-404A-84B0-40756502548A}" type="pres">
      <dgm:prSet presAssocID="{2DB8059B-F7F5-485D-8848-A3D70B9F464D}" presName="dummy" presStyleCnt="0"/>
      <dgm:spPr/>
    </dgm:pt>
    <dgm:pt modelId="{80E4FAEF-E108-4F1E-AF2E-CECEE0077FAA}" type="pres">
      <dgm:prSet presAssocID="{2DB8059B-F7F5-485D-8848-A3D70B9F464D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13426-2AA1-46C8-AFA2-2519B4094A1B}" type="pres">
      <dgm:prSet presAssocID="{99B0E98A-477D-48D2-B424-48AFBA60E096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539347E-14FB-4CCE-B0A9-21E9EB704FC5}" type="presOf" srcId="{77A0ADDE-4B60-469A-9B12-CD186720F1FD}" destId="{92026C8C-9C20-443F-9CF8-01A42F8B829B}" srcOrd="0" destOrd="0" presId="urn:microsoft.com/office/officeart/2005/8/layout/cycle1"/>
    <dgm:cxn modelId="{538E85C3-38CE-4B09-9F1D-5492E40104C4}" type="presOf" srcId="{BE7EDD39-170C-4532-AB40-F5E5E00A5325}" destId="{3846677F-100A-46F2-B9DE-077991806453}" srcOrd="0" destOrd="0" presId="urn:microsoft.com/office/officeart/2005/8/layout/cycle1"/>
    <dgm:cxn modelId="{D00248AD-0545-44D7-B0E6-6FE13EAE67A3}" srcId="{BE7EDD39-170C-4532-AB40-F5E5E00A5325}" destId="{B6112D3A-FA0B-439A-B91A-BE1E3AA73F59}" srcOrd="0" destOrd="0" parTransId="{4BD80B6E-A6C2-4545-BC37-66FD9E09411B}" sibTransId="{0DFAF9CD-68D6-47E3-85CA-E79FACBAAB35}"/>
    <dgm:cxn modelId="{5EC62487-91FD-43E4-83E7-D8AEC82ACDFD}" srcId="{BE7EDD39-170C-4532-AB40-F5E5E00A5325}" destId="{77A0ADDE-4B60-469A-9B12-CD186720F1FD}" srcOrd="1" destOrd="0" parTransId="{E459E146-5874-4106-BA6C-8FECCDDA94C2}" sibTransId="{2A0E363E-1EF9-4315-98D9-7611C5BE8679}"/>
    <dgm:cxn modelId="{A99C2891-3AB7-4A81-8594-8A746DDBD2A6}" type="presOf" srcId="{2DB8059B-F7F5-485D-8848-A3D70B9F464D}" destId="{80E4FAEF-E108-4F1E-AF2E-CECEE0077FAA}" srcOrd="0" destOrd="0" presId="urn:microsoft.com/office/officeart/2005/8/layout/cycle1"/>
    <dgm:cxn modelId="{B08CFEB1-C275-46DE-8B61-59E2C641C56E}" type="presOf" srcId="{99B0E98A-477D-48D2-B424-48AFBA60E096}" destId="{67B13426-2AA1-46C8-AFA2-2519B4094A1B}" srcOrd="0" destOrd="0" presId="urn:microsoft.com/office/officeart/2005/8/layout/cycle1"/>
    <dgm:cxn modelId="{4C62BF19-8AD7-451C-910B-8AE27A331E04}" type="presOf" srcId="{B6112D3A-FA0B-439A-B91A-BE1E3AA73F59}" destId="{DFD3F084-6D3C-476E-9B2A-8F0CD6AACD9C}" srcOrd="0" destOrd="0" presId="urn:microsoft.com/office/officeart/2005/8/layout/cycle1"/>
    <dgm:cxn modelId="{AD37C987-AFCC-4C55-9AF4-84F61262A07A}" type="presOf" srcId="{2A0E363E-1EF9-4315-98D9-7611C5BE8679}" destId="{2DAA9384-7380-47FB-A607-2FB1C38C032D}" srcOrd="0" destOrd="0" presId="urn:microsoft.com/office/officeart/2005/8/layout/cycle1"/>
    <dgm:cxn modelId="{76289D40-249B-4BFF-8F91-44E9E0408B63}" type="presOf" srcId="{0DFAF9CD-68D6-47E3-85CA-E79FACBAAB35}" destId="{5D711026-C608-4125-85EF-395758CCA89F}" srcOrd="0" destOrd="0" presId="urn:microsoft.com/office/officeart/2005/8/layout/cycle1"/>
    <dgm:cxn modelId="{AF27E874-6C4A-4EED-928E-8E047B06E84A}" srcId="{BE7EDD39-170C-4532-AB40-F5E5E00A5325}" destId="{2DB8059B-F7F5-485D-8848-A3D70B9F464D}" srcOrd="2" destOrd="0" parTransId="{4DF60657-20C3-4F49-97C3-D447E5427FB1}" sibTransId="{99B0E98A-477D-48D2-B424-48AFBA60E096}"/>
    <dgm:cxn modelId="{42796A09-C8F3-439C-AFFA-D88B61FBB463}" type="presParOf" srcId="{3846677F-100A-46F2-B9DE-077991806453}" destId="{8B3650A8-0A4A-4E64-BFE5-AF88608BA32B}" srcOrd="0" destOrd="0" presId="urn:microsoft.com/office/officeart/2005/8/layout/cycle1"/>
    <dgm:cxn modelId="{E2B5A173-B3E3-48E1-913E-888AC7FD2967}" type="presParOf" srcId="{3846677F-100A-46F2-B9DE-077991806453}" destId="{DFD3F084-6D3C-476E-9B2A-8F0CD6AACD9C}" srcOrd="1" destOrd="0" presId="urn:microsoft.com/office/officeart/2005/8/layout/cycle1"/>
    <dgm:cxn modelId="{DC00A127-8FE2-403C-A25B-64CD788ECF2A}" type="presParOf" srcId="{3846677F-100A-46F2-B9DE-077991806453}" destId="{5D711026-C608-4125-85EF-395758CCA89F}" srcOrd="2" destOrd="0" presId="urn:microsoft.com/office/officeart/2005/8/layout/cycle1"/>
    <dgm:cxn modelId="{65E6BFBD-D648-45CD-A923-70BFFAFE4209}" type="presParOf" srcId="{3846677F-100A-46F2-B9DE-077991806453}" destId="{3FBD0DA6-D882-4D9C-BD0B-5E59CAE3E7A3}" srcOrd="3" destOrd="0" presId="urn:microsoft.com/office/officeart/2005/8/layout/cycle1"/>
    <dgm:cxn modelId="{F5543E61-1D85-49DA-A5A0-3D3221F9E289}" type="presParOf" srcId="{3846677F-100A-46F2-B9DE-077991806453}" destId="{92026C8C-9C20-443F-9CF8-01A42F8B829B}" srcOrd="4" destOrd="0" presId="urn:microsoft.com/office/officeart/2005/8/layout/cycle1"/>
    <dgm:cxn modelId="{980AEA24-63DE-40EE-BC7F-160FD9DCFA3C}" type="presParOf" srcId="{3846677F-100A-46F2-B9DE-077991806453}" destId="{2DAA9384-7380-47FB-A607-2FB1C38C032D}" srcOrd="5" destOrd="0" presId="urn:microsoft.com/office/officeart/2005/8/layout/cycle1"/>
    <dgm:cxn modelId="{69D2FBB3-144E-4EA5-9CDA-C52600458070}" type="presParOf" srcId="{3846677F-100A-46F2-B9DE-077991806453}" destId="{FB15F5CF-DF56-404A-84B0-40756502548A}" srcOrd="6" destOrd="0" presId="urn:microsoft.com/office/officeart/2005/8/layout/cycle1"/>
    <dgm:cxn modelId="{88BA4F8F-5BAA-40EE-B81F-FCE11D424142}" type="presParOf" srcId="{3846677F-100A-46F2-B9DE-077991806453}" destId="{80E4FAEF-E108-4F1E-AF2E-CECEE0077FAA}" srcOrd="7" destOrd="0" presId="urn:microsoft.com/office/officeart/2005/8/layout/cycle1"/>
    <dgm:cxn modelId="{DD7BBFDE-5CE5-497D-B412-9A1B1EDB869E}" type="presParOf" srcId="{3846677F-100A-46F2-B9DE-077991806453}" destId="{67B13426-2AA1-46C8-AFA2-2519B4094A1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3F084-6D3C-476E-9B2A-8F0CD6AACD9C}">
      <dsp:nvSpPr>
        <dsp:cNvPr id="0" name=""/>
        <dsp:cNvSpPr/>
      </dsp:nvSpPr>
      <dsp:spPr>
        <a:xfrm>
          <a:off x="3785776" y="270527"/>
          <a:ext cx="1382204" cy="1382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গ্রীষ্মকাল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85776" y="270527"/>
        <a:ext cx="1382204" cy="1382204"/>
      </dsp:txXfrm>
    </dsp:sp>
    <dsp:sp modelId="{5D711026-C608-4125-85EF-395758CCA89F}">
      <dsp:nvSpPr>
        <dsp:cNvPr id="0" name=""/>
        <dsp:cNvSpPr/>
      </dsp:nvSpPr>
      <dsp:spPr>
        <a:xfrm>
          <a:off x="1680741" y="-1344"/>
          <a:ext cx="3267917" cy="3267917"/>
        </a:xfrm>
        <a:prstGeom prst="circularArrow">
          <a:avLst>
            <a:gd name="adj1" fmla="val 8248"/>
            <a:gd name="adj2" fmla="val 576057"/>
            <a:gd name="adj3" fmla="val 2964130"/>
            <a:gd name="adj4" fmla="val 51538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026C8C-9C20-443F-9CF8-01A42F8B829B}">
      <dsp:nvSpPr>
        <dsp:cNvPr id="0" name=""/>
        <dsp:cNvSpPr/>
      </dsp:nvSpPr>
      <dsp:spPr>
        <a:xfrm>
          <a:off x="2623597" y="2283480"/>
          <a:ext cx="1382204" cy="1382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বর্ষাকাল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3597" y="2283480"/>
        <a:ext cx="1382204" cy="1382204"/>
      </dsp:txXfrm>
    </dsp:sp>
    <dsp:sp modelId="{2DAA9384-7380-47FB-A607-2FB1C38C032D}">
      <dsp:nvSpPr>
        <dsp:cNvPr id="0" name=""/>
        <dsp:cNvSpPr/>
      </dsp:nvSpPr>
      <dsp:spPr>
        <a:xfrm>
          <a:off x="1680741" y="-1344"/>
          <a:ext cx="3267917" cy="3267917"/>
        </a:xfrm>
        <a:prstGeom prst="circularArrow">
          <a:avLst>
            <a:gd name="adj1" fmla="val 8248"/>
            <a:gd name="adj2" fmla="val 576057"/>
            <a:gd name="adj3" fmla="val 10172405"/>
            <a:gd name="adj4" fmla="val 7259813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E4FAEF-E108-4F1E-AF2E-CECEE0077FAA}">
      <dsp:nvSpPr>
        <dsp:cNvPr id="0" name=""/>
        <dsp:cNvSpPr/>
      </dsp:nvSpPr>
      <dsp:spPr>
        <a:xfrm>
          <a:off x="1461419" y="270527"/>
          <a:ext cx="1382204" cy="1382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শীতকাল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1419" y="270527"/>
        <a:ext cx="1382204" cy="1382204"/>
      </dsp:txXfrm>
    </dsp:sp>
    <dsp:sp modelId="{67B13426-2AA1-46C8-AFA2-2519B4094A1B}">
      <dsp:nvSpPr>
        <dsp:cNvPr id="0" name=""/>
        <dsp:cNvSpPr/>
      </dsp:nvSpPr>
      <dsp:spPr>
        <a:xfrm>
          <a:off x="1680741" y="-1344"/>
          <a:ext cx="3267917" cy="3267917"/>
        </a:xfrm>
        <a:prstGeom prst="circularArrow">
          <a:avLst>
            <a:gd name="adj1" fmla="val 8248"/>
            <a:gd name="adj2" fmla="val 576057"/>
            <a:gd name="adj3" fmla="val 16856977"/>
            <a:gd name="adj4" fmla="val 14966966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0B86F-AF66-430C-A0DD-23D4DD99634C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15F83-2E4F-40F5-8BB5-39704E21C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5F83-2E4F-40F5-8BB5-39704E21C5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5F83-2E4F-40F5-8BB5-39704E21C5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74"/>
            <a:ext cx="12192000" cy="6869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sak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9200"/>
            <a:ext cx="3886200" cy="4286250"/>
          </a:xfrm>
          <a:prstGeom prst="rect">
            <a:avLst/>
          </a:prstGeom>
        </p:spPr>
      </p:pic>
      <p:pic>
        <p:nvPicPr>
          <p:cNvPr id="3" name="Picture 2" descr="Kalboyshakhe20150406131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295400"/>
            <a:ext cx="3505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3"/>
            <a:ext cx="4191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কালবৈশাখী ঝড়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943603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এপ্রিল ও মে মাসে ঝড় বৃষ্টি হয়। একে বলে কালবৈশাখী।ঝড়ে প্রচুর ক্ষতি হয়।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113538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ের ৫টি বৈশিষ্ট্য লিখ।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667" y="5025690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8541"/>
            <a:ext cx="2466975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4" y="2455695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369970"/>
            <a:ext cx="2581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883" y="0"/>
            <a:ext cx="2886075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56" y="0"/>
            <a:ext cx="2962275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52527"/>
            <a:ext cx="2609850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" y="61405"/>
            <a:ext cx="3328333" cy="14816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9852" y="2455695"/>
            <a:ext cx="441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-82032"/>
            <a:ext cx="3352800" cy="2237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84" y="4724400"/>
            <a:ext cx="3714215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4505462"/>
            <a:ext cx="3683275" cy="2384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73" y="1752600"/>
            <a:ext cx="4163438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7"/>
            <a:ext cx="3276600" cy="2148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304803"/>
            <a:ext cx="441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st ashar_7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66800"/>
            <a:ext cx="4495800" cy="4800600"/>
          </a:xfrm>
          <a:prstGeom prst="rect">
            <a:avLst/>
          </a:prstGeom>
        </p:spPr>
      </p:pic>
      <p:pic>
        <p:nvPicPr>
          <p:cNvPr id="9" name="Picture 8" descr="51d1ac97cc164-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143000"/>
            <a:ext cx="4038600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0203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5410200" y="3810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4724400" y="3"/>
            <a:ext cx="2286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819400" y="632460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524000" y="609036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জুন থেকে অক্টোবর মাস পর্যন্ত বর্ষাকাল। বাংলা আষাঢ় ওশ্রাবণ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 দুই মাস বর্ষাকাল।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-10-31_6_962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143000"/>
            <a:ext cx="64770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152400"/>
            <a:ext cx="3657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বঙ্গোপসাগর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057400" y="5105403"/>
            <a:ext cx="8382000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বর্ষাকালে  দক্ষিণে অবস্থিত বঙ্গোপসাগর থেকে জলীয় বাষ্প নিয়ে মৌসুমী বায়ু বাংলাদেশের উপর দিয়ে বয়ে যায় বলে এসময় দেশে প্রচুর বৃষ্টিপাত হয় ।এসময় দেশে বছরে গড়ে ২০৩ সেন্টিমিটার বৃষ্টি হয়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3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113538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ের ৫টি বৈশিষ্ট্য লিখ।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62200"/>
            <a:ext cx="2638425" cy="1733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90" y="2481755"/>
            <a:ext cx="2828925" cy="161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5257800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37342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5124450"/>
            <a:ext cx="263842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37342"/>
            <a:ext cx="2828925" cy="161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304803"/>
            <a:ext cx="441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ize_1390392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4095750" cy="3581400"/>
          </a:xfrm>
          <a:prstGeom prst="rect">
            <a:avLst/>
          </a:prstGeom>
        </p:spPr>
      </p:pic>
      <p:pic>
        <p:nvPicPr>
          <p:cNvPr id="3" name="Picture 2" descr="Hf_inner_5_banglanews24_8596335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071770"/>
            <a:ext cx="3429000" cy="3652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0"/>
            <a:ext cx="3276600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শীতকাল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3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487680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নভেম্বর থেকে ফেব্রুয়ারি মাস পর্যন্ত বাংলাদেশে শীত ঋতু স্থায়ী হয় । পৌষ ওমাঘ এ দুই মাস শীতকাল। দেশের উত্তর অঞ্চলে বেশি শীত পড়ে । জানুয়ারিমাসে তাপমাত্রা সবচেয়ে কম থাকে বলে জানুয়ারি মাসকে শীতলতম মাস বলে । এ সময় গড় তাপমাত্রা প্রায় ১৮ ডিগ্রীসেলসিয়াস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তবে বাংলাদেশে তুষার পড়ার মতো ঠান্ডা পড়ে না।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113538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smtClean="0">
                <a:latin typeface="NikoshBAN" pitchFamily="2" charset="0"/>
                <a:cs typeface="NikoshBAN" pitchFamily="2" charset="0"/>
              </a:rPr>
              <a:t>শীত</a:t>
            </a:r>
            <a:r>
              <a:rPr lang="bn-BD" sz="9600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ের ৫টি বৈশিষ্ট্য লিখ।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0"/>
            <a:ext cx="8534400" cy="2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0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1658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তিনটি ঋতুর যে সব সংখ্যাগত তথ্য  ও বৈশিষ্ট্য রয়েছে তা লেখ। কাজটি জোড়ায়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58277"/>
              </p:ext>
            </p:extLst>
          </p:nvPr>
        </p:nvGraphicFramePr>
        <p:xfrm>
          <a:off x="304799" y="2514600"/>
          <a:ext cx="11658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  <a:gridCol w="3886200"/>
              </a:tblGrid>
              <a:tr h="1981200">
                <a:tc>
                  <a:txBody>
                    <a:bodyPr/>
                    <a:lstStyle/>
                    <a:p>
                      <a:pPr lvl="0"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বর্ষাকাল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</a:t>
                      </a:r>
                      <a:endParaRPr lang="en-US" sz="4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98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0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228603"/>
            <a:ext cx="41148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পাঠ্য বইয়ের সংযোগ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3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04803"/>
            <a:ext cx="3505200" cy="830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447800"/>
            <a:ext cx="7162800" cy="5078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ক দল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গ্রীষ্মকাল সম্পর্কে লিখবে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খ দল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বর্ষাকাল সম্পর্কে লিখবে 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গ দল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শীতকাল সম্পর্কে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লিখবে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81000"/>
            <a:ext cx="4038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447800" y="151669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সঠিক শব্দ দিয়ে শূন্যস্থান পূরণ কর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ক) এপ্রিল-মে মাসে হওয়া ঝড়কে বলে............।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593908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উত্তরঃকালবৈশাখীঝড়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603403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প্রশ্নটির উত্তর দাও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গ্রীষ্ম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ঋতুতে আমাদের দেশের জলবায়ু কেমন থাকে 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খ) কোন ঋতুটি তোমার সবচেয়ে পছন্দের?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গ) কোন ঋতুটি কৃষিকাজের জন্য উপযোগী?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ঘ) দেশের উত্তর অঞ্চলের শীতকাল বর্ণনা কর?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ঙ) বাংলাদেশে বৃষ্টির উপর বঙ্গোপসাগরের প্রভাব বর্ণনা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81000"/>
            <a:ext cx="4038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8096889"/>
              </p:ext>
            </p:extLst>
          </p:nvPr>
        </p:nvGraphicFramePr>
        <p:xfrm>
          <a:off x="-342900" y="1828800"/>
          <a:ext cx="6629400" cy="366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0" y="4191000"/>
            <a:ext cx="6477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বৃত্তাকারে তিনটি ঋতুকে একটি পোস্টারে আকঁ। ঋতুগুলোর অন্তর্ভুক্ত মাস লেখ এবং ওই ঋতুর বিভিন্ন ছবি আকঁ।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495800"/>
            <a:ext cx="5486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4" y="184378"/>
            <a:ext cx="5929745" cy="4659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8491" y="12510"/>
            <a:ext cx="4419600" cy="17526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lumMod val="50000"/>
                <a:alpha val="6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853787" y="534867"/>
            <a:ext cx="2809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" y="1828800"/>
            <a:ext cx="46585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আবদুল্লাহ- আল- মামুন</a:t>
            </a: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 বিদ্যালয়</a:t>
            </a: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কালীগঞ্জ,গাজীপুর।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15400" y="1242755"/>
            <a:ext cx="2743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পরিচয়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2736743"/>
            <a:ext cx="5029200" cy="2062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শের ভূপ্রকৃতি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জলবায়ু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-34693"/>
            <a:ext cx="3505200" cy="1725015"/>
          </a:xfrm>
          <a:prstGeom prst="rect">
            <a:avLst/>
          </a:prstGeom>
        </p:spPr>
      </p:pic>
      <p:pic>
        <p:nvPicPr>
          <p:cNvPr id="4" name="Picture 3" descr="Krishnoch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4857466"/>
            <a:ext cx="3810000" cy="1981200"/>
          </a:xfrm>
          <a:prstGeom prst="rect">
            <a:avLst/>
          </a:prstGeom>
        </p:spPr>
      </p:pic>
      <p:pic>
        <p:nvPicPr>
          <p:cNvPr id="5" name="Picture 4" descr="5218a01fb3d9a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587" y="2133600"/>
            <a:ext cx="3640015" cy="2133600"/>
          </a:xfrm>
          <a:prstGeom prst="rect">
            <a:avLst/>
          </a:prstGeom>
        </p:spPr>
      </p:pic>
      <p:pic>
        <p:nvPicPr>
          <p:cNvPr id="6" name="Picture 5" descr="Aus-incentive-06.03-(2)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438400"/>
            <a:ext cx="3733800" cy="1828800"/>
          </a:xfrm>
          <a:prstGeom prst="rect">
            <a:avLst/>
          </a:prstGeom>
        </p:spPr>
      </p:pic>
      <p:pic>
        <p:nvPicPr>
          <p:cNvPr id="7" name="Picture 6" descr="Shyry_1419166231_1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76800"/>
            <a:ext cx="3640016" cy="1981200"/>
          </a:xfrm>
          <a:prstGeom prst="rect">
            <a:avLst/>
          </a:prstGeom>
        </p:spPr>
      </p:pic>
      <p:pic>
        <p:nvPicPr>
          <p:cNvPr id="8" name="Picture 7" descr="140087318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21" y="28074"/>
            <a:ext cx="3640015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304803"/>
            <a:ext cx="441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3"/>
            <a:ext cx="441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71802"/>
            <a:ext cx="11658600" cy="18466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                       আজকের পাঠঃ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  বাংলাদেশের  জলবায়ু (গ্রীষ্মকাল ,বর্ষাকাল,শীতকাল )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3"/>
            <a:ext cx="48006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362203"/>
            <a:ext cx="9753600" cy="769441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বাংলাদেশের জলবায়ুর সংক্ষিপ্ত র্বণনা দিতে পারবে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4689550"/>
            <a:ext cx="3930315" cy="2168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8021"/>
            <a:ext cx="2676525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49880"/>
            <a:ext cx="3303294" cy="1826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232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39" y="2049880"/>
            <a:ext cx="3177262" cy="18186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4689550"/>
            <a:ext cx="3573378" cy="2168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2400" y="304803"/>
            <a:ext cx="441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33" y="2183845"/>
            <a:ext cx="3610825" cy="2028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" y="36097"/>
            <a:ext cx="3228879" cy="183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-24063"/>
            <a:ext cx="2743202" cy="2054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2183845"/>
            <a:ext cx="3438525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" y="4363833"/>
            <a:ext cx="4059655" cy="2494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365826"/>
            <a:ext cx="3810000" cy="2498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304803"/>
            <a:ext cx="441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7_54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08207"/>
            <a:ext cx="4724400" cy="3435927"/>
          </a:xfrm>
          <a:prstGeom prst="rect">
            <a:avLst/>
          </a:prstGeom>
        </p:spPr>
      </p:pic>
      <p:pic>
        <p:nvPicPr>
          <p:cNvPr id="3" name="Picture 2" descr="Mangoshobshomoycomjpg_2015-06-15_18 07 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3" y="1143000"/>
            <a:ext cx="3813483" cy="3486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0"/>
            <a:ext cx="2209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গ্রীষ্মকাল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800603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মার্চ থেকে মে মাস পর্যন্ত গ্রীষ্মকাল। বাংলা বৈশাখ ওজৈষ্ঠ্যে এদুই মাস গ্রীষ্মকাল। এ সময় বেশ গরম পড়ে। তাপমাত্রা ৩৫ ডিগ্রী সেলসিয়াস পর্যন্ত হয় । এপ্রিল মাসে সবচেয়ে বেশি গরম পড়ে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বছরের সবচেয়ে উষ্ণ মাস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705</TotalTime>
  <Words>381</Words>
  <Application>Microsoft Office PowerPoint</Application>
  <PresentationFormat>Widescreen</PresentationFormat>
  <Paragraphs>66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Constantia</vt:lpstr>
      <vt:lpstr>NikoshBAN</vt:lpstr>
      <vt:lpstr>SutonnyMJ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Nurat</dc:creator>
  <cp:lastModifiedBy>মামুন</cp:lastModifiedBy>
  <cp:revision>119</cp:revision>
  <dcterms:created xsi:type="dcterms:W3CDTF">2006-08-16T00:00:00Z</dcterms:created>
  <dcterms:modified xsi:type="dcterms:W3CDTF">2020-08-19T16:59:27Z</dcterms:modified>
</cp:coreProperties>
</file>