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59" r:id="rId5"/>
    <p:sldId id="260" r:id="rId6"/>
    <p:sldId id="261" r:id="rId7"/>
    <p:sldId id="262" r:id="rId8"/>
    <p:sldId id="285" r:id="rId9"/>
    <p:sldId id="286" r:id="rId10"/>
    <p:sldId id="287" r:id="rId11"/>
    <p:sldId id="288" r:id="rId12"/>
    <p:sldId id="283" r:id="rId13"/>
    <p:sldId id="263" r:id="rId14"/>
    <p:sldId id="264" r:id="rId15"/>
    <p:sldId id="266" r:id="rId16"/>
    <p:sldId id="269" r:id="rId17"/>
    <p:sldId id="270" r:id="rId18"/>
    <p:sldId id="28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7E0000"/>
    <a:srgbClr val="3333FF"/>
    <a:srgbClr val="00FF00"/>
    <a:srgbClr val="00CC00"/>
    <a:srgbClr val="339933"/>
    <a:srgbClr val="1AE410"/>
    <a:srgbClr val="006600"/>
    <a:srgbClr val="EAEAEA"/>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2" d="100"/>
          <a:sy n="72" d="100"/>
        </p:scale>
        <p:origin x="4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p:cNvGrpSpPr/>
          <p:nvPr userDrawn="1"/>
        </p:nvGrpSpPr>
        <p:grpSpPr>
          <a:xfrm>
            <a:off x="0" y="0"/>
            <a:ext cx="12192000" cy="6858000"/>
            <a:chOff x="0" y="0"/>
            <a:chExt cx="12192000" cy="6858000"/>
          </a:xfrm>
        </p:grpSpPr>
        <p:sp>
          <p:nvSpPr>
            <p:cNvPr id="8" name="Rectangle 7"/>
            <p:cNvSpPr/>
            <p:nvPr/>
          </p:nvSpPr>
          <p:spPr>
            <a:xfrm>
              <a:off x="0" y="0"/>
              <a:ext cx="12192000" cy="68580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84597" y="173865"/>
              <a:ext cx="11831392" cy="6497392"/>
            </a:xfrm>
            <a:prstGeom prst="rect">
              <a:avLst/>
            </a:prstGeom>
            <a:noFill/>
            <a:ln w="76200">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85859" y="90152"/>
              <a:ext cx="12020282" cy="6671257"/>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userDrawn="1"/>
        </p:nvGrpSpPr>
        <p:grpSpPr>
          <a:xfrm>
            <a:off x="223235" y="5743977"/>
            <a:ext cx="11766998" cy="884834"/>
            <a:chOff x="134470" y="2374526"/>
            <a:chExt cx="11164901" cy="1409700"/>
          </a:xfrm>
        </p:grpSpPr>
        <p:pic>
          <p:nvPicPr>
            <p:cNvPr id="12" name="Picture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4470" y="2374526"/>
              <a:ext cx="6185647" cy="1409700"/>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13724" y="2374526"/>
              <a:ext cx="6185647" cy="1409700"/>
            </a:xfrm>
            <a:prstGeom prst="rect">
              <a:avLst/>
            </a:prstGeom>
          </p:spPr>
        </p:pic>
      </p:grpSp>
      <p:pic>
        <p:nvPicPr>
          <p:cNvPr id="14" name="Picture 13"/>
          <p:cNvPicPr>
            <a:picLocks noChangeAspect="1"/>
          </p:cNvPicPr>
          <p:nvPr userDrawn="1"/>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19064304">
            <a:off x="129288" y="142294"/>
            <a:ext cx="721353" cy="663280"/>
          </a:xfrm>
          <a:prstGeom prst="rect">
            <a:avLst/>
          </a:prstGeom>
        </p:spPr>
      </p:pic>
      <p:pic>
        <p:nvPicPr>
          <p:cNvPr id="15" name="Picture 14"/>
          <p:cNvPicPr>
            <a:picLocks noChangeAspect="1"/>
          </p:cNvPicPr>
          <p:nvPr userDrawn="1"/>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2705941">
            <a:off x="11310830" y="171653"/>
            <a:ext cx="788047" cy="634968"/>
          </a:xfrm>
          <a:prstGeom prst="rect">
            <a:avLst/>
          </a:prstGeom>
        </p:spPr>
      </p:pic>
    </p:spTree>
    <p:extLst>
      <p:ext uri="{BB962C8B-B14F-4D97-AF65-F5344CB8AC3E}">
        <p14:creationId xmlns:p14="http://schemas.microsoft.com/office/powerpoint/2010/main" val="342905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E71EF6-A0F7-4132-858A-9D11CB64787E}"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3086213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E71EF6-A0F7-4132-858A-9D11CB64787E}"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5438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E71EF6-A0F7-4132-858A-9D11CB64787E}"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153407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E71EF6-A0F7-4132-858A-9D11CB64787E}"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3011578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E71EF6-A0F7-4132-858A-9D11CB64787E}" type="datetimeFigureOut">
              <a:rPr lang="en-US"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1266515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E71EF6-A0F7-4132-858A-9D11CB64787E}" type="datetimeFigureOut">
              <a:rPr lang="en-US" smtClean="0"/>
              <a:t>8/21/2020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1182793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E71EF6-A0F7-4132-858A-9D11CB64787E}" type="datetimeFigureOut">
              <a:rPr lang="en-US"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4146451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E71EF6-A0F7-4132-858A-9D11CB64787E}" type="datetimeFigureOut">
              <a:rPr lang="en-US" smtClean="0"/>
              <a:t>8/21/2020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96434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E71EF6-A0F7-4132-858A-9D11CB64787E}" type="datetimeFigureOut">
              <a:rPr lang="en-US"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1703699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E71EF6-A0F7-4132-858A-9D11CB64787E}" type="datetimeFigureOut">
              <a:rPr lang="en-US"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8BC4C-3091-4F13-B2C8-04DF4AD83E9A}" type="slidenum">
              <a:rPr lang="en-US" smtClean="0"/>
              <a:t>‹#›</a:t>
            </a:fld>
            <a:endParaRPr lang="en-US"/>
          </a:p>
        </p:txBody>
      </p:sp>
    </p:spTree>
    <p:extLst>
      <p:ext uri="{BB962C8B-B14F-4D97-AF65-F5344CB8AC3E}">
        <p14:creationId xmlns:p14="http://schemas.microsoft.com/office/powerpoint/2010/main" val="1250268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E71EF6-A0F7-4132-858A-9D11CB64787E}" type="datetimeFigureOut">
              <a:rPr lang="en-US" smtClean="0"/>
              <a:t>8/21/2020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08BC4C-3091-4F13-B2C8-04DF4AD83E9A}" type="slidenum">
              <a:rPr lang="en-US" smtClean="0"/>
              <a:t>‹#›</a:t>
            </a:fld>
            <a:endParaRPr lang="en-US"/>
          </a:p>
        </p:txBody>
      </p:sp>
    </p:spTree>
    <p:extLst>
      <p:ext uri="{BB962C8B-B14F-4D97-AF65-F5344CB8AC3E}">
        <p14:creationId xmlns:p14="http://schemas.microsoft.com/office/powerpoint/2010/main" val="307696126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6"/>
          <p:cNvSpPr txBox="1"/>
          <p:nvPr/>
        </p:nvSpPr>
        <p:spPr>
          <a:xfrm>
            <a:off x="2061744" y="589399"/>
            <a:ext cx="7157417" cy="923330"/>
          </a:xfrm>
          <a:prstGeom prst="rect">
            <a:avLst/>
          </a:prstGeom>
          <a:noFill/>
          <a:scene3d>
            <a:camera prst="orthographicFront"/>
            <a:lightRig rig="threePt" dir="t"/>
          </a:scene3d>
          <a:sp3d>
            <a:bevelT/>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5400" spc="50" dirty="0">
                <a:ln w="11430">
                  <a:solidFill>
                    <a:schemeClr val="tx1"/>
                  </a:solidFill>
                </a:ln>
                <a:effectLst>
                  <a:outerShdw blurRad="38100" dist="38100" dir="2700000" algn="tl">
                    <a:srgbClr val="000000">
                      <a:alpha val="43137"/>
                    </a:srgbClr>
                  </a:outerShdw>
                </a:effectLst>
                <a:latin typeface="NikoshBAN" pitchFamily="2" charset="0"/>
                <a:cs typeface="NikoshBAN" pitchFamily="2" charset="0"/>
              </a:rPr>
              <a:t>  আজকের ক্লাসে সবাইকে স্বাগত</a:t>
            </a:r>
            <a:endParaRPr lang="en-US" sz="5400" spc="50" dirty="0">
              <a:ln w="11430">
                <a:solidFill>
                  <a:schemeClr val="tx1"/>
                </a:solidFill>
              </a:ln>
              <a:effectLst>
                <a:outerShdw blurRad="38100" dist="38100" dir="2700000" algn="tl">
                  <a:srgbClr val="000000">
                    <a:alpha val="43137"/>
                  </a:srgbClr>
                </a:outerShdw>
              </a:effectLst>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9611" y="1617231"/>
            <a:ext cx="8242663" cy="4313306"/>
          </a:xfrm>
          <a:prstGeom prst="rect">
            <a:avLst/>
          </a:prstGeom>
        </p:spPr>
      </p:pic>
    </p:spTree>
    <p:extLst>
      <p:ext uri="{BB962C8B-B14F-4D97-AF65-F5344CB8AC3E}">
        <p14:creationId xmlns:p14="http://schemas.microsoft.com/office/powerpoint/2010/main" val="7729464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3771" y="561703"/>
            <a:ext cx="6165669" cy="2246769"/>
          </a:xfrm>
          <a:prstGeom prst="rect">
            <a:avLst/>
          </a:prstGeom>
          <a:noFill/>
        </p:spPr>
        <p:txBody>
          <a:bodyPr wrap="square" rtlCol="0">
            <a:spAutoFit/>
          </a:bodyPr>
          <a:lstStyle/>
          <a:p>
            <a:r>
              <a:rPr lang="bn-IN" sz="2800" b="1" dirty="0"/>
              <a:t>৭।অযাচিত হর্ন</a:t>
            </a:r>
          </a:p>
          <a:p>
            <a:r>
              <a:rPr lang="bn-IN" sz="2800" dirty="0"/>
              <a:t>ঢাকা শহরে চালকরা অপ্রয়োজনে প্রচুর হর্ন বাজান৷ এমনকি যানজটে আটকে থাকলেও অনেক চালককে হর্ন বাজাতে দেখা যায়৷ ফলে ভয়াবহ শব্দ দূষণের সৃষ্টি হয়৷</a:t>
            </a:r>
          </a:p>
          <a:p>
            <a:endParaRPr lang="en-US" sz="2800" dirty="0"/>
          </a:p>
        </p:txBody>
      </p:sp>
      <p:pic>
        <p:nvPicPr>
          <p:cNvPr id="3074" name="Picture 2" descr="Bangladesch LÃ¤rmbelÃ¤stigung in der Stadt Dhaka (DW/M. M. Rah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9439" y="657179"/>
            <a:ext cx="4362995" cy="20860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14400" y="3370217"/>
            <a:ext cx="5577840" cy="2246769"/>
          </a:xfrm>
          <a:prstGeom prst="rect">
            <a:avLst/>
          </a:prstGeom>
          <a:noFill/>
        </p:spPr>
        <p:txBody>
          <a:bodyPr wrap="square" rtlCol="0">
            <a:spAutoFit/>
          </a:bodyPr>
          <a:lstStyle/>
          <a:p>
            <a:r>
              <a:rPr lang="bn-IN" sz="2800" b="1" dirty="0"/>
              <a:t>৮।লক্করঝক্কর পরিবহন</a:t>
            </a:r>
          </a:p>
          <a:p>
            <a:r>
              <a:rPr lang="bn-IN" sz="2800" dirty="0"/>
              <a:t>ঢাকা শহরের বাসগুলোর বড় একটা অংশই বহু বছরের পুরনো৷ ফলে এসব বাহনের ইঞ্জিন থেকে অস্বাভাবিক উচ্চ শব্দের সৃষ্টি হয়৷</a:t>
            </a:r>
          </a:p>
          <a:p>
            <a:endParaRPr lang="en-US" sz="2800" dirty="0"/>
          </a:p>
        </p:txBody>
      </p:sp>
      <p:pic>
        <p:nvPicPr>
          <p:cNvPr id="3076" name="Picture 4" descr="Bangladesch LÃ¤rmbelÃ¤stigung in der Stadt Dhaka (DW/M. M. Rah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9438" y="3370216"/>
            <a:ext cx="4362995" cy="2142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5434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angladesch LÃ¤rmbelÃ¤stigung in der Stadt Dhaka (DW/M. M. Rah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7634" y="940526"/>
            <a:ext cx="4323805" cy="22467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6835" y="3918857"/>
            <a:ext cx="6400800" cy="2677656"/>
          </a:xfrm>
          <a:prstGeom prst="rect">
            <a:avLst/>
          </a:prstGeom>
          <a:noFill/>
        </p:spPr>
        <p:txBody>
          <a:bodyPr wrap="square" rtlCol="0">
            <a:spAutoFit/>
          </a:bodyPr>
          <a:lstStyle/>
          <a:p>
            <a:r>
              <a:rPr lang="bn-IN" sz="2800" b="1" dirty="0"/>
              <a:t>১০।লোড শেডিংয়ে জেনারেটর</a:t>
            </a:r>
          </a:p>
          <a:p>
            <a:r>
              <a:rPr lang="bn-IN" sz="2800" dirty="0"/>
              <a:t>ঢাকা শহরে সারা বছর, বিশেষ করে গ্রীষ্ম মৌসুমে লোড শেডিং একটি বড় সমস্যা৷ এ সময়ে বিভিন্ন এলাকায় উচ্চ শব্দের জেনারেটরে বিদ্যুৎ উৎপাদনের ফলে শব্দ দূষণের সৃষ্টি হয়৷</a:t>
            </a:r>
          </a:p>
          <a:p>
            <a:endParaRPr lang="en-US" sz="2800" dirty="0"/>
          </a:p>
        </p:txBody>
      </p:sp>
      <p:pic>
        <p:nvPicPr>
          <p:cNvPr id="4100" name="Picture 4" descr="Bangladesch LÃ¤rmbelÃ¤stigung in der Stadt Dhaka (DW/M. M. Rah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7634" y="3918857"/>
            <a:ext cx="4323806" cy="19986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5394" y="940525"/>
            <a:ext cx="6152605" cy="2246769"/>
          </a:xfrm>
          <a:prstGeom prst="rect">
            <a:avLst/>
          </a:prstGeom>
          <a:noFill/>
        </p:spPr>
        <p:txBody>
          <a:bodyPr wrap="square" rtlCol="0">
            <a:spAutoFit/>
          </a:bodyPr>
          <a:lstStyle/>
          <a:p>
            <a:r>
              <a:rPr lang="bn-IN" sz="2800" b="1" dirty="0"/>
              <a:t>৯।ভবন নির্মাণ</a:t>
            </a:r>
          </a:p>
          <a:p>
            <a:r>
              <a:rPr lang="bn-IN" sz="2800" dirty="0"/>
              <a:t>ঢাকা শহরের সর্বত্রই বছরজুড়ে চলে ভবন নির্মাণকাজ৷ প্রতিদিন সকাল থেকে সন্ধ্যা পর্যন্ত বিকট শব্দে রড কাটা, ইট-পাথর ভাঙার কাজ হয়৷</a:t>
            </a:r>
          </a:p>
          <a:p>
            <a:endParaRPr lang="en-US" sz="2800" dirty="0"/>
          </a:p>
        </p:txBody>
      </p:sp>
    </p:spTree>
    <p:extLst>
      <p:ext uri="{BB962C8B-B14F-4D97-AF65-F5344CB8AC3E}">
        <p14:creationId xmlns:p14="http://schemas.microsoft.com/office/powerpoint/2010/main" val="37477327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389" y="1602599"/>
            <a:ext cx="6322422" cy="2930212"/>
          </a:xfrm>
          <a:prstGeom prst="rect">
            <a:avLst/>
          </a:prstGeom>
        </p:spPr>
      </p:pic>
      <p:sp>
        <p:nvSpPr>
          <p:cNvPr id="4" name="Rectangle 3"/>
          <p:cNvSpPr/>
          <p:nvPr/>
        </p:nvSpPr>
        <p:spPr>
          <a:xfrm>
            <a:off x="2841172" y="4754880"/>
            <a:ext cx="6204856" cy="74458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rPr>
              <a:t>শব্দদূষণের যেকোনো পাঁচটি উৎসের নাম লিখ। </a:t>
            </a:r>
            <a:endParaRPr lang="en-US" sz="2800" dirty="0">
              <a:solidFill>
                <a:schemeClr val="tx1"/>
              </a:solidFill>
            </a:endParaRPr>
          </a:p>
        </p:txBody>
      </p:sp>
      <p:sp>
        <p:nvSpPr>
          <p:cNvPr id="5" name="Rectangle 4"/>
          <p:cNvSpPr/>
          <p:nvPr/>
        </p:nvSpPr>
        <p:spPr>
          <a:xfrm>
            <a:off x="4532811" y="753513"/>
            <a:ext cx="2821578" cy="62701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000" dirty="0">
                <a:solidFill>
                  <a:schemeClr val="bg1"/>
                </a:solidFill>
              </a:rPr>
              <a:t>   দলগত কাজ </a:t>
            </a:r>
            <a:endParaRPr lang="en-US" sz="4000" dirty="0"/>
          </a:p>
        </p:txBody>
      </p:sp>
    </p:spTree>
    <p:extLst>
      <p:ext uri="{BB962C8B-B14F-4D97-AF65-F5344CB8AC3E}">
        <p14:creationId xmlns:p14="http://schemas.microsoft.com/office/powerpoint/2010/main" val="39604523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4274" y="431074"/>
            <a:ext cx="5094515" cy="67926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t>শব্দ</a:t>
            </a:r>
            <a:r>
              <a:rPr lang="en-US" sz="4000" dirty="0"/>
              <a:t> </a:t>
            </a:r>
            <a:r>
              <a:rPr lang="en-US" sz="4000" dirty="0" err="1"/>
              <a:t>দূষণের</a:t>
            </a:r>
            <a:r>
              <a:rPr lang="en-US" sz="4000" dirty="0"/>
              <a:t> </a:t>
            </a:r>
            <a:r>
              <a:rPr lang="en-US" sz="4000" dirty="0" err="1"/>
              <a:t>ক্ষতিকর</a:t>
            </a:r>
            <a:r>
              <a:rPr lang="en-US" sz="4000" dirty="0"/>
              <a:t> </a:t>
            </a:r>
            <a:r>
              <a:rPr lang="en-US" sz="4000" dirty="0" err="1"/>
              <a:t>প্রভাব</a:t>
            </a:r>
            <a:endParaRPr lang="en-US" sz="4000" dirty="0"/>
          </a:p>
        </p:txBody>
      </p:sp>
      <p:sp>
        <p:nvSpPr>
          <p:cNvPr id="3" name="TextBox 2"/>
          <p:cNvSpPr txBox="1"/>
          <p:nvPr/>
        </p:nvSpPr>
        <p:spPr>
          <a:xfrm>
            <a:off x="1071154" y="1345474"/>
            <a:ext cx="10254343" cy="4832092"/>
          </a:xfrm>
          <a:prstGeom prst="rect">
            <a:avLst/>
          </a:prstGeom>
          <a:noFill/>
        </p:spPr>
        <p:txBody>
          <a:bodyPr wrap="square" rtlCol="0">
            <a:spAutoFit/>
          </a:bodyPr>
          <a:lstStyle/>
          <a:p>
            <a:r>
              <a:rPr lang="bn-IN" sz="2800" dirty="0"/>
              <a:t>মানুষের কান যেকোনো শব্দের ব্যাপারে যথেষ্ট সংবেদী। তাই তীব্র শব্দ কানের পর্দাতে বেশ জোরে ধাক্কা দেয়, যা কানের পর্দাকে নষ্টও করে দিতে পারে। শিশুদের ক্ষেত্রে এর ক্ষতিকর প্রভাব সুদূর প্রসারী হতে পারে। শিশু বয়সে শব্দের অধিক তারতম্যের জন্য বৃদ্ধ বয়সে তাদের কানের বিভিন্ন সমস্যা দেখা যায় । দলগতভাবে বিভিন্ন অঞ্চলে শব্দ দূষণের কারণ অনুসন্ধান করা হয়েছে এবং দেখা গেছে- যে সমস্ত অঞ্চলে দূষণের মাত্রা বেশি সেখানে নিম্নলিখিত অসুবিধা বা ক্ষতিকর প্রভাব মানুষের মধ্যে পড়েছে।</a:t>
            </a:r>
          </a:p>
          <a:p>
            <a:r>
              <a:rPr lang="bn-IN" sz="2800" dirty="0"/>
              <a:t> (1) দূষণ প্রভাবিত এলাকার মানুষের মেজাজ খিটখিটে হচ্ছে। </a:t>
            </a:r>
          </a:p>
          <a:p>
            <a:r>
              <a:rPr lang="bn-IN" sz="2800" dirty="0"/>
              <a:t>(2) আচরণে অস্বাভাবিকতা ও মানসিক উত্তেজনা দেখা যাচ্ছে। </a:t>
            </a:r>
          </a:p>
          <a:p>
            <a:r>
              <a:rPr lang="bn-IN" sz="2800" dirty="0"/>
              <a:t>(3) মানুষকে ক্লান্ত মানসিক অবসাদগ্রস্ত ও কাজে অমনোযোগী করে তুলছে। </a:t>
            </a:r>
          </a:p>
          <a:p>
            <a:r>
              <a:rPr lang="bn-IN" sz="2800" dirty="0"/>
              <a:t>(4) বয়স্ক মানুষের স্মৃতিশক্তি হ্রাস পাচ্ছে। </a:t>
            </a:r>
          </a:p>
          <a:p>
            <a:r>
              <a:rPr lang="bn-IN" sz="2800" dirty="0"/>
              <a:t>(5) এমনকি বধির হওয়ার মতো খবর পাওয়া যাচ্ছে।</a:t>
            </a:r>
            <a:endParaRPr lang="en-US" sz="2800" dirty="0"/>
          </a:p>
        </p:txBody>
      </p:sp>
    </p:spTree>
    <p:extLst>
      <p:ext uri="{BB962C8B-B14F-4D97-AF65-F5344CB8AC3E}">
        <p14:creationId xmlns:p14="http://schemas.microsoft.com/office/powerpoint/2010/main" val="40237869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419647" y="410776"/>
            <a:ext cx="3143748" cy="769441"/>
          </a:xfrm>
          <a:prstGeom prst="rect">
            <a:avLst/>
          </a:prstGeom>
          <a:solidFill>
            <a:schemeClr val="accent2"/>
          </a:solidFill>
        </p:spPr>
        <p:txBody>
          <a:bodyPr wrap="square" rtlCol="0">
            <a:spAutoFit/>
          </a:bodyPr>
          <a:lstStyle/>
          <a:p>
            <a:r>
              <a:rPr lang="bn-IN" sz="4400" dirty="0">
                <a:solidFill>
                  <a:schemeClr val="bg1"/>
                </a:solidFill>
              </a:rPr>
              <a:t>   জোড়ায় কাজ </a:t>
            </a:r>
            <a:endParaRPr lang="en-US" sz="4400" dirty="0">
              <a:solidFill>
                <a:schemeClr val="bg1"/>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1606" y="1348303"/>
            <a:ext cx="5159829" cy="2643869"/>
          </a:xfrm>
          <a:prstGeom prst="rect">
            <a:avLst/>
          </a:prstGeom>
        </p:spPr>
      </p:pic>
      <p:sp>
        <p:nvSpPr>
          <p:cNvPr id="2" name="Rectangle 1"/>
          <p:cNvSpPr/>
          <p:nvPr/>
        </p:nvSpPr>
        <p:spPr>
          <a:xfrm>
            <a:off x="3842680" y="4160258"/>
            <a:ext cx="4297679" cy="86214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শব্দ</a:t>
            </a:r>
            <a:r>
              <a:rPr lang="en-US" sz="2800" dirty="0">
                <a:solidFill>
                  <a:schemeClr val="tx1"/>
                </a:solidFill>
              </a:rPr>
              <a:t> </a:t>
            </a:r>
            <a:r>
              <a:rPr lang="en-US" sz="2800" dirty="0" err="1">
                <a:solidFill>
                  <a:schemeClr val="tx1"/>
                </a:solidFill>
              </a:rPr>
              <a:t>দূষণের</a:t>
            </a:r>
            <a:r>
              <a:rPr lang="bn-IN" sz="2800" dirty="0">
                <a:solidFill>
                  <a:schemeClr val="tx1"/>
                </a:solidFill>
              </a:rPr>
              <a:t> দুটি</a:t>
            </a:r>
            <a:r>
              <a:rPr lang="en-US" sz="2800" dirty="0">
                <a:solidFill>
                  <a:schemeClr val="tx1"/>
                </a:solidFill>
              </a:rPr>
              <a:t> </a:t>
            </a:r>
            <a:r>
              <a:rPr lang="en-US" sz="2800" dirty="0" err="1">
                <a:solidFill>
                  <a:schemeClr val="tx1"/>
                </a:solidFill>
              </a:rPr>
              <a:t>ক্ষতিকর</a:t>
            </a:r>
            <a:r>
              <a:rPr lang="en-US" sz="2800" dirty="0">
                <a:solidFill>
                  <a:schemeClr val="tx1"/>
                </a:solidFill>
              </a:rPr>
              <a:t> </a:t>
            </a:r>
            <a:r>
              <a:rPr lang="en-US" sz="2800" dirty="0" err="1">
                <a:solidFill>
                  <a:schemeClr val="tx1"/>
                </a:solidFill>
              </a:rPr>
              <a:t>প্রভাব</a:t>
            </a:r>
            <a:r>
              <a:rPr lang="bn-IN" sz="2800" dirty="0">
                <a:solidFill>
                  <a:schemeClr val="tx1"/>
                </a:solidFill>
              </a:rPr>
              <a:t> লেখ।</a:t>
            </a:r>
            <a:endParaRPr lang="en-US" sz="2800" dirty="0">
              <a:solidFill>
                <a:schemeClr val="tx1"/>
              </a:solidFill>
            </a:endParaRPr>
          </a:p>
        </p:txBody>
      </p:sp>
    </p:spTree>
    <p:extLst>
      <p:ext uri="{BB962C8B-B14F-4D97-AF65-F5344CB8AC3E}">
        <p14:creationId xmlns:p14="http://schemas.microsoft.com/office/powerpoint/2010/main" val="10946011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0583" y="509452"/>
            <a:ext cx="4950823" cy="79683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000" dirty="0"/>
              <a:t>       শব্দ দূষণের প্রতিকার</a:t>
            </a:r>
          </a:p>
        </p:txBody>
      </p:sp>
      <p:sp>
        <p:nvSpPr>
          <p:cNvPr id="3" name="TextBox 2"/>
          <p:cNvSpPr txBox="1"/>
          <p:nvPr/>
        </p:nvSpPr>
        <p:spPr>
          <a:xfrm>
            <a:off x="711925" y="1306287"/>
            <a:ext cx="10835641" cy="5262979"/>
          </a:xfrm>
          <a:prstGeom prst="rect">
            <a:avLst/>
          </a:prstGeom>
          <a:noFill/>
        </p:spPr>
        <p:txBody>
          <a:bodyPr wrap="square" rtlCol="0">
            <a:spAutoFit/>
          </a:bodyPr>
          <a:lstStyle/>
          <a:p>
            <a:pPr marL="514350" indent="-514350">
              <a:buFont typeface="+mj-lt"/>
              <a:buAutoNum type="arabicPeriod"/>
            </a:pPr>
            <a:r>
              <a:rPr lang="bn-IN" sz="2800" dirty="0"/>
              <a:t>বাস, ট্রেন, জাহাজ, শিল্পকারখানা থেকে বের হওয়া শব্দ এবং ধর্মীয় ও সামাজিক অনুষ্ঠানে লাউড স্পিকারের শব্দের তীব্রতা নির্দেশিত মাত্রায় বা তার নিচে বজায় রাখা উচিত।</a:t>
            </a:r>
          </a:p>
          <a:p>
            <a:pPr marL="514350" indent="-514350">
              <a:buFont typeface="+mj-lt"/>
              <a:buAutoNum type="arabicPeriod"/>
            </a:pPr>
            <a:r>
              <a:rPr lang="bn-IN" sz="2800" dirty="0"/>
              <a:t>আইন অমান্যকারীদের বিরুদ্ধে কঠোর শাস্তির বিধান থাকা প্রয়োজন।</a:t>
            </a:r>
          </a:p>
          <a:p>
            <a:pPr marL="514350" indent="-514350">
              <a:buFont typeface="+mj-lt"/>
              <a:buAutoNum type="arabicPeriod"/>
            </a:pPr>
            <a:r>
              <a:rPr lang="bn-IN" sz="2800" dirty="0"/>
              <a:t>যানবাহন থেকে বের হওয়া শব্দের ব্যাপকতা এবং তীব্রতা হ্রাসের জন্য আইন করে উন্নত প্রযুক্তির ইঞ্জিন এবং সাইলেন্সারের ব্যবহার নিশ্চিত করা উচিত।</a:t>
            </a:r>
          </a:p>
          <a:p>
            <a:pPr marL="514350" indent="-514350">
              <a:buFont typeface="+mj-lt"/>
              <a:buAutoNum type="arabicPeriod"/>
            </a:pPr>
            <a:r>
              <a:rPr lang="bn-IN" sz="2800" dirty="0"/>
              <a:t>সামাজিক অনুষ্ঠানে ডিজে/ব্যান্ড সঙ্গীতের আয়োজন করা হয়ে থাকে, যার ফলে এ সময় অনাকাক্সিক্ষতভাবে শব্দ দূষণ সৃষ্টি হয়ে আশপাশে থাকা শিশু, বৃদ্ধ ও অসুস্থ রোগীসহ প্রায় প্রত্যেকেরই সমস্যা তৈরি হয়।</a:t>
            </a:r>
          </a:p>
          <a:p>
            <a:pPr marL="514350" indent="-514350">
              <a:buFont typeface="+mj-lt"/>
              <a:buAutoNum type="arabicPeriod"/>
            </a:pPr>
            <a:r>
              <a:rPr lang="bn-IN" sz="2800" dirty="0"/>
              <a:t>একই সঙ্গে আমরা আইন প্রয়োগকারী সংস্থার সহযোগিতা নিতে পারি।</a:t>
            </a:r>
          </a:p>
          <a:p>
            <a:pPr marL="514350" indent="-514350">
              <a:buFont typeface="+mj-lt"/>
              <a:buAutoNum type="arabicPeriod"/>
            </a:pPr>
            <a:r>
              <a:rPr lang="bn-IN" sz="2800" dirty="0"/>
              <a:t>একই সঙ্গে আমরা যদি বিবেকসম্পন্ন সক্রিয় নাগরিকের ভূমিকা পালন করি তাহলে এ সমস্যার অনেকটাই সমাধান হয়ে যায়।</a:t>
            </a:r>
          </a:p>
          <a:p>
            <a:pPr marL="514350" indent="-514350">
              <a:buFont typeface="+mj-lt"/>
              <a:buAutoNum type="arabicPeriod"/>
            </a:pPr>
            <a:endParaRPr lang="en-US" sz="2800" dirty="0"/>
          </a:p>
        </p:txBody>
      </p:sp>
    </p:spTree>
    <p:extLst>
      <p:ext uri="{BB962C8B-B14F-4D97-AF65-F5344CB8AC3E}">
        <p14:creationId xmlns:p14="http://schemas.microsoft.com/office/powerpoint/2010/main" val="20663682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4778" y="1541416"/>
            <a:ext cx="8408125" cy="6124754"/>
          </a:xfrm>
          <a:prstGeom prst="rect">
            <a:avLst/>
          </a:prstGeom>
          <a:noFill/>
        </p:spPr>
        <p:txBody>
          <a:bodyPr wrap="square" rtlCol="0">
            <a:spAutoFit/>
          </a:bodyPr>
          <a:lstStyle/>
          <a:p>
            <a:r>
              <a:rPr lang="bn-IN" sz="2800" dirty="0"/>
              <a:t>১।  সর্বোচ্চ কত শ্রুতি সীমার উপরে মানুষ বধির</a:t>
            </a:r>
            <a:br>
              <a:rPr lang="bn-IN" sz="2800" dirty="0"/>
            </a:br>
            <a:r>
              <a:rPr lang="bn-IN" sz="2800" dirty="0"/>
              <a:t>হতে পারে?</a:t>
            </a:r>
            <a:br>
              <a:rPr lang="bn-IN" sz="2800" dirty="0"/>
            </a:br>
            <a:r>
              <a:rPr lang="bn-IN" sz="2800" dirty="0"/>
              <a:t>ক) 105 ডেসিবেল                 খ) 110 ডেসিবেল</a:t>
            </a:r>
            <a:br>
              <a:rPr lang="bn-IN" sz="2800" dirty="0"/>
            </a:br>
            <a:r>
              <a:rPr lang="bn-IN" sz="2800" dirty="0"/>
              <a:t>গ) 95 ডেসিবেল                   ঘ)১২০ ডেসিবেল</a:t>
            </a:r>
          </a:p>
          <a:p>
            <a:pPr marL="457200" indent="-457200">
              <a:buFont typeface="Wingdings" panose="05000000000000000000" pitchFamily="2" charset="2"/>
              <a:buChar char="ü"/>
            </a:pPr>
            <a:r>
              <a:rPr lang="bn-IN" sz="2800" dirty="0"/>
              <a:t>সঠিক উত্তর: (ক)</a:t>
            </a:r>
            <a:endParaRPr lang="en-US" sz="2800" dirty="0"/>
          </a:p>
          <a:p>
            <a:r>
              <a:rPr lang="bn-IN" sz="2800" dirty="0"/>
              <a:t>২।নিচের কোনটির জন্য শব্দ দূষণ সবচেয়ে বেশি হয়?</a:t>
            </a:r>
            <a:br>
              <a:rPr lang="bn-IN" sz="2800" dirty="0"/>
            </a:br>
            <a:r>
              <a:rPr lang="bn-IN" sz="2800" dirty="0"/>
              <a:t>ক) ট্রাফিক                           গ)জেট ইঞ্জিন</a:t>
            </a:r>
            <a:br>
              <a:rPr lang="bn-IN" sz="2800" dirty="0"/>
            </a:br>
            <a:r>
              <a:rPr lang="bn-IN" sz="2800" dirty="0"/>
              <a:t>খ) গাড়ি                              ঘ) টেলিভিশন </a:t>
            </a:r>
          </a:p>
          <a:p>
            <a:pPr marL="457200" indent="-457200">
              <a:buFont typeface="Wingdings" panose="05000000000000000000" pitchFamily="2" charset="2"/>
              <a:buChar char="ü"/>
            </a:pPr>
            <a:r>
              <a:rPr lang="bn-IN" sz="2800" dirty="0"/>
              <a:t>সঠিক উত্তর: (খ)</a:t>
            </a:r>
            <a:endParaRPr lang="en-US" sz="2800" dirty="0"/>
          </a:p>
          <a:p>
            <a:br>
              <a:rPr lang="bn-IN" sz="2800" dirty="0"/>
            </a:br>
            <a:br>
              <a:rPr lang="bn-IN" sz="2800" dirty="0"/>
            </a:br>
            <a:br>
              <a:rPr lang="bn-IN" sz="2800" dirty="0"/>
            </a:br>
            <a:br>
              <a:rPr lang="bn-IN" sz="2800" dirty="0"/>
            </a:br>
            <a:endParaRPr lang="en-US" sz="2800" dirty="0"/>
          </a:p>
        </p:txBody>
      </p:sp>
      <p:sp>
        <p:nvSpPr>
          <p:cNvPr id="6" name="Rectangle 5"/>
          <p:cNvSpPr/>
          <p:nvPr/>
        </p:nvSpPr>
        <p:spPr>
          <a:xfrm>
            <a:off x="3892731" y="496389"/>
            <a:ext cx="2690949" cy="77070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latin typeface="NikoshBAN" panose="02000000000000000000" pitchFamily="2" charset="0"/>
                <a:cs typeface="NikoshBAN" panose="02000000000000000000" pitchFamily="2" charset="0"/>
              </a:rPr>
              <a:t>মূল্যায়ণ</a:t>
            </a:r>
            <a:endParaRPr lang="en-US" sz="4400" dirty="0"/>
          </a:p>
        </p:txBody>
      </p:sp>
    </p:spTree>
    <p:extLst>
      <p:ext uri="{BB962C8B-B14F-4D97-AF65-F5344CB8AC3E}">
        <p14:creationId xmlns:p14="http://schemas.microsoft.com/office/powerpoint/2010/main" val="23121664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40481" y="496388"/>
            <a:ext cx="3657600" cy="923330"/>
          </a:xfrm>
          <a:prstGeom prst="rect">
            <a:avLst/>
          </a:prstGeom>
          <a:solidFill>
            <a:schemeClr val="accent2"/>
          </a:solidFill>
        </p:spPr>
        <p:txBody>
          <a:bodyPr wrap="square" rtlCol="0">
            <a:spAutoFit/>
          </a:bodyPr>
          <a:lstStyle/>
          <a:p>
            <a:r>
              <a:rPr lang="bn-IN" sz="5400" dirty="0"/>
              <a:t>  বাড়ির কাজ </a:t>
            </a:r>
            <a:endParaRPr lang="en-US" sz="5400" dirty="0"/>
          </a:p>
        </p:txBody>
      </p:sp>
      <p:sp>
        <p:nvSpPr>
          <p:cNvPr id="8" name="TextBox 7"/>
          <p:cNvSpPr txBox="1"/>
          <p:nvPr/>
        </p:nvSpPr>
        <p:spPr>
          <a:xfrm>
            <a:off x="1972492" y="2076994"/>
            <a:ext cx="7694022" cy="1077218"/>
          </a:xfrm>
          <a:prstGeom prst="rect">
            <a:avLst/>
          </a:prstGeom>
          <a:solidFill>
            <a:schemeClr val="accent4"/>
          </a:solidFill>
        </p:spPr>
        <p:txBody>
          <a:bodyPr wrap="square" rtlCol="0">
            <a:spAutoFit/>
          </a:bodyPr>
          <a:lstStyle/>
          <a:p>
            <a:r>
              <a:rPr lang="bn-IN" sz="3200" dirty="0"/>
              <a:t>শব্দ দূষণ প্রতিরোধ করার জন্য কি কি ব্যবস্থা নেওয়া উচিত-মতামত দাও। </a:t>
            </a:r>
            <a:endParaRPr lang="en-US" sz="3200" dirty="0"/>
          </a:p>
        </p:txBody>
      </p:sp>
    </p:spTree>
    <p:extLst>
      <p:ext uri="{BB962C8B-B14F-4D97-AF65-F5344CB8AC3E}">
        <p14:creationId xmlns:p14="http://schemas.microsoft.com/office/powerpoint/2010/main" val="15298172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871" y="171595"/>
            <a:ext cx="11752289" cy="6415791"/>
          </a:xfrm>
          <a:prstGeom prst="rect">
            <a:avLst/>
          </a:prstGeom>
        </p:spPr>
      </p:pic>
      <p:sp>
        <p:nvSpPr>
          <p:cNvPr id="5" name="TextBox 4"/>
          <p:cNvSpPr txBox="1"/>
          <p:nvPr/>
        </p:nvSpPr>
        <p:spPr>
          <a:xfrm>
            <a:off x="2299063" y="600891"/>
            <a:ext cx="4415246" cy="830997"/>
          </a:xfrm>
          <a:prstGeom prst="rect">
            <a:avLst/>
          </a:prstGeom>
          <a:solidFill>
            <a:schemeClr val="accent2"/>
          </a:solidFill>
        </p:spPr>
        <p:txBody>
          <a:bodyPr wrap="square" rtlCol="0">
            <a:spAutoFit/>
          </a:bodyPr>
          <a:lstStyle/>
          <a:p>
            <a:r>
              <a:rPr lang="bn-IN" sz="4800" b="1" dirty="0">
                <a:solidFill>
                  <a:schemeClr val="bg1"/>
                </a:solidFill>
              </a:rPr>
              <a:t>  সবাইকে ধন্যবাদ</a:t>
            </a:r>
            <a:endParaRPr lang="en-US" sz="4800" b="1" dirty="0">
              <a:solidFill>
                <a:schemeClr val="bg1"/>
              </a:solidFill>
            </a:endParaRPr>
          </a:p>
        </p:txBody>
      </p:sp>
    </p:spTree>
    <p:extLst>
      <p:ext uri="{BB962C8B-B14F-4D97-AF65-F5344CB8AC3E}">
        <p14:creationId xmlns:p14="http://schemas.microsoft.com/office/powerpoint/2010/main" val="64663817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A6F1E15F-5DE5-49A6-8072-4CCF652C8778}"/>
              </a:ext>
            </a:extLst>
          </p:cNvPr>
          <p:cNvSpPr txBox="1"/>
          <p:nvPr/>
        </p:nvSpPr>
        <p:spPr>
          <a:xfrm>
            <a:off x="4967056" y="255162"/>
            <a:ext cx="2534384" cy="769441"/>
          </a:xfrm>
          <a:prstGeom prst="rect">
            <a:avLst/>
          </a:prstGeom>
          <a:solidFill>
            <a:schemeClr val="accent2"/>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4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900481"/>
            <a:ext cx="699590" cy="4252126"/>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2174" y="5983257"/>
            <a:ext cx="1844148" cy="679271"/>
          </a:xfrm>
          <a:prstGeom prst="rect">
            <a:avLst/>
          </a:prstGeom>
        </p:spPr>
      </p:pic>
      <p:pic>
        <p:nvPicPr>
          <p:cNvPr id="1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2878" y="1149051"/>
            <a:ext cx="3133034" cy="27113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2805" y="1024603"/>
            <a:ext cx="3076303" cy="271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272875" y="3874187"/>
            <a:ext cx="5476959" cy="2677656"/>
          </a:xfrm>
          <a:prstGeom prst="rect">
            <a:avLst/>
          </a:prstGeom>
          <a:noFill/>
        </p:spPr>
        <p:txBody>
          <a:bodyPr wrap="square" rtlCol="0">
            <a:spAutoFit/>
          </a:bodyPr>
          <a:lstStyle/>
          <a:p>
            <a:pPr algn="ctr"/>
            <a:r>
              <a:rPr lang="en-US" altLang="en-US" sz="2800" dirty="0" err="1">
                <a:latin typeface="NikoshBAN" panose="02000000000000000000" pitchFamily="2" charset="0"/>
                <a:cs typeface="NikoshBAN" panose="02000000000000000000" pitchFamily="2" charset="0"/>
              </a:rPr>
              <a:t>বেনজীর</a:t>
            </a:r>
            <a:r>
              <a:rPr lang="en-US" altLang="en-US" sz="2800" b="1" dirty="0">
                <a:latin typeface="NikoshBAN" panose="02000000000000000000" pitchFamily="2" charset="0"/>
                <a:cs typeface="NikoshBAN" panose="02000000000000000000" pitchFamily="2" charset="0"/>
              </a:rPr>
              <a:t> </a:t>
            </a:r>
            <a:r>
              <a:rPr lang="en-US" altLang="en-US" sz="2800" dirty="0" err="1">
                <a:latin typeface="NikoshBAN" panose="02000000000000000000" pitchFamily="2" charset="0"/>
                <a:cs typeface="NikoshBAN" panose="02000000000000000000" pitchFamily="2" charset="0"/>
              </a:rPr>
              <a:t>আহমেদ</a:t>
            </a:r>
            <a:endParaRPr lang="bn-BD" altLang="en-US" sz="2800" dirty="0">
              <a:latin typeface="NikoshBAN" panose="02000000000000000000" pitchFamily="2" charset="0"/>
              <a:cs typeface="NikoshBAN" panose="02000000000000000000" pitchFamily="2" charset="0"/>
            </a:endParaRPr>
          </a:p>
          <a:p>
            <a:pPr algn="ctr"/>
            <a:r>
              <a:rPr lang="bn-IN" altLang="en-US" sz="2800" dirty="0">
                <a:latin typeface="NikoshBAN" panose="02000000000000000000" pitchFamily="2" charset="0"/>
                <a:cs typeface="NikoshBAN" panose="02000000000000000000" pitchFamily="2" charset="0"/>
              </a:rPr>
              <a:t> </a:t>
            </a:r>
            <a:r>
              <a:rPr lang="en-US" altLang="en-US" sz="2800" dirty="0" err="1">
                <a:latin typeface="NikoshBAN" panose="02000000000000000000" pitchFamily="2" charset="0"/>
                <a:cs typeface="NikoshBAN" panose="02000000000000000000" pitchFamily="2" charset="0"/>
              </a:rPr>
              <a:t>সহকারী</a:t>
            </a:r>
            <a:r>
              <a:rPr lang="en-US" altLang="en-US" sz="2800" dirty="0">
                <a:latin typeface="NikoshBAN" panose="02000000000000000000" pitchFamily="2" charset="0"/>
                <a:cs typeface="NikoshBAN" panose="02000000000000000000" pitchFamily="2" charset="0"/>
              </a:rPr>
              <a:t> </a:t>
            </a:r>
            <a:r>
              <a:rPr lang="en-US" altLang="en-US" sz="2800" dirty="0" err="1">
                <a:latin typeface="NikoshBAN" panose="02000000000000000000" pitchFamily="2" charset="0"/>
                <a:cs typeface="NikoshBAN" panose="02000000000000000000" pitchFamily="2" charset="0"/>
              </a:rPr>
              <a:t>শিক্ষক</a:t>
            </a:r>
            <a:r>
              <a:rPr lang="bn-IN" altLang="en-US" sz="2800" dirty="0">
                <a:latin typeface="NikoshBAN" panose="02000000000000000000" pitchFamily="2" charset="0"/>
                <a:cs typeface="NikoshBAN" panose="02000000000000000000" pitchFamily="2" charset="0"/>
              </a:rPr>
              <a:t>(ভৌত বিজ্ঞান) </a:t>
            </a:r>
            <a:endParaRPr lang="en-US" altLang="en-US" sz="2800" dirty="0">
              <a:latin typeface="NikoshBAN" panose="02000000000000000000" pitchFamily="2" charset="0"/>
              <a:cs typeface="NikoshBAN" panose="02000000000000000000" pitchFamily="2" charset="0"/>
            </a:endParaRPr>
          </a:p>
          <a:p>
            <a:pPr algn="ctr"/>
            <a:r>
              <a:rPr lang="bn-IN" altLang="en-US" sz="2800" dirty="0">
                <a:latin typeface="NikoshBAN" panose="02000000000000000000" pitchFamily="2" charset="0"/>
                <a:cs typeface="NikoshBAN" panose="02000000000000000000" pitchFamily="2" charset="0"/>
              </a:rPr>
              <a:t> </a:t>
            </a:r>
            <a:r>
              <a:rPr lang="en-US" altLang="en-US" sz="2800" dirty="0" err="1">
                <a:latin typeface="NikoshBAN" panose="02000000000000000000" pitchFamily="2" charset="0"/>
                <a:cs typeface="NikoshBAN" panose="02000000000000000000" pitchFamily="2" charset="0"/>
              </a:rPr>
              <a:t>ফয়জাবাদ</a:t>
            </a:r>
            <a:r>
              <a:rPr lang="en-US" altLang="en-US" sz="2800" dirty="0">
                <a:latin typeface="NikoshBAN" panose="02000000000000000000" pitchFamily="2" charset="0"/>
                <a:cs typeface="NikoshBAN" panose="02000000000000000000" pitchFamily="2" charset="0"/>
              </a:rPr>
              <a:t> </a:t>
            </a:r>
            <a:r>
              <a:rPr lang="en-US" altLang="en-US" sz="2800" dirty="0" err="1">
                <a:latin typeface="NikoshBAN" panose="02000000000000000000" pitchFamily="2" charset="0"/>
                <a:cs typeface="NikoshBAN" panose="02000000000000000000" pitchFamily="2" charset="0"/>
              </a:rPr>
              <a:t>উচ্চ</a:t>
            </a:r>
            <a:r>
              <a:rPr lang="en-US" altLang="en-US" sz="2800" dirty="0">
                <a:latin typeface="NikoshBAN" panose="02000000000000000000" pitchFamily="2" charset="0"/>
                <a:cs typeface="NikoshBAN" panose="02000000000000000000" pitchFamily="2" charset="0"/>
              </a:rPr>
              <a:t> </a:t>
            </a:r>
            <a:r>
              <a:rPr lang="en-US" altLang="en-US" sz="2800" dirty="0" err="1">
                <a:latin typeface="NikoshBAN" panose="02000000000000000000" pitchFamily="2" charset="0"/>
                <a:cs typeface="NikoshBAN" panose="02000000000000000000" pitchFamily="2" charset="0"/>
              </a:rPr>
              <a:t>বিদ্যালয়</a:t>
            </a:r>
            <a:r>
              <a:rPr lang="en-US" altLang="en-US" sz="2800" dirty="0">
                <a:latin typeface="NikoshBAN" panose="02000000000000000000" pitchFamily="2" charset="0"/>
                <a:cs typeface="NikoshBAN" panose="02000000000000000000" pitchFamily="2" charset="0"/>
              </a:rPr>
              <a:t>, </a:t>
            </a:r>
            <a:r>
              <a:rPr lang="en-US" altLang="en-US" sz="2800" dirty="0" err="1">
                <a:latin typeface="NikoshBAN" panose="02000000000000000000" pitchFamily="2" charset="0"/>
                <a:cs typeface="NikoshBAN" panose="02000000000000000000" pitchFamily="2" charset="0"/>
              </a:rPr>
              <a:t>বাহুবল</a:t>
            </a:r>
            <a:endParaRPr lang="en-US" altLang="en-US" sz="2800" dirty="0">
              <a:latin typeface="NikoshBAN" panose="02000000000000000000" pitchFamily="2" charset="0"/>
              <a:cs typeface="NikoshBAN" panose="02000000000000000000" pitchFamily="2" charset="0"/>
            </a:endParaRPr>
          </a:p>
          <a:p>
            <a:pPr algn="ctr"/>
            <a:r>
              <a:rPr lang="bn-BD" altLang="en-US" sz="2800" dirty="0">
                <a:latin typeface="NikoshBAN" panose="02000000000000000000" pitchFamily="2" charset="0"/>
                <a:cs typeface="NikoshBAN" panose="02000000000000000000" pitchFamily="2" charset="0"/>
              </a:rPr>
              <a:t>মোবা</a:t>
            </a:r>
            <a:r>
              <a:rPr lang="en-US" altLang="en-US" sz="2800" dirty="0">
                <a:latin typeface="NikoshBAN" panose="02000000000000000000" pitchFamily="2" charset="0"/>
                <a:cs typeface="NikoshBAN" panose="02000000000000000000" pitchFamily="2" charset="0"/>
              </a:rPr>
              <a:t>ইলঃ01717617170</a:t>
            </a:r>
          </a:p>
          <a:p>
            <a:pPr algn="ctr"/>
            <a:r>
              <a:rPr lang="en-US" sz="2800" dirty="0">
                <a:latin typeface="Times New Roman" pitchFamily="18" charset="0"/>
                <a:cs typeface="Times New Roman" pitchFamily="18" charset="0"/>
              </a:rPr>
              <a:t>Email :</a:t>
            </a:r>
            <a:r>
              <a:rPr lang="bn-IN" sz="2800">
                <a:latin typeface="Times New Roman" pitchFamily="18" charset="0"/>
                <a:cs typeface="Times New Roman" pitchFamily="18" charset="0"/>
              </a:rPr>
              <a:t> </a:t>
            </a:r>
            <a:r>
              <a:rPr lang="en-US" sz="2800">
                <a:latin typeface="Times New Roman" pitchFamily="18" charset="0"/>
                <a:cs typeface="Times New Roman" pitchFamily="18" charset="0"/>
              </a:rPr>
              <a:t>ahmedbanojir</a:t>
            </a:r>
            <a:r>
              <a:rPr lang="en-US" sz="2800" dirty="0">
                <a:latin typeface="Times New Roman" pitchFamily="18" charset="0"/>
                <a:cs typeface="Times New Roman" pitchFamily="18" charset="0"/>
              </a:rPr>
              <a:t>@gmail.com </a:t>
            </a:r>
            <a:endParaRPr lang="bn-BD" altLang="en-US" sz="2800" dirty="0">
              <a:latin typeface="NikoshBAN" panose="02000000000000000000" pitchFamily="2" charset="0"/>
              <a:cs typeface="NikoshBAN" panose="02000000000000000000" pitchFamily="2" charset="0"/>
            </a:endParaRPr>
          </a:p>
          <a:p>
            <a:pPr algn="ctr"/>
            <a:endParaRPr lang="en-US" sz="2800" dirty="0"/>
          </a:p>
        </p:txBody>
      </p:sp>
      <p:sp>
        <p:nvSpPr>
          <p:cNvPr id="24" name="TextBox 23"/>
          <p:cNvSpPr txBox="1"/>
          <p:nvPr/>
        </p:nvSpPr>
        <p:spPr>
          <a:xfrm>
            <a:off x="7666137" y="3898574"/>
            <a:ext cx="3249637" cy="3108543"/>
          </a:xfrm>
          <a:prstGeom prst="rect">
            <a:avLst/>
          </a:prstGeom>
          <a:noFill/>
        </p:spPr>
        <p:txBody>
          <a:bodyPr wrap="square" rtlCol="0">
            <a:spAutoFit/>
          </a:bodyPr>
          <a:lstStyle/>
          <a:p>
            <a:pPr algn="ctr"/>
            <a:r>
              <a:rPr lang="en-US" sz="2800" dirty="0" err="1">
                <a:latin typeface="NikoshBAN" pitchFamily="2" charset="0"/>
                <a:cs typeface="NikoshBAN" pitchFamily="2" charset="0"/>
              </a:rPr>
              <a:t>শ্রেণি</a:t>
            </a:r>
            <a:r>
              <a:rPr lang="en-US" sz="2800" dirty="0">
                <a:latin typeface="NikoshBAN" pitchFamily="2" charset="0"/>
                <a:cs typeface="NikoshBAN" pitchFamily="2" charset="0"/>
              </a:rPr>
              <a:t>:</a:t>
            </a:r>
            <a:r>
              <a:rPr lang="bn-IN" sz="2800" dirty="0">
                <a:latin typeface="NikoshBAN" pitchFamily="2" charset="0"/>
                <a:cs typeface="NikoshBAN" pitchFamily="2" charset="0"/>
              </a:rPr>
              <a:t> নবম</a:t>
            </a:r>
            <a:endParaRPr lang="en-US" sz="2800" dirty="0">
              <a:latin typeface="NikoshBAN" pitchFamily="2" charset="0"/>
              <a:cs typeface="NikoshBAN" pitchFamily="2" charset="0"/>
            </a:endParaRPr>
          </a:p>
          <a:p>
            <a:pPr algn="ctr"/>
            <a:r>
              <a:rPr lang="bn-IN" sz="2800" dirty="0">
                <a:latin typeface="NikoshBAN" pitchFamily="2" charset="0"/>
                <a:cs typeface="NikoshBAN" pitchFamily="2" charset="0"/>
              </a:rPr>
              <a:t> </a:t>
            </a:r>
            <a:r>
              <a:rPr lang="en-US" sz="2800" dirty="0" err="1">
                <a:latin typeface="NikoshBAN" pitchFamily="2" charset="0"/>
                <a:cs typeface="NikoshBAN" pitchFamily="2" charset="0"/>
              </a:rPr>
              <a:t>বিষয়</a:t>
            </a:r>
            <a:r>
              <a:rPr lang="en-US" sz="2800" dirty="0">
                <a:latin typeface="NikoshBAN" pitchFamily="2" charset="0"/>
                <a:cs typeface="NikoshBAN" pitchFamily="2" charset="0"/>
              </a:rPr>
              <a:t>:</a:t>
            </a:r>
            <a:r>
              <a:rPr lang="bn-IN" sz="2800" dirty="0">
                <a:latin typeface="NikoshBAN" pitchFamily="2" charset="0"/>
                <a:cs typeface="NikoshBAN" pitchFamily="2" charset="0"/>
              </a:rPr>
              <a:t> পদার্থ </a:t>
            </a:r>
          </a:p>
          <a:p>
            <a:pPr algn="ctr"/>
            <a:r>
              <a:rPr lang="bn-IN" sz="2800" dirty="0">
                <a:latin typeface="NikoshBAN" pitchFamily="2" charset="0"/>
                <a:cs typeface="NikoshBAN" pitchFamily="2" charset="0"/>
              </a:rPr>
              <a:t> অধ্যায়ঃ সপ্তম </a:t>
            </a:r>
            <a:endParaRPr lang="en-US" sz="2800" dirty="0">
              <a:latin typeface="NikoshBAN" pitchFamily="2" charset="0"/>
              <a:cs typeface="NikoshBAN" pitchFamily="2" charset="0"/>
            </a:endParaRPr>
          </a:p>
          <a:p>
            <a:pPr algn="ctr"/>
            <a:r>
              <a:rPr lang="bn-IN" sz="2800" dirty="0">
                <a:latin typeface="NikoshBAN" pitchFamily="2" charset="0"/>
                <a:cs typeface="NikoshBAN" pitchFamily="2" charset="0"/>
              </a:rPr>
              <a:t>  </a:t>
            </a:r>
            <a:r>
              <a:rPr lang="en-US" sz="2800" dirty="0" err="1">
                <a:latin typeface="NikoshBAN" pitchFamily="2" charset="0"/>
                <a:cs typeface="NikoshBAN" pitchFamily="2" charset="0"/>
              </a:rPr>
              <a:t>সময়</a:t>
            </a:r>
            <a:r>
              <a:rPr lang="en-US" sz="2800" dirty="0">
                <a:latin typeface="NikoshBAN" pitchFamily="2" charset="0"/>
                <a:cs typeface="NikoshBAN" pitchFamily="2" charset="0"/>
              </a:rPr>
              <a:t>: ৫০ </a:t>
            </a:r>
            <a:r>
              <a:rPr lang="en-US" sz="2800" dirty="0" err="1">
                <a:latin typeface="NikoshBAN" pitchFamily="2" charset="0"/>
                <a:cs typeface="NikoshBAN" pitchFamily="2" charset="0"/>
              </a:rPr>
              <a:t>মিনিট</a:t>
            </a:r>
            <a:endParaRPr lang="en-US" sz="2800" dirty="0">
              <a:latin typeface="NikoshBAN" pitchFamily="2" charset="0"/>
              <a:cs typeface="NikoshBAN" pitchFamily="2" charset="0"/>
            </a:endParaRPr>
          </a:p>
          <a:p>
            <a:pPr algn="ctr"/>
            <a:r>
              <a:rPr lang="en-US" sz="2800" dirty="0">
                <a:latin typeface="NikoshBAN" pitchFamily="2" charset="0"/>
                <a:cs typeface="NikoshBAN" pitchFamily="2" charset="0"/>
              </a:rPr>
              <a:t>    </a:t>
            </a:r>
            <a:r>
              <a:rPr lang="en-US" sz="2800" dirty="0" err="1">
                <a:latin typeface="NikoshBAN" pitchFamily="2" charset="0"/>
                <a:cs typeface="NikoshBAN" pitchFamily="2" charset="0"/>
              </a:rPr>
              <a:t>তারিখ</a:t>
            </a:r>
            <a:r>
              <a:rPr lang="en-US" sz="2800" dirty="0">
                <a:latin typeface="NikoshBAN" pitchFamily="2" charset="0"/>
                <a:cs typeface="NikoshBAN" pitchFamily="2" charset="0"/>
              </a:rPr>
              <a:t>: </a:t>
            </a:r>
            <a:r>
              <a:rPr lang="bn-IN" sz="2800" dirty="0">
                <a:ln w="0"/>
                <a:latin typeface="NikoshBAN" pitchFamily="2" charset="0"/>
                <a:cs typeface="NikoshBAN" pitchFamily="2" charset="0"/>
              </a:rPr>
              <a:t>২১</a:t>
            </a:r>
            <a:r>
              <a:rPr lang="en-US" sz="2800" dirty="0">
                <a:ln w="0"/>
                <a:latin typeface="NikoshBAN" pitchFamily="2" charset="0"/>
                <a:cs typeface="NikoshBAN" pitchFamily="2" charset="0"/>
              </a:rPr>
              <a:t>.০</a:t>
            </a:r>
            <a:r>
              <a:rPr lang="bn-IN" sz="2800" dirty="0">
                <a:ln w="0"/>
                <a:latin typeface="NikoshBAN" pitchFamily="2" charset="0"/>
                <a:cs typeface="NikoshBAN" pitchFamily="2" charset="0"/>
              </a:rPr>
              <a:t>৮</a:t>
            </a:r>
            <a:r>
              <a:rPr lang="en-US" sz="2800" dirty="0">
                <a:ln w="0"/>
                <a:latin typeface="NikoshBAN" pitchFamily="2" charset="0"/>
                <a:cs typeface="NikoshBAN" pitchFamily="2" charset="0"/>
              </a:rPr>
              <a:t>.২০২০</a:t>
            </a:r>
          </a:p>
          <a:p>
            <a:pPr algn="ctr"/>
            <a:endParaRPr lang="en-US" sz="2800" dirty="0">
              <a:latin typeface="NikoshBAN" pitchFamily="2" charset="0"/>
              <a:cs typeface="NikoshBAN" pitchFamily="2" charset="0"/>
            </a:endParaRPr>
          </a:p>
          <a:p>
            <a:pPr algn="ctr"/>
            <a:endParaRPr lang="en-US" sz="2800" dirty="0"/>
          </a:p>
        </p:txBody>
      </p:sp>
    </p:spTree>
    <p:extLst>
      <p:ext uri="{BB962C8B-B14F-4D97-AF65-F5344CB8AC3E}">
        <p14:creationId xmlns:p14="http://schemas.microsoft.com/office/powerpoint/2010/main" val="1355052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40"/>
          <p:cNvSpPr txBox="1"/>
          <p:nvPr/>
        </p:nvSpPr>
        <p:spPr>
          <a:xfrm>
            <a:off x="2758219" y="790583"/>
            <a:ext cx="6433647" cy="646331"/>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600" b="1" dirty="0">
                <a:ln w="0"/>
                <a:solidFill>
                  <a:schemeClr val="bg1"/>
                </a:solidFill>
                <a:effectLst>
                  <a:outerShdw blurRad="38100" dist="19050" dir="2700000" algn="tl" rotWithShape="0">
                    <a:schemeClr val="dk1">
                      <a:alpha val="40000"/>
                    </a:schemeClr>
                  </a:outerShdw>
                </a:effectLst>
                <a:latin typeface="NikoshBAN" pitchFamily="2" charset="0"/>
                <a:cs typeface="NikoshBAN" pitchFamily="2" charset="0"/>
              </a:rPr>
              <a:t>নিচের </a:t>
            </a:r>
            <a:r>
              <a:rPr lang="en-US" sz="3600" b="1" dirty="0" err="1">
                <a:ln w="0"/>
                <a:solidFill>
                  <a:schemeClr val="bg1"/>
                </a:solidFill>
                <a:effectLst>
                  <a:outerShdw blurRad="38100" dist="19050" dir="2700000" algn="tl" rotWithShape="0">
                    <a:schemeClr val="dk1">
                      <a:alpha val="40000"/>
                    </a:schemeClr>
                  </a:outerShdw>
                </a:effectLst>
                <a:latin typeface="NikoshBAN" pitchFamily="2" charset="0"/>
                <a:cs typeface="NikoshBAN" pitchFamily="2" charset="0"/>
              </a:rPr>
              <a:t>ছবি</a:t>
            </a:r>
            <a:r>
              <a:rPr lang="bn-IN" sz="3600" b="1" dirty="0">
                <a:ln w="0"/>
                <a:solidFill>
                  <a:schemeClr val="bg1"/>
                </a:solidFill>
                <a:effectLst>
                  <a:outerShdw blurRad="38100" dist="19050" dir="2700000" algn="tl" rotWithShape="0">
                    <a:schemeClr val="dk1">
                      <a:alpha val="40000"/>
                    </a:schemeClr>
                  </a:outerShdw>
                </a:effectLst>
                <a:latin typeface="NikoshBAN" pitchFamily="2" charset="0"/>
                <a:cs typeface="NikoshBAN" pitchFamily="2" charset="0"/>
              </a:rPr>
              <a:t>গুলো</a:t>
            </a:r>
            <a:r>
              <a:rPr lang="en-US" sz="3600" b="1" dirty="0" err="1">
                <a:ln w="0"/>
                <a:solidFill>
                  <a:schemeClr val="bg1"/>
                </a:solidFill>
                <a:effectLst>
                  <a:outerShdw blurRad="38100" dist="19050" dir="2700000" algn="tl" rotWithShape="0">
                    <a:schemeClr val="dk1">
                      <a:alpha val="40000"/>
                    </a:schemeClr>
                  </a:outerShdw>
                </a:effectLst>
                <a:latin typeface="NikoshBAN" pitchFamily="2" charset="0"/>
                <a:cs typeface="NikoshBAN" pitchFamily="2" charset="0"/>
              </a:rPr>
              <a:t>তে</a:t>
            </a:r>
            <a:r>
              <a:rPr lang="bn-IN" sz="3600" b="1" dirty="0">
                <a:ln w="0"/>
                <a:solidFill>
                  <a:schemeClr val="bg1"/>
                </a:solidFill>
                <a:effectLst>
                  <a:outerShdw blurRad="38100" dist="19050" dir="2700000" algn="tl" rotWithShape="0">
                    <a:schemeClr val="dk1">
                      <a:alpha val="40000"/>
                    </a:schemeClr>
                  </a:outerShdw>
                </a:effectLst>
                <a:latin typeface="NikoshBAN" pitchFamily="2" charset="0"/>
                <a:cs typeface="NikoshBAN" pitchFamily="2" charset="0"/>
              </a:rPr>
              <a:t> তোমরা</a:t>
            </a:r>
            <a:r>
              <a:rPr lang="en-US" sz="3600" b="1" dirty="0">
                <a:ln w="0"/>
                <a:solidFill>
                  <a:schemeClr val="bg1"/>
                </a:solidFill>
                <a:effectLst>
                  <a:outerShdw blurRad="38100" dist="19050" dir="2700000" algn="tl" rotWithShape="0">
                    <a:schemeClr val="dk1">
                      <a:alpha val="40000"/>
                    </a:schemeClr>
                  </a:outerShdw>
                </a:effectLst>
                <a:latin typeface="NikoshBAN" pitchFamily="2" charset="0"/>
                <a:cs typeface="NikoshBAN" pitchFamily="2" charset="0"/>
              </a:rPr>
              <a:t> কী দেখতে পাচ্ছ?</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1" y="1789340"/>
            <a:ext cx="5284604" cy="36317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2068" y="1789340"/>
            <a:ext cx="5008926" cy="36317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023729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220098" y="3361550"/>
            <a:ext cx="2899954" cy="769441"/>
          </a:xfrm>
          <a:prstGeom prst="rect">
            <a:avLst/>
          </a:prstGeom>
          <a:effectLst>
            <a:outerShdw blurRad="50800" dist="38100" dir="2700000" algn="tl" rotWithShape="0">
              <a:prstClr val="black">
                <a:alpha val="40000"/>
              </a:prstClr>
            </a:outerShdw>
          </a:effectLst>
        </p:spPr>
        <p:txBody>
          <a:bodyPr wrap="square">
            <a:spAutoFit/>
          </a:bodyPr>
          <a:lstStyle/>
          <a:p>
            <a:pPr algn="ctr"/>
            <a:endParaRPr lang="en-US" sz="4400" dirty="0">
              <a:solidFill>
                <a:schemeClr val="bg1"/>
              </a:solidFill>
              <a:latin typeface="NikoshBAN" panose="02000000000000000000" pitchFamily="2" charset="0"/>
              <a:cs typeface="NikoshBAN" panose="02000000000000000000" pitchFamily="2" charset="0"/>
            </a:endParaRPr>
          </a:p>
        </p:txBody>
      </p:sp>
      <p:sp>
        <p:nvSpPr>
          <p:cNvPr id="2" name="Rectangle 1"/>
          <p:cNvSpPr/>
          <p:nvPr/>
        </p:nvSpPr>
        <p:spPr>
          <a:xfrm>
            <a:off x="4049484" y="649644"/>
            <a:ext cx="3709851" cy="7837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t>আজকের পাঠ</a:t>
            </a:r>
            <a:endParaRPr lang="en-US" sz="4000" dirty="0"/>
          </a:p>
        </p:txBody>
      </p:sp>
      <p:sp>
        <p:nvSpPr>
          <p:cNvPr id="5" name="Rectangle 4"/>
          <p:cNvSpPr/>
          <p:nvPr/>
        </p:nvSpPr>
        <p:spPr>
          <a:xfrm>
            <a:off x="4931227" y="4808881"/>
            <a:ext cx="1946366" cy="48332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rPr>
              <a:t>শব্দ</a:t>
            </a:r>
            <a:r>
              <a:rPr lang="en-US" sz="3600" dirty="0">
                <a:solidFill>
                  <a:schemeClr val="tx1"/>
                </a:solidFill>
              </a:rPr>
              <a:t> </a:t>
            </a:r>
            <a:r>
              <a:rPr lang="en-US" sz="3600" dirty="0" err="1">
                <a:solidFill>
                  <a:schemeClr val="tx1"/>
                </a:solidFill>
              </a:rPr>
              <a:t>দূষণ</a:t>
            </a:r>
            <a:endParaRPr lang="en-US" sz="3600"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9364" y="1565794"/>
            <a:ext cx="5630092" cy="2978331"/>
          </a:xfrm>
          <a:prstGeom prst="rect">
            <a:avLst/>
          </a:prstGeom>
        </p:spPr>
      </p:pic>
    </p:spTree>
    <p:extLst>
      <p:ext uri="{BB962C8B-B14F-4D97-AF65-F5344CB8AC3E}">
        <p14:creationId xmlns:p14="http://schemas.microsoft.com/office/powerpoint/2010/main" val="4216485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8E02A4-19AA-491A-8B8E-198490D326B3}"/>
              </a:ext>
            </a:extLst>
          </p:cNvPr>
          <p:cNvSpPr/>
          <p:nvPr/>
        </p:nvSpPr>
        <p:spPr>
          <a:xfrm>
            <a:off x="4873140" y="466124"/>
            <a:ext cx="2327044" cy="923330"/>
          </a:xfrm>
          <a:prstGeom prst="rect">
            <a:avLst/>
          </a:prstGeom>
          <a:solidFill>
            <a:schemeClr val="accent2"/>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4400" dirty="0">
                <a:solidFill>
                  <a:schemeClr val="bg1"/>
                </a:solidFill>
                <a:effectLst>
                  <a:outerShdw blurRad="38100" dist="38100" dir="2700000" algn="tl">
                    <a:srgbClr val="000000">
                      <a:alpha val="43137"/>
                    </a:srgbClr>
                  </a:outerShdw>
                </a:effectLst>
                <a:latin typeface="NikoshBAN" pitchFamily="2" charset="0"/>
                <a:cs typeface="NikoshBAN" pitchFamily="2" charset="0"/>
              </a:rPr>
              <a:t>শিখনফল</a:t>
            </a:r>
            <a:r>
              <a:rPr lang="bn-BD" sz="5400" dirty="0">
                <a:effectLst>
                  <a:outerShdw blurRad="38100" dist="38100" dir="2700000" algn="tl">
                    <a:srgbClr val="000000">
                      <a:alpha val="43137"/>
                    </a:srgbClr>
                  </a:outerShdw>
                </a:effectLst>
                <a:latin typeface="NikoshBAN" pitchFamily="2" charset="0"/>
                <a:cs typeface="NikoshBAN" pitchFamily="2" charset="0"/>
              </a:rPr>
              <a:t>  </a:t>
            </a:r>
            <a:endParaRPr lang="en-US" sz="5400" dirty="0">
              <a:effectLst>
                <a:outerShdw blurRad="38100" dist="38100" dir="2700000" algn="tl">
                  <a:srgbClr val="000000">
                    <a:alpha val="43137"/>
                  </a:srgbClr>
                </a:outerShdw>
              </a:effectLst>
              <a:latin typeface="Calibri" pitchFamily="34" charset="0"/>
            </a:endParaRPr>
          </a:p>
        </p:txBody>
      </p:sp>
      <p:sp>
        <p:nvSpPr>
          <p:cNvPr id="21" name="TextBox 20"/>
          <p:cNvSpPr txBox="1"/>
          <p:nvPr/>
        </p:nvSpPr>
        <p:spPr>
          <a:xfrm>
            <a:off x="1761474" y="1394245"/>
            <a:ext cx="9250514" cy="4031873"/>
          </a:xfrm>
          <a:prstGeom prst="rect">
            <a:avLst/>
          </a:prstGeom>
          <a:noFill/>
        </p:spPr>
        <p:txBody>
          <a:bodyPr wrap="square" rtlCol="0">
            <a:spAutoFit/>
          </a:bodyPr>
          <a:lstStyle/>
          <a:p>
            <a:endParaRPr lang="en-US" sz="3200" dirty="0">
              <a:latin typeface="NikoshBAN" panose="02000000000000000000" pitchFamily="2" charset="0"/>
              <a:cs typeface="NikoshBAN" panose="02000000000000000000" pitchFamily="2" charset="0"/>
            </a:endParaRPr>
          </a:p>
          <a:p>
            <a:r>
              <a:rPr lang="bn-BD" sz="3200" dirty="0">
                <a:latin typeface="NikoshBAN" panose="02000000000000000000" pitchFamily="2" charset="0"/>
                <a:cs typeface="NikoshBAN" panose="02000000000000000000" pitchFamily="2" charset="0"/>
              </a:rPr>
              <a:t>এ পাঠ শেষে শিক্ষার্থীরা –</a:t>
            </a:r>
            <a:endPar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bn-BD" sz="3200" dirty="0">
                <a:latin typeface="NikoshBAN" pitchFamily="2" charset="0"/>
                <a:cs typeface="NikoshBAN" pitchFamily="2" charset="0"/>
              </a:rPr>
              <a:t>১। </a:t>
            </a:r>
            <a:r>
              <a:rPr lang="en-US" sz="3200" dirty="0" err="1"/>
              <a:t>শব্দ</a:t>
            </a:r>
            <a:r>
              <a:rPr lang="en-US" sz="3200" dirty="0"/>
              <a:t> </a:t>
            </a:r>
            <a:r>
              <a:rPr lang="en-US" sz="3200" dirty="0" err="1"/>
              <a:t>দূষণ</a:t>
            </a:r>
            <a:r>
              <a:rPr lang="bn-IN" sz="3200" dirty="0">
                <a:latin typeface="NikoshBAN" pitchFamily="2" charset="0"/>
                <a:cs typeface="NikoshBAN" pitchFamily="2" charset="0"/>
              </a:rPr>
              <a:t> </a:t>
            </a:r>
            <a:r>
              <a:rPr lang="en-US" sz="3200" dirty="0" err="1">
                <a:latin typeface="NikoshBAN" pitchFamily="2" charset="0"/>
                <a:cs typeface="NikoshBAN" pitchFamily="2" charset="0"/>
              </a:rPr>
              <a:t>কী</a:t>
            </a:r>
            <a:r>
              <a:rPr lang="bn-BD" sz="3200" dirty="0">
                <a:latin typeface="NikoshBAN" pitchFamily="2" charset="0"/>
                <a:cs typeface="NikoshBAN" pitchFamily="2" charset="0"/>
              </a:rPr>
              <a:t> তা বলতে পারবে।</a:t>
            </a:r>
            <a:endParaRPr lang="bn-IN" sz="3200" dirty="0">
              <a:latin typeface="NikoshBAN" pitchFamily="2" charset="0"/>
              <a:cs typeface="NikoshBAN" pitchFamily="2" charset="0"/>
            </a:endParaRPr>
          </a:p>
          <a:p>
            <a:r>
              <a:rPr lang="bn-IN" sz="3200" dirty="0">
                <a:latin typeface="NikoshBAN" pitchFamily="2" charset="0"/>
                <a:cs typeface="NikoshBAN" pitchFamily="2" charset="0"/>
              </a:rPr>
              <a:t>2। </a:t>
            </a:r>
            <a:r>
              <a:rPr lang="en-US" sz="3200" dirty="0" err="1"/>
              <a:t>শব্দ</a:t>
            </a:r>
            <a:r>
              <a:rPr lang="en-US" sz="3200" dirty="0"/>
              <a:t> </a:t>
            </a:r>
            <a:r>
              <a:rPr lang="en-US" sz="3200" dirty="0" err="1"/>
              <a:t>দূষণের</a:t>
            </a:r>
            <a:r>
              <a:rPr lang="en-US" sz="3200" dirty="0"/>
              <a:t> </a:t>
            </a:r>
            <a:r>
              <a:rPr lang="en-US" sz="3200" dirty="0" err="1"/>
              <a:t>উৎসসমূহ</a:t>
            </a:r>
            <a:r>
              <a:rPr lang="bn-IN" sz="3200" dirty="0"/>
              <a:t> সনাক্ত করতে পারবে। </a:t>
            </a:r>
            <a:endParaRPr lang="bn-BD" sz="3200" dirty="0">
              <a:latin typeface="NikoshBAN" pitchFamily="2" charset="0"/>
              <a:cs typeface="NikoshBAN" pitchFamily="2" charset="0"/>
            </a:endParaRPr>
          </a:p>
          <a:p>
            <a:r>
              <a:rPr lang="bn-IN" sz="3200" dirty="0">
                <a:latin typeface="NikoshBAN" pitchFamily="2" charset="0"/>
                <a:cs typeface="NikoshBAN" pitchFamily="2" charset="0"/>
              </a:rPr>
              <a:t>৩</a:t>
            </a:r>
            <a:r>
              <a:rPr lang="bn-BD" sz="3200" dirty="0">
                <a:latin typeface="NikoshBAN" pitchFamily="2" charset="0"/>
                <a:cs typeface="NikoshBAN" pitchFamily="2" charset="0"/>
              </a:rPr>
              <a:t>। </a:t>
            </a:r>
            <a:r>
              <a:rPr lang="en-US" sz="3200" dirty="0" err="1"/>
              <a:t>শব্দ</a:t>
            </a:r>
            <a:r>
              <a:rPr lang="en-US" sz="3200" dirty="0"/>
              <a:t> </a:t>
            </a:r>
            <a:r>
              <a:rPr lang="en-US" sz="3200" dirty="0" err="1"/>
              <a:t>দূষণের</a:t>
            </a:r>
            <a:r>
              <a:rPr lang="en-US" sz="3200" dirty="0"/>
              <a:t> </a:t>
            </a:r>
            <a:r>
              <a:rPr lang="en-US" sz="3200" dirty="0" err="1"/>
              <a:t>ক্ষতিকর</a:t>
            </a:r>
            <a:r>
              <a:rPr lang="en-US" sz="3200" dirty="0"/>
              <a:t> </a:t>
            </a:r>
            <a:r>
              <a:rPr lang="en-US" sz="3200" dirty="0" err="1"/>
              <a:t>প্রভাব</a:t>
            </a:r>
            <a:r>
              <a:rPr lang="bn-IN" sz="3200" dirty="0">
                <a:latin typeface="NikoshBAN" pitchFamily="2" charset="0"/>
                <a:cs typeface="NikoshBAN" pitchFamily="2" charset="0"/>
              </a:rPr>
              <a:t> ব্যাখ্যা করতে পারবে।</a:t>
            </a:r>
          </a:p>
          <a:p>
            <a:r>
              <a:rPr lang="bn-IN" sz="3200" dirty="0">
                <a:latin typeface="NikoshBAN" pitchFamily="2" charset="0"/>
                <a:cs typeface="NikoshBAN" pitchFamily="2" charset="0"/>
              </a:rPr>
              <a:t>৪।শব্দ দূষণ কীভাবে প্রতিরোধ করা যায় তা বর্ণনা করতে পারবে। </a:t>
            </a:r>
          </a:p>
          <a:p>
            <a:endParaRPr lang="en-US" sz="3200" dirty="0"/>
          </a:p>
          <a:p>
            <a:pPr lvl="0"/>
            <a:r>
              <a:rPr lang="en-US" sz="3200" dirty="0">
                <a:latin typeface="NikoshBAN" pitchFamily="2" charset="0"/>
                <a:cs typeface="NikoshBAN" pitchFamily="2" charset="0"/>
              </a:rPr>
              <a:t> </a:t>
            </a:r>
          </a:p>
        </p:txBody>
      </p:sp>
    </p:spTree>
    <p:extLst>
      <p:ext uri="{BB962C8B-B14F-4D97-AF65-F5344CB8AC3E}">
        <p14:creationId xmlns:p14="http://schemas.microsoft.com/office/powerpoint/2010/main" val="3773945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4846" y="1319349"/>
            <a:ext cx="5434148" cy="3970318"/>
          </a:xfrm>
          <a:prstGeom prst="rect">
            <a:avLst/>
          </a:prstGeom>
          <a:noFill/>
        </p:spPr>
        <p:txBody>
          <a:bodyPr wrap="square" rtlCol="0">
            <a:spAutoFit/>
          </a:bodyPr>
          <a:lstStyle/>
          <a:p>
            <a:r>
              <a:rPr lang="bn-IN" sz="2800" dirty="0"/>
              <a:t>শব্দদূষণ বলতে মানুষের বা কোনো প্রাণীর শ্রুতিসীমা অতিক্রমকারী কোনো শব্দ সৃষ্টির কারণে শ্রবণশক্তি ক্ষতিগ্রস্ত হওয়ার সম্ভাবনাকে বোঝায়। যানজট, কলকারখানা থেকে দূষণ সৃষ্টিকারী এরকম তীব্র শব্দের উৎপত্তি হয়। মানুষ সাধারণত ২০-২০,০০০ হার্জের কম বা বেশি শব্দ শুনতে পায় না। তাই মানুষের জন্য শব্দদূষণ প্রকৃতপক্ষে এই সীমার মধ্যেই তীব্রতর শব্দ দ্বারাই হয়ে থাকে।</a:t>
            </a:r>
            <a:endParaRPr lang="en-US" sz="2800" dirty="0"/>
          </a:p>
        </p:txBody>
      </p:sp>
      <p:sp>
        <p:nvSpPr>
          <p:cNvPr id="5" name="Rectangle 4"/>
          <p:cNvSpPr/>
          <p:nvPr/>
        </p:nvSpPr>
        <p:spPr>
          <a:xfrm>
            <a:off x="4088674" y="599870"/>
            <a:ext cx="3017520" cy="61395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t>শব্দ দূষণ</a:t>
            </a:r>
            <a:endParaRPr lang="en-US" sz="4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8994" y="1319349"/>
            <a:ext cx="5081452" cy="4010297"/>
          </a:xfrm>
          <a:prstGeom prst="rect">
            <a:avLst/>
          </a:prstGeom>
        </p:spPr>
      </p:pic>
    </p:spTree>
    <p:extLst>
      <p:ext uri="{BB962C8B-B14F-4D97-AF65-F5344CB8AC3E}">
        <p14:creationId xmlns:p14="http://schemas.microsoft.com/office/powerpoint/2010/main" val="9203634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83727" y="391887"/>
            <a:ext cx="4885507" cy="120178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800" b="1" dirty="0"/>
              <a:t> শব্দদূষণের নানান উৎস</a:t>
            </a:r>
          </a:p>
        </p:txBody>
      </p:sp>
      <p:sp>
        <p:nvSpPr>
          <p:cNvPr id="8" name="TextBox 7"/>
          <p:cNvSpPr txBox="1"/>
          <p:nvPr/>
        </p:nvSpPr>
        <p:spPr>
          <a:xfrm>
            <a:off x="640078" y="1841863"/>
            <a:ext cx="5277396" cy="2677656"/>
          </a:xfrm>
          <a:prstGeom prst="rect">
            <a:avLst/>
          </a:prstGeom>
          <a:noFill/>
        </p:spPr>
        <p:txBody>
          <a:bodyPr wrap="square" rtlCol="0">
            <a:spAutoFit/>
          </a:bodyPr>
          <a:lstStyle/>
          <a:p>
            <a:r>
              <a:rPr lang="bn-IN" sz="2800" b="1" dirty="0"/>
              <a:t>১।যত্রতত্র মাইকের ব্যবহার</a:t>
            </a:r>
          </a:p>
          <a:p>
            <a:r>
              <a:rPr lang="bn-IN" sz="2800" dirty="0"/>
              <a:t>ঢাকা শহরে উচ্চ শব্দের মাইকের ব্যবহারে আইনি বিধিনিষেধ থাকলেও বাস্তবে তা মানা হয় না।  সকাল থেকে গভীর রাত পর্যন্ত নানা কারণে ঢাকায় ব্যবহৃত হয় উচ্চ শব্দের মাইক। </a:t>
            </a:r>
          </a:p>
          <a:p>
            <a:endParaRPr lang="en-US" sz="28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728" y="1841863"/>
            <a:ext cx="5055327" cy="2299063"/>
          </a:xfrm>
          <a:prstGeom prst="rect">
            <a:avLst/>
          </a:prstGeom>
        </p:spPr>
      </p:pic>
      <p:sp>
        <p:nvSpPr>
          <p:cNvPr id="10" name="TextBox 9"/>
          <p:cNvSpPr txBox="1"/>
          <p:nvPr/>
        </p:nvSpPr>
        <p:spPr>
          <a:xfrm>
            <a:off x="640078" y="4376057"/>
            <a:ext cx="4846320" cy="1815882"/>
          </a:xfrm>
          <a:prstGeom prst="rect">
            <a:avLst/>
          </a:prstGeom>
          <a:noFill/>
        </p:spPr>
        <p:txBody>
          <a:bodyPr wrap="square" rtlCol="0">
            <a:spAutoFit/>
          </a:bodyPr>
          <a:lstStyle/>
          <a:p>
            <a:r>
              <a:rPr lang="bn-IN" sz="2800" b="1" dirty="0"/>
              <a:t>২।শিল্প কারখানা</a:t>
            </a:r>
          </a:p>
          <a:p>
            <a:r>
              <a:rPr lang="bn-IN" sz="2800" dirty="0"/>
              <a:t>শিল্প কারখানা কারখানা থেকেও সৃষ্টি হয় শব্দ দূষণ৷</a:t>
            </a:r>
          </a:p>
          <a:p>
            <a:endParaRPr lang="en-US" sz="2800" dirty="0"/>
          </a:p>
        </p:txBody>
      </p:sp>
      <p:pic>
        <p:nvPicPr>
          <p:cNvPr id="5122" name="Picture 2" descr="Bangladesch LÃ¤rmbelÃ¤stigung in der Stadt Dhaka (DW/M. M. Rah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8729" y="4389120"/>
            <a:ext cx="5055327" cy="173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3407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6388" y="797065"/>
            <a:ext cx="6923314" cy="2677656"/>
          </a:xfrm>
          <a:prstGeom prst="rect">
            <a:avLst/>
          </a:prstGeom>
          <a:noFill/>
        </p:spPr>
        <p:txBody>
          <a:bodyPr wrap="square" rtlCol="0">
            <a:spAutoFit/>
          </a:bodyPr>
          <a:lstStyle/>
          <a:p>
            <a:r>
              <a:rPr lang="bn-IN" sz="2800" b="1" dirty="0"/>
              <a:t>৩।রাজনৈতিক সমাবেশ</a:t>
            </a:r>
          </a:p>
          <a:p>
            <a:r>
              <a:rPr lang="bn-IN" sz="2800" dirty="0"/>
              <a:t>ঢাকায় শব্দ দূষণের অন্যতম কারণ বিভিন্ন রাজনৈতিক দলের সমাবেশ৷ এসব সমাবেশে প্রচুর মাইকের ব্যবহার হয়৷ বেশিরভাগ ক্ষেত্রে সমাবেশস্থল থেকে আশপাশের অনেকটা এলাকা জুড়ে মাইক স্থাপন করা হয়৷</a:t>
            </a:r>
          </a:p>
          <a:p>
            <a:endParaRPr lang="en-US" sz="2800" dirty="0"/>
          </a:p>
        </p:txBody>
      </p:sp>
      <p:pic>
        <p:nvPicPr>
          <p:cNvPr id="1026" name="Picture 2" descr="Bangladesch LÃ¤rmbelÃ¤stigung in der Stadt Dhaka (DW/M. M. Rah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897" y="797065"/>
            <a:ext cx="4119064" cy="25562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4765" y="3605348"/>
            <a:ext cx="6766560" cy="3108543"/>
          </a:xfrm>
          <a:prstGeom prst="rect">
            <a:avLst/>
          </a:prstGeom>
          <a:noFill/>
        </p:spPr>
        <p:txBody>
          <a:bodyPr wrap="square" rtlCol="0">
            <a:spAutoFit/>
          </a:bodyPr>
          <a:lstStyle/>
          <a:p>
            <a:r>
              <a:rPr lang="bn-IN" sz="2800" b="1" dirty="0"/>
              <a:t>৪।ধর্মীয় অনুষ্ঠান </a:t>
            </a:r>
          </a:p>
          <a:p>
            <a:r>
              <a:rPr lang="bn-IN" sz="2800" dirty="0"/>
              <a:t>শব্দ দূষণের আরেক কারণ বিভিন্ন ধর্মের নানান অনুষ্ঠান৷ এর মধ্যে সবচেয়ে উল্লেখযোগ্য হলো ওয়াজ মাহফিল৷ শহরের বিভিন্ন এলাকায় গভীর রাত পর্যন্ত ওয়াজ মাহফিল অনুষ্ঠিত হয়৷ হিন্দু ধর্মের নানান অনুষ্ঠানেও গভীর রাত পর্যন্ত উচ্চ শব্দে মাইক বাজানো হয়৷</a:t>
            </a:r>
          </a:p>
          <a:p>
            <a:endParaRPr lang="en-US" sz="2800" dirty="0"/>
          </a:p>
        </p:txBody>
      </p:sp>
      <p:pic>
        <p:nvPicPr>
          <p:cNvPr id="1028" name="Picture 4" descr="Bangladesch LÃ¤rmbelÃ¤stigung in der Stadt Dhaka (DW/M. M. Rah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897" y="3605347"/>
            <a:ext cx="4119064" cy="2512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3041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3771" y="653143"/>
            <a:ext cx="5368835" cy="2677656"/>
          </a:xfrm>
          <a:prstGeom prst="rect">
            <a:avLst/>
          </a:prstGeom>
          <a:noFill/>
        </p:spPr>
        <p:txBody>
          <a:bodyPr wrap="square" rtlCol="0">
            <a:spAutoFit/>
          </a:bodyPr>
          <a:lstStyle/>
          <a:p>
            <a:r>
              <a:rPr lang="bn-IN" sz="2800" b="1" dirty="0"/>
              <a:t>৫।ওপেন কনসার্ট</a:t>
            </a:r>
          </a:p>
          <a:p>
            <a:r>
              <a:rPr lang="bn-IN" sz="2800" dirty="0"/>
              <a:t>ঢাকা শহরের নানান এলাকায় বিভিন্ন দিবস উপলক্ষ্যে ওপেন এয়ার কনসার্টের আয়োজন করা হয়৷ সেখানে ব্যবহৃত হয় উচ্চ ক্ষমতাসম্পন্ন সাউন্ড সিস্টেম৷ তাতেও ভয়ঙ্কর শব্দ দূষণ হয়৷</a:t>
            </a:r>
          </a:p>
          <a:p>
            <a:endParaRPr lang="en-US" sz="2800" dirty="0"/>
          </a:p>
        </p:txBody>
      </p:sp>
      <p:pic>
        <p:nvPicPr>
          <p:cNvPr id="2050" name="Picture 2" descr="Bangladesch LÃ¤rmbelÃ¤stigung in der Stadt Dhaka (DW/M. M. Rah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2501" y="653142"/>
            <a:ext cx="4129042" cy="24296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83771" y="3761686"/>
            <a:ext cx="5643155" cy="2677656"/>
          </a:xfrm>
          <a:prstGeom prst="rect">
            <a:avLst/>
          </a:prstGeom>
          <a:noFill/>
        </p:spPr>
        <p:txBody>
          <a:bodyPr wrap="square" rtlCol="0">
            <a:spAutoFit/>
          </a:bodyPr>
          <a:lstStyle/>
          <a:p>
            <a:r>
              <a:rPr lang="bn-IN" sz="2800" b="1" dirty="0"/>
              <a:t>৬।হাইড্রোলিক হর্ন</a:t>
            </a:r>
          </a:p>
          <a:p>
            <a:r>
              <a:rPr lang="bn-IN" sz="2800" dirty="0"/>
              <a:t>ঢাকার শব্দ দূষণের আরেক কারণ বিভিন্ন বাহনে হাইড্রোলিক হর্নের ব্যবহার৷ হাইকোর্টের রায়ে হাইড্রোলিক হর্নের ব্যবহার নিষিদ্ধ হলেও এ নিষেধাজ্ঞা বাস্তবে খুব একটা মানা হয় না৷</a:t>
            </a:r>
          </a:p>
          <a:p>
            <a:endParaRPr lang="en-US" sz="2800" dirty="0"/>
          </a:p>
        </p:txBody>
      </p:sp>
      <p:pic>
        <p:nvPicPr>
          <p:cNvPr id="2052" name="Picture 4" descr="Bangladesch LÃ¤rmbelÃ¤stigung in der Stadt Dhaka (DW/M. M. Rah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7004" y="3761687"/>
            <a:ext cx="4024539" cy="2181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9818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NikoshBAN"/>
        <a:ea typeface=""/>
        <a:cs typeface="NikoshBAN"/>
      </a:majorFont>
      <a:minorFont>
        <a:latin typeface="NikoshBAN"/>
        <a:ea typeface=""/>
        <a:cs typeface="NikoshBA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8030</TotalTime>
  <Words>836</Words>
  <Application>Microsoft Office PowerPoint</Application>
  <PresentationFormat>Widescreen</PresentationFormat>
  <Paragraphs>74</Paragraphs>
  <Slides>18</Slides>
  <Notes>0</Notes>
  <HiddenSlides>0</HiddenSlides>
  <MMClips>0</MMClips>
  <ScaleCrop>false</ScaleCrop>
  <HeadingPairs>
    <vt:vector size="6" baseType="variant">
      <vt:variant>
        <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NikoshBAN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Roshan54</dc:creator>
  <cp:lastModifiedBy>Banojir Ahmed</cp:lastModifiedBy>
  <cp:revision>529</cp:revision>
  <dcterms:created xsi:type="dcterms:W3CDTF">2020-02-21T08:36:18Z</dcterms:created>
  <dcterms:modified xsi:type="dcterms:W3CDTF">2020-08-21T06:20:39Z</dcterms:modified>
</cp:coreProperties>
</file>