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6" r:id="rId2"/>
    <p:sldId id="263" r:id="rId3"/>
    <p:sldId id="276" r:id="rId4"/>
    <p:sldId id="278" r:id="rId5"/>
    <p:sldId id="279" r:id="rId6"/>
    <p:sldId id="280" r:id="rId7"/>
    <p:sldId id="282" r:id="rId8"/>
    <p:sldId id="281" r:id="rId9"/>
    <p:sldId id="269" r:id="rId10"/>
    <p:sldId id="270" r:id="rId11"/>
    <p:sldId id="272" r:id="rId12"/>
    <p:sldId id="271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83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38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EEA6-61FE-446D-A347-08964FF6612D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A7C057F-72CF-487E-8659-590F3A7CBB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EEA6-61FE-446D-A347-08964FF6612D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057F-72CF-487E-8659-590F3A7CB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EEA6-61FE-446D-A347-08964FF6612D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057F-72CF-487E-8659-590F3A7CB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EEA6-61FE-446D-A347-08964FF6612D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057F-72CF-487E-8659-590F3A7CBB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EEA6-61FE-446D-A347-08964FF6612D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CA7C057F-72CF-487E-8659-590F3A7CB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EEA6-61FE-446D-A347-08964FF6612D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057F-72CF-487E-8659-590F3A7CBB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EEA6-61FE-446D-A347-08964FF6612D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057F-72CF-487E-8659-590F3A7CBB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EEA6-61FE-446D-A347-08964FF6612D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057F-72CF-487E-8659-590F3A7CB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EEA6-61FE-446D-A347-08964FF6612D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057F-72CF-487E-8659-590F3A7CB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EEA6-61FE-446D-A347-08964FF6612D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057F-72CF-487E-8659-590F3A7CBB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EEA6-61FE-446D-A347-08964FF6612D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CA7C057F-72CF-487E-8659-590F3A7CBB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15EEA6-61FE-446D-A347-08964FF6612D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A7C057F-72CF-487E-8659-590F3A7CB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86891" y="757645"/>
            <a:ext cx="4362994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7030A0"/>
                </a:solidFill>
              </a:rPr>
              <a:t>স্বাগতম</a:t>
            </a:r>
            <a:endParaRPr lang="en-US" sz="9600" dirty="0">
              <a:solidFill>
                <a:srgbClr val="7030A0"/>
              </a:solidFill>
            </a:endParaRPr>
          </a:p>
        </p:txBody>
      </p:sp>
      <p:pic>
        <p:nvPicPr>
          <p:cNvPr id="9" name="Picture 8" descr="flow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2" y="2557462"/>
            <a:ext cx="5049198" cy="33600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8854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493043" y="3368386"/>
                <a:ext cx="8758238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b="1" dirty="0" smtClean="0">
                    <a:solidFill>
                      <a:srgbClr val="1F24E7"/>
                    </a:solidFill>
                    <a:latin typeface="NikoshBAN" pitchFamily="2" charset="0"/>
                    <a:cs typeface="NikoshBAN" pitchFamily="2" charset="0"/>
                    <a:sym typeface="Wingdings" panose="05000000000000000000" pitchFamily="2" charset="2"/>
                  </a:rPr>
                  <a:t></a:t>
                </a:r>
                <a:r>
                  <a:rPr lang="en-US" sz="4800" b="1" dirty="0" err="1" smtClean="0">
                    <a:solidFill>
                      <a:srgbClr val="1F24E7"/>
                    </a:solidFill>
                    <a:latin typeface="NikoshBAN" pitchFamily="2" charset="0"/>
                    <a:cs typeface="NikoshBAN" pitchFamily="2" charset="0"/>
                    <a:sym typeface="Wingdings" panose="05000000000000000000" pitchFamily="2" charset="2"/>
                  </a:rPr>
                  <a:t>বেলনের</a:t>
                </a:r>
                <a:r>
                  <a:rPr lang="en-US" sz="4800" b="1" dirty="0" smtClean="0">
                    <a:solidFill>
                      <a:srgbClr val="1F24E7"/>
                    </a:solidFill>
                    <a:latin typeface="NikoshBAN" pitchFamily="2" charset="0"/>
                    <a:cs typeface="NikoshBAN" pitchFamily="2" charset="0"/>
                    <a:sym typeface="Wingdings" panose="05000000000000000000" pitchFamily="2" charset="2"/>
                  </a:rPr>
                  <a:t/>
                </a:r>
                <a:r>
                  <a:rPr lang="en-US" sz="4800" b="1" dirty="0" err="1" smtClean="0">
                    <a:solidFill>
                      <a:srgbClr val="1F24E7"/>
                    </a:solidFill>
                    <a:latin typeface="NikoshBAN" pitchFamily="2" charset="0"/>
                    <a:cs typeface="NikoshBAN" pitchFamily="2" charset="0"/>
                  </a:rPr>
                  <a:t>আয়তন</a:t>
                </a:r>
                <a:r>
                  <a:rPr lang="en-US" sz="4800" b="1" dirty="0" smtClean="0">
                    <a:solidFill>
                      <a:srgbClr val="1F24E7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4800" b="1" dirty="0" err="1" smtClean="0">
                    <a:solidFill>
                      <a:srgbClr val="1F24E7"/>
                    </a:solidFill>
                    <a:latin typeface="NikoshBAN" pitchFamily="2" charset="0"/>
                    <a:cs typeface="NikoshBAN" pitchFamily="2" charset="0"/>
                  </a:rPr>
                  <a:t>ভূমির</a:t>
                </a:r>
                <a:r>
                  <a:rPr lang="en-US" sz="4800" b="1" dirty="0" smtClean="0">
                    <a:solidFill>
                      <a:srgbClr val="1F24E7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4800" b="1" dirty="0" err="1" smtClean="0">
                    <a:solidFill>
                      <a:srgbClr val="1F24E7"/>
                    </a:solidFill>
                    <a:latin typeface="NikoshBAN" pitchFamily="2" charset="0"/>
                    <a:cs typeface="NikoshBAN" pitchFamily="2" charset="0"/>
                  </a:rPr>
                  <a:t>ক্ষেত্রফল×উচ্চতা</a:t>
                </a:r>
                <a:endParaRPr lang="en-US" sz="4800" b="1" dirty="0" smtClean="0">
                  <a:solidFill>
                    <a:srgbClr val="1F24E7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800" b="1" dirty="0" smtClean="0">
                    <a:solidFill>
                      <a:srgbClr val="1F24E7"/>
                    </a:solidFill>
                    <a:latin typeface="NikoshBAN" pitchFamily="2" charset="0"/>
                    <a:cs typeface="NikoshBAN" pitchFamily="2" charset="0"/>
                  </a:rPr>
                  <a:t>          			 = </a:t>
                </a:r>
                <a14:m>
                  <m:oMath xmlns:m="http://schemas.openxmlformats.org/officeDocument/2006/math">
                    <m:r>
                      <a:rPr lang="el-GR" sz="36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𝝅</m:t>
                    </m:r>
                  </m:oMath>
                </a14:m>
                <a:r>
                  <a:rPr lang="en-US" sz="4400" b="1" dirty="0" smtClean="0">
                    <a:solidFill>
                      <a:schemeClr val="accent1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3600" b="1" baseline="300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4400" b="1" dirty="0" smtClean="0">
                    <a:solidFill>
                      <a:schemeClr val="accent1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×</a:t>
                </a:r>
                <a:r>
                  <a:rPr lang="en-US" sz="36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</a:p>
              <a:p>
                <a:r>
                  <a:rPr lang="en-US" sz="4800" b="1" dirty="0" smtClean="0">
                    <a:solidFill>
                      <a:srgbClr val="1F24E7"/>
                    </a:solidFill>
                    <a:latin typeface="Times New Roman" pitchFamily="18" charset="0"/>
                    <a:cs typeface="Times New Roman" pitchFamily="18" charset="0"/>
                  </a:rPr>
                  <a:t>          			 =</a:t>
                </a:r>
                <a:r>
                  <a:rPr lang="en-US" sz="4400" b="1" dirty="0" smtClean="0">
                    <a:solidFill>
                      <a:srgbClr val="1F24E7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el-GR" sz="36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𝝅</m:t>
                    </m:r>
                  </m:oMath>
                </a14:m>
                <a:r>
                  <a:rPr lang="en-US" sz="4000" b="1" dirty="0" smtClean="0">
                    <a:solidFill>
                      <a:schemeClr val="accent1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3600" b="1" baseline="300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n-US" sz="4000" b="1" dirty="0" smtClean="0">
                    <a:solidFill>
                      <a:schemeClr val="accent1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b="1" dirty="0" err="1" smtClean="0">
                    <a:solidFill>
                      <a:srgbClr val="1F24E7"/>
                    </a:solidFill>
                    <a:latin typeface="NikoshBAN" pitchFamily="2" charset="0"/>
                    <a:cs typeface="NikoshBAN" pitchFamily="2" charset="0"/>
                  </a:rPr>
                  <a:t>ঘন</a:t>
                </a:r>
                <a:r>
                  <a:rPr lang="en-US" sz="3600" b="1" dirty="0" smtClean="0">
                    <a:solidFill>
                      <a:srgbClr val="1F24E7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b="1" dirty="0" err="1" smtClean="0">
                    <a:solidFill>
                      <a:srgbClr val="1F24E7"/>
                    </a:solidFill>
                    <a:latin typeface="NikoshBAN" pitchFamily="2" charset="0"/>
                    <a:cs typeface="NikoshBAN" pitchFamily="2" charset="0"/>
                  </a:rPr>
                  <a:t>একক</a:t>
                </a:r>
                <a:r>
                  <a:rPr lang="en-US" sz="3600" b="1" dirty="0" smtClean="0">
                    <a:solidFill>
                      <a:srgbClr val="1F24E7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4000" b="1" dirty="0">
                  <a:solidFill>
                    <a:srgbClr val="1F24E7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043" y="3368386"/>
                <a:ext cx="8758238" cy="2308324"/>
              </a:xfrm>
              <a:prstGeom prst="rect">
                <a:avLst/>
              </a:prstGeom>
              <a:blipFill>
                <a:blip r:embed="rId2"/>
                <a:stretch>
                  <a:fillRect l="-974" t="-7672" r="-835" b="-12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 rot="5400000">
            <a:off x="3512590" y="2223505"/>
            <a:ext cx="609598" cy="142134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32607" y="997422"/>
            <a:ext cx="762000" cy="190500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512222" y="1040923"/>
            <a:ext cx="23280" cy="1904999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2830409" y="2162502"/>
            <a:ext cx="762000" cy="685800"/>
          </a:xfrm>
          <a:prstGeom prst="straightConnector1">
            <a:avLst/>
          </a:prstGeom>
          <a:ln w="38100">
            <a:solidFill>
              <a:srgbClr val="4823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 rot="5400000">
            <a:off x="5810600" y="824737"/>
            <a:ext cx="609598" cy="142134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5400000">
            <a:off x="3525237" y="341999"/>
            <a:ext cx="609598" cy="142134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501826" y="1356895"/>
            <a:ext cx="1981200" cy="533400"/>
          </a:xfrm>
          <a:prstGeom prst="straightConnector1">
            <a:avLst/>
          </a:prstGeom>
          <a:ln w="38100">
            <a:solidFill>
              <a:srgbClr val="4823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884460" y="1537487"/>
            <a:ext cx="762000" cy="1588"/>
          </a:xfrm>
          <a:prstGeom prst="straightConnector1">
            <a:avLst/>
          </a:prstGeom>
          <a:ln w="38100">
            <a:solidFill>
              <a:srgbClr val="4823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7490" y="1717956"/>
            <a:ext cx="2167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1F24E7"/>
                </a:solidFill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3200" b="1" dirty="0" smtClean="0">
                <a:solidFill>
                  <a:srgbClr val="1F24E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1F24E7"/>
                </a:solidFill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3200" b="1" dirty="0" smtClean="0">
                <a:solidFill>
                  <a:srgbClr val="1F24E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rgbClr val="1F24E7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endParaRPr lang="en-US" sz="3200" b="1" dirty="0">
              <a:solidFill>
                <a:srgbClr val="1F24E7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9018" y="98702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1F24E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1F24E7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200" b="1" dirty="0" smtClean="0">
                <a:solidFill>
                  <a:srgbClr val="1F24E7"/>
                </a:solidFill>
                <a:latin typeface="NikoshBAN" pitchFamily="2" charset="0"/>
                <a:cs typeface="NikoshBAN" pitchFamily="2" charset="0"/>
              </a:rPr>
              <a:t> h </a:t>
            </a:r>
            <a:endParaRPr lang="en-US" sz="4000" b="1" dirty="0">
              <a:solidFill>
                <a:srgbClr val="1F24E7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7704852" y="1259181"/>
                <a:ext cx="3265868" cy="61721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solidFill>
                      <a:schemeClr val="accent5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ভূমির </a:t>
                </a:r>
                <a:r>
                  <a:rPr lang="en-US" sz="3600" dirty="0" err="1" smtClean="0">
                    <a:solidFill>
                      <a:schemeClr val="accent5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3600" dirty="0" smtClean="0">
                    <a:solidFill>
                      <a:schemeClr val="accent5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el-GR" sz="360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𝜋</m:t>
                    </m:r>
                    <m:sSup>
                      <m:sSupPr>
                        <m:ctrlPr>
                          <a:rPr lang="en-US" sz="36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𝑟</m:t>
                        </m:r>
                      </m:e>
                      <m:sup>
                        <m:r>
                          <a:rPr lang="en-US" sz="36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>
                  <a:solidFill>
                    <a:schemeClr val="accent5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4852" y="1259181"/>
                <a:ext cx="3265868" cy="617219"/>
              </a:xfrm>
              <a:prstGeom prst="rect">
                <a:avLst/>
              </a:prstGeom>
              <a:blipFill>
                <a:blip r:embed="rId3"/>
                <a:stretch>
                  <a:fillRect l="-2788" t="-14563" b="-39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69135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  <p:bldP spid="12" grpId="0"/>
      <p:bldP spid="13" grpId="0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6914" y="640080"/>
            <a:ext cx="6453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44957" y="2459504"/>
            <a:ext cx="8646017" cy="193899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v"/>
            </a:pP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12  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সেন্টিমিটার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উচ্চতাবিশিষ্ট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বেলনের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সেন্টিমিটার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724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4137" y="3082834"/>
            <a:ext cx="9914301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লোহার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পাইপটির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ভিতরের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বাইরের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ব্যাস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যথাক্রমে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সেমি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পাইপের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সেমি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লোহার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ওজন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7∙2</a:t>
            </a:r>
            <a:r>
              <a:rPr lang="en-US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গ্রাম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হলে,পাইপের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লোহার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ওজন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  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7281" y="653143"/>
            <a:ext cx="5209598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en-US" sz="48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051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2046" y="444137"/>
            <a:ext cx="5251268" cy="110799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72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4093" y="2926724"/>
            <a:ext cx="86299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 smtClean="0">
              <a:solidFill>
                <a:srgbClr val="4823E3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0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বেলনের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বলো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বেলনের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বক্রপৃষ্ঠের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বলো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227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1012094"/>
            <a:ext cx="327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194" y="2704011"/>
            <a:ext cx="108118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আয়তক্ষেত্রের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সেন্টিমিটার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সেন্টিমিটার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বৃহত্তর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চতুর্দিকে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ঘোরালে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ঘনবস্তু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পৃষ্ঠতলের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22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49236" y="869594"/>
            <a:ext cx="711444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1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ধন্যবাদ</a:t>
            </a:r>
          </a:p>
        </p:txBody>
      </p:sp>
    </p:spTree>
    <p:extLst>
      <p:ext uri="{BB962C8B-B14F-4D97-AF65-F5344CB8AC3E}">
        <p14:creationId xmlns="" xmlns:p14="http://schemas.microsoft.com/office/powerpoint/2010/main" val="299021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65714" y="0"/>
            <a:ext cx="5094514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পরিচিতি</a:t>
            </a:r>
            <a:endParaRPr lang="en-US" sz="9600" dirty="0"/>
          </a:p>
        </p:txBody>
      </p:sp>
      <p:pic>
        <p:nvPicPr>
          <p:cNvPr id="5" name="Picture 2" descr="F:\2020 Transfer\stam size pic\New folder\20200423_082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5646" y="1911531"/>
            <a:ext cx="2386149" cy="251677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5942" y="1815735"/>
            <a:ext cx="45850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</a:rPr>
              <a:t>মুহাঃ সানাউল্লাহ সানি </a:t>
            </a:r>
          </a:p>
          <a:p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</a:rPr>
              <a:t>সহকারি শিক্ষক বি এস সি (গনিত) </a:t>
            </a:r>
          </a:p>
          <a:p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</a:rPr>
              <a:t>মাটিরাংগা ইসলামিয়া আলিম মাদ্রাসা 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</a:rPr>
              <a:t>মাটিরাঙ্গা,খাগড়াছড়ি </a:t>
            </a:r>
          </a:p>
          <a:p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</a:rPr>
              <a:t>মোবাইল নঃ০১৭২২৩৩৪৫১১   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45429" y="4480560"/>
            <a:ext cx="3540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শ্রেণিঃ</a:t>
            </a:r>
            <a:r>
              <a:rPr lang="bn-BD" sz="2800" b="1" dirty="0" smtClean="0">
                <a:latin typeface="Nikosh" pitchFamily="2" charset="0"/>
                <a:cs typeface="Nikosh" pitchFamily="2" charset="0"/>
              </a:rPr>
              <a:t> দশম </a:t>
            </a:r>
            <a:endParaRPr lang="bn-IN" sz="2800" b="1" dirty="0" smtClean="0">
              <a:latin typeface="Nikosh" pitchFamily="2" charset="0"/>
              <a:cs typeface="Nikosh" pitchFamily="2" charset="0"/>
            </a:endParaRPr>
          </a:p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বিষয়ঃ</a:t>
            </a:r>
            <a:r>
              <a:rPr lang="bn-BD" sz="2800" b="1" dirty="0" smtClean="0">
                <a:latin typeface="Nikosh" pitchFamily="2" charset="0"/>
                <a:cs typeface="Nikosh" pitchFamily="2" charset="0"/>
              </a:rPr>
              <a:t> গণিত </a:t>
            </a:r>
            <a:endParaRPr lang="bn-IN" sz="2800" b="1" dirty="0" smtClean="0">
              <a:latin typeface="Nikosh" pitchFamily="2" charset="0"/>
              <a:cs typeface="Nikosh" pitchFamily="2" charset="0"/>
            </a:endParaRPr>
          </a:p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অধ্যায়ঃ </a:t>
            </a:r>
            <a:r>
              <a:rPr lang="bn-BD" sz="2800" b="1" dirty="0" smtClean="0">
                <a:latin typeface="Nikosh" pitchFamily="2" charset="0"/>
                <a:cs typeface="Nikosh" pitchFamily="2" charset="0"/>
              </a:rPr>
              <a:t>১৬ </a:t>
            </a:r>
            <a:endParaRPr lang="bn-IN" sz="2800" b="1" dirty="0" smtClean="0">
              <a:latin typeface="Nikosh" pitchFamily="2" charset="0"/>
              <a:cs typeface="Nikosh" pitchFamily="2" charset="0"/>
            </a:endParaRPr>
          </a:p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সময়ঃ৪৫মিনিট </a:t>
            </a:r>
          </a:p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তারিখঃ </a:t>
            </a:r>
            <a:r>
              <a:rPr lang="bn-BD" sz="2800" b="1" dirty="0" smtClean="0">
                <a:latin typeface="Nikosh" pitchFamily="2" charset="0"/>
                <a:cs typeface="Nikosh" pitchFamily="2" charset="0"/>
              </a:rPr>
              <a:t>২০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/০</a:t>
            </a:r>
            <a:r>
              <a:rPr lang="bn-BD" sz="2800" b="1" dirty="0" smtClean="0">
                <a:latin typeface="Nikosh" pitchFamily="2" charset="0"/>
                <a:cs typeface="Nikosh" pitchFamily="2" charset="0"/>
              </a:rPr>
              <a:t>৮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/২০২০ইং</a:t>
            </a:r>
            <a:r>
              <a:rPr lang="bn-IN" sz="2800" dirty="0" smtClean="0"/>
              <a:t>   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8" name="Flowchart: Stored Data 7"/>
          <p:cNvSpPr/>
          <p:nvPr/>
        </p:nvSpPr>
        <p:spPr>
          <a:xfrm>
            <a:off x="4689565" y="2599508"/>
            <a:ext cx="2690949" cy="966651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53042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emibur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54" y="4185006"/>
            <a:ext cx="2819400" cy="2427817"/>
          </a:xfrm>
          <a:prstGeom prst="rect">
            <a:avLst/>
          </a:prstGeom>
        </p:spPr>
      </p:pic>
      <p:pic>
        <p:nvPicPr>
          <p:cNvPr id="7" name="Picture 6" descr="syringe-plunger-and-barrel-used-to-shape-rockwool-cylind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848" y="1496331"/>
            <a:ext cx="3276600" cy="2438400"/>
          </a:xfrm>
          <a:prstGeom prst="rect">
            <a:avLst/>
          </a:prstGeom>
        </p:spPr>
      </p:pic>
      <p:pic>
        <p:nvPicPr>
          <p:cNvPr id="8" name="Picture 7" descr="mBjLphpCB42vYpybr_ATCFw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2848" y="1376204"/>
            <a:ext cx="3048000" cy="2819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170" y="4472582"/>
            <a:ext cx="2143125" cy="2143125"/>
          </a:xfrm>
          <a:prstGeom prst="rect">
            <a:avLst/>
          </a:prstGeom>
        </p:spPr>
      </p:pic>
      <p:pic>
        <p:nvPicPr>
          <p:cNvPr id="11" name="Picture 10" descr="Geometric_Shapes-3DCylind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9718" y="4038600"/>
            <a:ext cx="2971800" cy="28194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33748" y="169818"/>
            <a:ext cx="5695406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ছবি</a:t>
            </a:r>
            <a:r>
              <a:rPr lang="en-US" sz="5400" dirty="0" smtClean="0"/>
              <a:t> </a:t>
            </a:r>
            <a:r>
              <a:rPr lang="en-US" sz="5400" dirty="0" err="1" smtClean="0"/>
              <a:t>গুলো</a:t>
            </a:r>
            <a:r>
              <a:rPr lang="en-US" sz="5400" dirty="0" smtClean="0"/>
              <a:t> </a:t>
            </a:r>
            <a:r>
              <a:rPr lang="en-US" sz="5400" dirty="0" err="1" smtClean="0"/>
              <a:t>দেখ</a:t>
            </a:r>
            <a:endParaRPr 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160799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195" y="2442754"/>
            <a:ext cx="10541726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/>
              <a:t>বেলনাকার</a:t>
            </a:r>
            <a:r>
              <a:rPr lang="en-US" sz="8000" dirty="0" smtClean="0"/>
              <a:t> </a:t>
            </a:r>
            <a:r>
              <a:rPr lang="en-US" sz="8000" dirty="0" err="1" smtClean="0"/>
              <a:t>বস্তু</a:t>
            </a:r>
            <a:endParaRPr lang="en-US" sz="8000" dirty="0"/>
          </a:p>
        </p:txBody>
      </p:sp>
    </p:spTree>
    <p:extLst>
      <p:ext uri="{BB962C8B-B14F-4D97-AF65-F5344CB8AC3E}">
        <p14:creationId xmlns="" xmlns:p14="http://schemas.microsoft.com/office/powerpoint/2010/main" val="361210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266430" y="1843143"/>
            <a:ext cx="1763485" cy="3025801"/>
            <a:chOff x="3579223" y="3548786"/>
            <a:chExt cx="1763485" cy="3025801"/>
          </a:xfrm>
        </p:grpSpPr>
        <p:sp>
          <p:nvSpPr>
            <p:cNvPr id="5" name="Rectangle 4"/>
            <p:cNvSpPr/>
            <p:nvPr/>
          </p:nvSpPr>
          <p:spPr>
            <a:xfrm>
              <a:off x="3618411" y="3879669"/>
              <a:ext cx="822960" cy="245581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618411" y="3548786"/>
              <a:ext cx="1724297" cy="679268"/>
            </a:xfrm>
            <a:prstGeom prst="ellipse">
              <a:avLst/>
            </a:pr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579223" y="5895319"/>
              <a:ext cx="1724297" cy="679268"/>
            </a:xfrm>
            <a:prstGeom prst="ellipse">
              <a:avLst/>
            </a:pr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6" idx="6"/>
              <a:endCxn id="7" idx="6"/>
            </p:cNvCxnSpPr>
            <p:nvPr/>
          </p:nvCxnSpPr>
          <p:spPr>
            <a:xfrm flipH="1">
              <a:off x="5303520" y="3888420"/>
              <a:ext cx="39188" cy="2346533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ight Arrow 11"/>
          <p:cNvSpPr/>
          <p:nvPr/>
        </p:nvSpPr>
        <p:spPr>
          <a:xfrm>
            <a:off x="1293221" y="156754"/>
            <a:ext cx="8660675" cy="1385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আজকের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পাঠ</a:t>
            </a:r>
            <a:endParaRPr lang="en-US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2416629" y="5630091"/>
            <a:ext cx="6061165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সম</a:t>
            </a:r>
            <a:r>
              <a:rPr lang="en-US" sz="4000" dirty="0" smtClean="0"/>
              <a:t> </a:t>
            </a:r>
            <a:r>
              <a:rPr lang="en-US" sz="4000" dirty="0" err="1" smtClean="0"/>
              <a:t>বৃত্ত</a:t>
            </a:r>
            <a:r>
              <a:rPr lang="en-US" sz="4000" dirty="0" smtClean="0"/>
              <a:t> </a:t>
            </a:r>
            <a:r>
              <a:rPr lang="en-US" sz="4000" dirty="0" err="1" smtClean="0"/>
              <a:t>ভুমিক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বেলন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69497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3013" y="1251738"/>
            <a:ext cx="5416061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....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1784" y="3762103"/>
            <a:ext cx="9613162" cy="13542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বেলনের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সমগ্র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4846" y="2586447"/>
            <a:ext cx="9547847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বেলনের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01782" y="5185954"/>
            <a:ext cx="9116773" cy="10772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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বেলন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গাণিতিকভাবে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1" name="Oval 10"/>
          <p:cNvSpPr/>
          <p:nvPr/>
        </p:nvSpPr>
        <p:spPr>
          <a:xfrm>
            <a:off x="783772" y="2455817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flipH="1">
            <a:off x="744583" y="3461657"/>
            <a:ext cx="822959" cy="1149531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96834" y="4976949"/>
            <a:ext cx="822960" cy="148916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50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440148" y="428278"/>
            <a:ext cx="1460136" cy="2504059"/>
            <a:chOff x="3589014" y="835155"/>
            <a:chExt cx="1458641" cy="245397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" name="Oval 3"/>
            <p:cNvSpPr/>
            <p:nvPr/>
          </p:nvSpPr>
          <p:spPr>
            <a:xfrm rot="5400000">
              <a:off x="4032186" y="2273664"/>
              <a:ext cx="609598" cy="1421340"/>
            </a:xfrm>
            <a:prstGeom prst="ellipse">
              <a:avLst/>
            </a:prstGeom>
            <a:grpFill/>
            <a:ln w="76200">
              <a:solidFill>
                <a:srgbClr val="49F5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653999" y="1092173"/>
              <a:ext cx="762000" cy="1905000"/>
            </a:xfrm>
            <a:prstGeom prst="rect">
              <a:avLst/>
            </a:prstGeom>
            <a:grpFill/>
            <a:ln w="762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7" idx="0"/>
            </p:cNvCxnSpPr>
            <p:nvPr/>
          </p:nvCxnSpPr>
          <p:spPr>
            <a:xfrm flipH="1">
              <a:off x="4987074" y="1139954"/>
              <a:ext cx="23280" cy="1904999"/>
            </a:xfrm>
            <a:prstGeom prst="line">
              <a:avLst/>
            </a:prstGeom>
            <a:grpFill/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 rot="5400000">
              <a:off x="3994885" y="429284"/>
              <a:ext cx="609598" cy="1421340"/>
            </a:xfrm>
            <a:prstGeom prst="ellipse">
              <a:avLst/>
            </a:prstGeom>
            <a:grp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" name="Straight Arrow Connector 7"/>
          <p:cNvCxnSpPr/>
          <p:nvPr/>
        </p:nvCxnSpPr>
        <p:spPr>
          <a:xfrm>
            <a:off x="2362590" y="1711235"/>
            <a:ext cx="1524000" cy="838200"/>
          </a:xfrm>
          <a:prstGeom prst="straightConnector1">
            <a:avLst/>
          </a:prstGeom>
          <a:ln w="38100">
            <a:solidFill>
              <a:srgbClr val="4823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" y="1227909"/>
            <a:ext cx="2881550" cy="71581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1F24E7"/>
                </a:solidFill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3200" b="1" dirty="0" smtClean="0">
                <a:solidFill>
                  <a:srgbClr val="1F24E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1F24E7"/>
                </a:solidFill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3200" b="1" dirty="0" smtClean="0">
                <a:solidFill>
                  <a:srgbClr val="1F24E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solidFill>
                  <a:srgbClr val="1F24E7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b="1" dirty="0">
                <a:solidFill>
                  <a:srgbClr val="1F24E7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1F24E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 rot="5400000">
            <a:off x="6287262" y="2017292"/>
            <a:ext cx="609598" cy="1421340"/>
          </a:xfrm>
          <a:prstGeom prst="ellipse">
            <a:avLst/>
          </a:prstGeom>
          <a:noFill/>
          <a:ln w="76200">
            <a:solidFill>
              <a:srgbClr val="49F5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6629400" y="2209800"/>
            <a:ext cx="1143000" cy="762000"/>
          </a:xfrm>
          <a:prstGeom prst="straightConnector1">
            <a:avLst/>
          </a:prstGeom>
          <a:ln w="38100">
            <a:solidFill>
              <a:srgbClr val="4823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96199" y="1933304"/>
            <a:ext cx="1578429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4823E3"/>
                </a:solidFill>
                <a:latin typeface="NikoshBAN" pitchFamily="2" charset="0"/>
                <a:cs typeface="NikoshBAN" pitchFamily="2" charset="0"/>
              </a:rPr>
              <a:t>ভূমি</a:t>
            </a:r>
            <a:endParaRPr lang="en-US" sz="4000" b="1" dirty="0">
              <a:solidFill>
                <a:srgbClr val="4823E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8354" y="4467497"/>
            <a:ext cx="7014755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ভুমির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ক্ষেত্রফল</a:t>
            </a:r>
            <a:r>
              <a:rPr lang="en-US" sz="4000" dirty="0" smtClean="0"/>
              <a:t>=∏rˆ2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419166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 rot="5400000">
            <a:off x="3220344" y="2108731"/>
            <a:ext cx="609598" cy="1421340"/>
          </a:xfrm>
          <a:prstGeom prst="ellipse">
            <a:avLst/>
          </a:prstGeom>
          <a:noFill/>
          <a:ln w="76200">
            <a:solidFill>
              <a:srgbClr val="4823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8183" y="838200"/>
            <a:ext cx="723216" cy="1905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229783" y="838200"/>
            <a:ext cx="23280" cy="1904999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160060" y="1219200"/>
            <a:ext cx="1905000" cy="533400"/>
          </a:xfrm>
          <a:prstGeom prst="straightConnector1">
            <a:avLst/>
          </a:prstGeom>
          <a:ln w="38100">
            <a:solidFill>
              <a:srgbClr val="4823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5767236" y="1800155"/>
            <a:ext cx="1143000" cy="1588"/>
          </a:xfrm>
          <a:prstGeom prst="straightConnector1">
            <a:avLst/>
          </a:prstGeom>
          <a:ln w="38100">
            <a:solidFill>
              <a:srgbClr val="4823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1" idx="2"/>
          </p:cNvCxnSpPr>
          <p:nvPr/>
        </p:nvCxnSpPr>
        <p:spPr>
          <a:xfrm>
            <a:off x="2388659" y="1981200"/>
            <a:ext cx="831132" cy="762000"/>
          </a:xfrm>
          <a:prstGeom prst="straightConnector1">
            <a:avLst/>
          </a:prstGeom>
          <a:ln w="38100">
            <a:solidFill>
              <a:srgbClr val="4823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76641" y="846951"/>
            <a:ext cx="1436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4823E3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200" b="1" dirty="0" smtClean="0">
                <a:solidFill>
                  <a:srgbClr val="4823E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rgbClr val="1F24E7"/>
                </a:solidFill>
                <a:latin typeface="NikoshBAN" pitchFamily="2" charset="0"/>
                <a:cs typeface="NikoshBAN" pitchFamily="2" charset="0"/>
              </a:rPr>
              <a:t>h</a:t>
            </a:r>
            <a:endParaRPr lang="en-US" sz="3200" b="1" dirty="0">
              <a:solidFill>
                <a:srgbClr val="4823E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 rot="5400000">
            <a:off x="4816393" y="1165087"/>
            <a:ext cx="609598" cy="1219200"/>
          </a:xfrm>
          <a:prstGeom prst="ellipse">
            <a:avLst/>
          </a:prstGeom>
          <a:noFill/>
          <a:ln w="76200">
            <a:solidFill>
              <a:srgbClr val="4823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082592" y="3962400"/>
                <a:ext cx="8743988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 smtClean="0">
                    <a:latin typeface="NikoshBAN" pitchFamily="2" charset="0"/>
                    <a:cs typeface="NikoshBAN" pitchFamily="2" charset="0"/>
                    <a:sym typeface="Wingdings" panose="05000000000000000000" pitchFamily="2" charset="2"/>
                  </a:rPr>
                  <a:t></a:t>
                </a:r>
                <a:r>
                  <a:rPr lang="en-US" sz="4000" b="1" dirty="0" err="1" smtClean="0">
                    <a:latin typeface="NikoshBAN" pitchFamily="2" charset="0"/>
                    <a:cs typeface="NikoshBAN" pitchFamily="2" charset="0"/>
                  </a:rPr>
                  <a:t>বক্রপৃষ্ঠের</a:t>
                </a:r>
                <a:r>
                  <a:rPr lang="en-US" sz="40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4000" b="1" dirty="0" err="1" smtClean="0">
                    <a:latin typeface="NikoshBAN" pitchFamily="2" charset="0"/>
                    <a:cs typeface="NikoshBAN" pitchFamily="2" charset="0"/>
                  </a:rPr>
                  <a:t>ক্ষেত্রফল</a:t>
                </a:r>
                <a:r>
                  <a:rPr lang="en-US" sz="4000" b="1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4000" b="1" dirty="0" err="1" smtClean="0">
                    <a:latin typeface="NikoshBAN" pitchFamily="2" charset="0"/>
                    <a:cs typeface="NikoshBAN" pitchFamily="2" charset="0"/>
                  </a:rPr>
                  <a:t>ভূমির</a:t>
                </a:r>
                <a:r>
                  <a:rPr lang="en-US" sz="40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4000" b="1" dirty="0" err="1" smtClean="0">
                    <a:latin typeface="NikoshBAN" pitchFamily="2" charset="0"/>
                    <a:cs typeface="NikoshBAN" pitchFamily="2" charset="0"/>
                  </a:rPr>
                  <a:t>পরিধি</a:t>
                </a:r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 ×</a:t>
                </a:r>
                <a:r>
                  <a:rPr lang="en-US" sz="40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4000" b="1" dirty="0" err="1" smtClean="0">
                    <a:latin typeface="NikoshBAN" pitchFamily="2" charset="0"/>
                    <a:cs typeface="NikoshBAN" pitchFamily="2" charset="0"/>
                  </a:rPr>
                  <a:t>উচ্চতা</a:t>
                </a:r>
                <a:endParaRPr lang="en-US" sz="4000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0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𝟐</m:t>
                    </m:r>
                    <m:r>
                      <a:rPr lang="el-GR" sz="3600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𝝅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𝒓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×h </a:t>
                </a:r>
                <a:r>
                  <a:rPr lang="en-US" sz="3600" b="1" dirty="0" err="1" smtClean="0">
                    <a:latin typeface="NikoshBAN" pitchFamily="2" charset="0"/>
                    <a:cs typeface="NikoshBAN" pitchFamily="2" charset="0"/>
                  </a:rPr>
                  <a:t>বর্গ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b="1" dirty="0" err="1">
                    <a:latin typeface="NikoshBAN" pitchFamily="2" charset="0"/>
                    <a:cs typeface="NikoshBAN" pitchFamily="2" charset="0"/>
                  </a:rPr>
                  <a:t>একক</a:t>
                </a:r>
                <a:r>
                  <a:rPr lang="en-US" sz="3600" b="1" dirty="0">
                    <a:latin typeface="NikoshBAN" pitchFamily="2" charset="0"/>
                    <a:cs typeface="NikoshBAN" pitchFamily="2" charset="0"/>
                  </a:rPr>
                  <a:t>।</a:t>
                </a:r>
              </a:p>
              <a:p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                        =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  <a:cs typeface="Times New Roman" pitchFamily="18" charset="0"/>
                      </a:rPr>
                      <m:t>𝟐</m:t>
                    </m:r>
                    <m:r>
                      <a:rPr lang="el-GR" sz="3600" b="1" i="1">
                        <a:latin typeface="Cambria Math" panose="02040503050406030204" pitchFamily="18" charset="0"/>
                        <a:cs typeface="Times New Roman" pitchFamily="18" charset="0"/>
                      </a:rPr>
                      <m:t>𝝅</m:t>
                    </m:r>
                    <m:r>
                      <a:rPr lang="en-US" sz="3600" b="1" i="1">
                        <a:latin typeface="Cambria Math" panose="02040503050406030204" pitchFamily="18" charset="0"/>
                        <a:cs typeface="Times New Roman" pitchFamily="18" charset="0"/>
                      </a:rPr>
                      <m:t>𝒓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h 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>বর্গ </a:t>
                </a:r>
                <a:r>
                  <a:rPr lang="en-US" sz="3600" b="1" dirty="0">
                    <a:latin typeface="NikoshBAN" pitchFamily="2" charset="0"/>
                    <a:cs typeface="NikoshBAN" pitchFamily="2" charset="0"/>
                  </a:rPr>
                  <a:t>একক।</a:t>
                </a:r>
              </a:p>
              <a:p>
                <a:endParaRPr lang="en-US" sz="36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592" y="3962400"/>
                <a:ext cx="8743988" cy="2492990"/>
              </a:xfrm>
              <a:prstGeom prst="rect">
                <a:avLst/>
              </a:prstGeom>
              <a:blipFill>
                <a:blip r:embed="rId2"/>
                <a:stretch>
                  <a:fillRect l="-2510" t="-5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/>
          <p:cNvSpPr/>
          <p:nvPr/>
        </p:nvSpPr>
        <p:spPr>
          <a:xfrm rot="5400000">
            <a:off x="3237594" y="127530"/>
            <a:ext cx="609598" cy="1421340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78860" y="14478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1F24E7"/>
                </a:solidFill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3200" b="1" dirty="0" smtClean="0">
                <a:solidFill>
                  <a:srgbClr val="1F24E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1F24E7"/>
                </a:solidFill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3200" b="1" dirty="0" smtClean="0">
                <a:solidFill>
                  <a:srgbClr val="1F24E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solidFill>
                  <a:srgbClr val="1F24E7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6792725" y="1498311"/>
                <a:ext cx="275748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solidFill>
                      <a:srgbClr val="1F24E7"/>
                    </a:solidFill>
                    <a:latin typeface="NikoshBAN" pitchFamily="2" charset="0"/>
                    <a:cs typeface="NikoshBAN" pitchFamily="2" charset="0"/>
                  </a:rPr>
                  <a:t>ভূমির </a:t>
                </a:r>
                <a:r>
                  <a:rPr lang="en-US" sz="3200" b="1" dirty="0" err="1" smtClean="0">
                    <a:solidFill>
                      <a:srgbClr val="1F24E7"/>
                    </a:solidFill>
                    <a:latin typeface="NikoshBAN" pitchFamily="2" charset="0"/>
                    <a:cs typeface="NikoshBAN" pitchFamily="2" charset="0"/>
                  </a:rPr>
                  <a:t>পরিধি</a:t>
                </a:r>
                <a:r>
                  <a:rPr lang="en-US" sz="3200" b="1" dirty="0" smtClean="0">
                    <a:solidFill>
                      <a:srgbClr val="1F24E7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1F24E7"/>
                        </a:solidFill>
                        <a:latin typeface="Cambria Math" panose="02040503050406030204" pitchFamily="18" charset="0"/>
                        <a:cs typeface="NikoshBAN" pitchFamily="2" charset="0"/>
                      </a:rPr>
                      <m:t>𝟐</m:t>
                    </m:r>
                    <m:r>
                      <a:rPr lang="el-GR" sz="3200" b="1" i="1" smtClean="0">
                        <a:solidFill>
                          <a:srgbClr val="1F24E7"/>
                        </a:solidFill>
                        <a:latin typeface="Cambria Math" panose="02040503050406030204" pitchFamily="18" charset="0"/>
                        <a:cs typeface="NikoshBAN" pitchFamily="2" charset="0"/>
                      </a:rPr>
                      <m:t>𝝅</m:t>
                    </m:r>
                    <m:r>
                      <m:rPr>
                        <m:nor/>
                      </m:rPr>
                      <a:rPr lang="en-US" sz="3200" b="1" dirty="0">
                        <a:solidFill>
                          <a:srgbClr val="1F24E7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r</m:t>
                    </m:r>
                  </m:oMath>
                </a14:m>
                <a:endParaRPr lang="en-US" sz="3200" b="1" dirty="0">
                  <a:solidFill>
                    <a:srgbClr val="1F24E7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725" y="1498311"/>
                <a:ext cx="2757488" cy="584775"/>
              </a:xfrm>
              <a:prstGeom prst="rect">
                <a:avLst/>
              </a:prstGeom>
              <a:blipFill>
                <a:blip r:embed="rId3"/>
                <a:stretch>
                  <a:fillRect l="-3532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914400" y="35814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18011" y="3592285"/>
            <a:ext cx="1149531" cy="14891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066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/>
      <p:bldP spid="17" grpId="0" animBg="1"/>
      <p:bldP spid="19" grpId="0" animBg="1"/>
      <p:bldP spid="23" grpId="0" animBg="1"/>
      <p:bldP spid="24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38400" y="762002"/>
            <a:ext cx="762000" cy="190500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836460" y="762002"/>
            <a:ext cx="23280" cy="1904999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 rot="5400000">
            <a:off x="2844271" y="51331"/>
            <a:ext cx="609598" cy="142134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05000" y="1143002"/>
            <a:ext cx="1981200" cy="533400"/>
          </a:xfrm>
          <a:prstGeom prst="straightConnector1">
            <a:avLst/>
          </a:prstGeom>
          <a:ln w="38100">
            <a:solidFill>
              <a:srgbClr val="4823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2157945" y="1870904"/>
            <a:ext cx="762000" cy="685800"/>
          </a:xfrm>
          <a:prstGeom prst="straightConnector1">
            <a:avLst/>
          </a:prstGeom>
          <a:ln w="38100">
            <a:solidFill>
              <a:srgbClr val="4823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69360" y="750957"/>
            <a:ext cx="15621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4823E3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200" b="1" dirty="0" smtClean="0">
                <a:solidFill>
                  <a:srgbClr val="4823E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rgbClr val="4823E3"/>
                </a:solidFill>
                <a:latin typeface="NikoshBAN" pitchFamily="2" charset="0"/>
                <a:cs typeface="NikoshBAN" pitchFamily="2" charset="0"/>
              </a:rPr>
              <a:t>h</a:t>
            </a:r>
            <a:r>
              <a:rPr lang="en-US" sz="4000" b="1" dirty="0" smtClean="0">
                <a:solidFill>
                  <a:srgbClr val="4823E3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000" b="1" dirty="0">
              <a:solidFill>
                <a:srgbClr val="4823E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 rot="5400000">
            <a:off x="5010167" y="180027"/>
            <a:ext cx="609598" cy="142134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5400000">
            <a:off x="5156731" y="985571"/>
            <a:ext cx="609598" cy="142134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5400000">
            <a:off x="5099193" y="1247393"/>
            <a:ext cx="1120914" cy="3048000"/>
          </a:xfrm>
          <a:prstGeom prst="rect">
            <a:avLst/>
          </a:prstGeom>
          <a:noFill/>
          <a:ln w="76200">
            <a:solidFill>
              <a:srgbClr val="1F24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119130" y="889125"/>
            <a:ext cx="762000" cy="1588"/>
          </a:xfrm>
          <a:prstGeom prst="straightConnector1">
            <a:avLst/>
          </a:prstGeom>
          <a:ln w="38100">
            <a:solidFill>
              <a:srgbClr val="4823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217920" y="1674814"/>
            <a:ext cx="762000" cy="1588"/>
          </a:xfrm>
          <a:prstGeom prst="straightConnector1">
            <a:avLst/>
          </a:prstGeom>
          <a:ln w="38100">
            <a:solidFill>
              <a:srgbClr val="4823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318130" y="2751827"/>
            <a:ext cx="457200" cy="1588"/>
          </a:xfrm>
          <a:prstGeom prst="straightConnector1">
            <a:avLst/>
          </a:prstGeom>
          <a:ln w="38100">
            <a:solidFill>
              <a:srgbClr val="4823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7775330" y="2361711"/>
                <a:ext cx="130516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l-GR" sz="4000" b="1" i="1">
                        <a:latin typeface="Cambria Math" panose="02040503050406030204" pitchFamily="18" charset="0"/>
                        <a:cs typeface="Times New Roman" pitchFamily="18" charset="0"/>
                      </a:rPr>
                      <m:t>𝝅</m:t>
                    </m:r>
                  </m:oMath>
                </a14:m>
                <a:r>
                  <a:rPr lang="en-US" sz="4000" b="1" dirty="0" err="1" smtClean="0">
                    <a:latin typeface="Times New Roman" pitchFamily="18" charset="0"/>
                    <a:cs typeface="Times New Roman" pitchFamily="18" charset="0"/>
                  </a:rPr>
                  <a:t>rh</a:t>
                </a:r>
                <a:endParaRPr lang="en-US" sz="4000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5330" y="2361711"/>
                <a:ext cx="1305165" cy="707886"/>
              </a:xfrm>
              <a:prstGeom prst="rect">
                <a:avLst/>
              </a:prstGeom>
              <a:blipFill>
                <a:blip r:embed="rId2"/>
                <a:stretch>
                  <a:fillRect l="-16279" t="-16239" r="-15349" b="-34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6743732" y="1325259"/>
                <a:ext cx="1524000" cy="6588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600" b="1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𝝅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4000" baseline="30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732" y="1325259"/>
                <a:ext cx="1524000" cy="6588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838200" y="46482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-61912" y="1371602"/>
            <a:ext cx="2286000" cy="58477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1F24E7"/>
                </a:solidFill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3200" b="1" dirty="0" smtClean="0">
                <a:solidFill>
                  <a:srgbClr val="1F24E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1F24E7"/>
                </a:solidFill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3200" b="1" dirty="0" smtClean="0">
                <a:solidFill>
                  <a:srgbClr val="1F24E7"/>
                </a:solidFill>
                <a:latin typeface="NikoshBAN" pitchFamily="2" charset="0"/>
                <a:cs typeface="NikoshBAN" pitchFamily="2" charset="0"/>
              </a:rPr>
              <a:t> r</a:t>
            </a:r>
            <a:endParaRPr lang="en-US" sz="3200" b="1" dirty="0">
              <a:solidFill>
                <a:srgbClr val="1F24E7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626534" y="3754905"/>
                <a:ext cx="9341714" cy="19389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সম্পূর্ণতলের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ক্ষেত্রফল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(</m:t>
                    </m:r>
                    <m:r>
                      <a:rPr lang="el-GR" sz="3600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𝝅</m:t>
                    </m:r>
                  </m:oMath>
                </a14:m>
                <a:r>
                  <a:rPr lang="en-US" sz="3600" b="1" baseline="300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3600" b="1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l-GR" sz="3600" b="1" i="1">
                        <a:latin typeface="Cambria Math" panose="02040503050406030204" pitchFamily="18" charset="0"/>
                        <a:cs typeface="Times New Roman" pitchFamily="18" charset="0"/>
                      </a:rPr>
                      <m:t>𝝅</m:t>
                    </m:r>
                  </m:oMath>
                </a14:m>
                <a:r>
                  <a:rPr lang="en-US" sz="3600" b="1" baseline="300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3600" b="1" baseline="30000" dirty="0" smtClean="0"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>+</a:t>
                </a:r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l-GR" sz="3600" b="1" i="1">
                        <a:latin typeface="Cambria Math" panose="02040503050406030204" pitchFamily="18" charset="0"/>
                        <a:cs typeface="Times New Roman" pitchFamily="18" charset="0"/>
                      </a:rPr>
                      <m:t>𝝅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rh) 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বর্গ </a:t>
                </a:r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>একক</a:t>
                </a:r>
                <a:r>
                  <a:rPr lang="en-US" sz="4000" baseline="300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4000" b="1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=  (2</a:t>
                </a:r>
                <a:r>
                  <a:rPr lang="el-GR" sz="3600" b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l-GR" sz="3600" b="1" i="1">
                        <a:latin typeface="Cambria Math" panose="02040503050406030204" pitchFamily="18" charset="0"/>
                        <a:cs typeface="Times New Roman" pitchFamily="18" charset="0"/>
                      </a:rPr>
                      <m:t>𝝅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r</a:t>
                </a:r>
                <a:r>
                  <a:rPr lang="en-US" sz="3600" b="1" baseline="30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l-GR" sz="3600" b="1" i="1">
                        <a:latin typeface="Cambria Math" panose="02040503050406030204" pitchFamily="18" charset="0"/>
                        <a:cs typeface="Times New Roman" pitchFamily="18" charset="0"/>
                      </a:rPr>
                      <m:t>𝝅</m:t>
                    </m:r>
                  </m:oMath>
                </a14:m>
                <a:r>
                  <a:rPr lang="en-US" sz="3600" b="1" dirty="0" err="1" smtClean="0">
                    <a:latin typeface="Times New Roman" pitchFamily="18" charset="0"/>
                    <a:cs typeface="Times New Roman" pitchFamily="18" charset="0"/>
                  </a:rPr>
                  <a:t>rh</a:t>
                </a:r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3600" b="1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b="1" dirty="0" err="1">
                    <a:latin typeface="NikoshBAN" pitchFamily="2" charset="0"/>
                    <a:cs typeface="NikoshBAN" pitchFamily="2" charset="0"/>
                  </a:rPr>
                  <a:t>বর্গ</a:t>
                </a:r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b="1" dirty="0" err="1">
                    <a:latin typeface="NikoshBAN" pitchFamily="2" charset="0"/>
                    <a:cs typeface="NikoshBAN" pitchFamily="2" charset="0"/>
                  </a:rPr>
                  <a:t>একক</a:t>
                </a:r>
                <a:endParaRPr lang="en-US" sz="3200" b="1" baseline="30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40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l-GR" sz="3600" b="1" i="1">
                        <a:latin typeface="Cambria Math" panose="02040503050406030204" pitchFamily="18" charset="0"/>
                        <a:cs typeface="Times New Roman" pitchFamily="18" charset="0"/>
                      </a:rPr>
                      <m:t>𝝅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r( </a:t>
                </a:r>
                <a:r>
                  <a:rPr lang="en-US" sz="3600" b="1" dirty="0" err="1" smtClean="0">
                    <a:latin typeface="Times New Roman" pitchFamily="18" charset="0"/>
                    <a:cs typeface="Times New Roman" pitchFamily="18" charset="0"/>
                  </a:rPr>
                  <a:t>h+r</a:t>
                </a:r>
                <a:r>
                  <a:rPr lang="en-US" sz="3600" b="1" baseline="300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3200" b="1" dirty="0" err="1" smtClean="0">
                    <a:latin typeface="NikoshBAN" pitchFamily="2" charset="0"/>
                    <a:cs typeface="NikoshBAN" pitchFamily="2" charset="0"/>
                  </a:rPr>
                  <a:t>বর্গ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b="1" dirty="0" err="1" smtClean="0">
                    <a:latin typeface="NikoshBAN" pitchFamily="2" charset="0"/>
                    <a:cs typeface="NikoshBAN" pitchFamily="2" charset="0"/>
                  </a:rPr>
                  <a:t>একক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r>
                  <a:rPr lang="en-US" sz="3200" b="1" baseline="300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endParaRPr lang="en-US" sz="4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34" y="3754905"/>
                <a:ext cx="9341714" cy="1938992"/>
              </a:xfrm>
              <a:prstGeom prst="rect">
                <a:avLst/>
              </a:prstGeom>
              <a:blipFill>
                <a:blip r:embed="rId4"/>
                <a:stretch>
                  <a:fillRect l="-1762" t="-5031" b="-122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/>
          <p:cNvSpPr/>
          <p:nvPr/>
        </p:nvSpPr>
        <p:spPr>
          <a:xfrm rot="5400000">
            <a:off x="2844271" y="2040536"/>
            <a:ext cx="609598" cy="142134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6598920" y="529264"/>
                <a:ext cx="1524000" cy="6588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600" b="1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𝝅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4000" baseline="30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920" y="529264"/>
                <a:ext cx="1524000" cy="6588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/>
          <p:cNvSpPr/>
          <p:nvPr/>
        </p:nvSpPr>
        <p:spPr>
          <a:xfrm>
            <a:off x="0" y="3553097"/>
            <a:ext cx="1031966" cy="10319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466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8" grpId="0" animBg="1"/>
      <p:bldP spid="19" grpId="0" animBg="1"/>
      <p:bldP spid="31" grpId="0" animBg="1"/>
      <p:bldP spid="33" grpId="0" animBg="1"/>
      <p:bldP spid="3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838</TotalTime>
  <Words>208</Words>
  <Application>Microsoft Office PowerPoint</Application>
  <PresentationFormat>Custom</PresentationFormat>
  <Paragraphs>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Jamal Uddin</dc:creator>
  <cp:lastModifiedBy>Sanaullah</cp:lastModifiedBy>
  <cp:revision>112</cp:revision>
  <dcterms:created xsi:type="dcterms:W3CDTF">2018-05-13T04:46:52Z</dcterms:created>
  <dcterms:modified xsi:type="dcterms:W3CDTF">2020-08-21T03:05:29Z</dcterms:modified>
</cp:coreProperties>
</file>