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306" r:id="rId4"/>
    <p:sldId id="294" r:id="rId5"/>
    <p:sldId id="303" r:id="rId6"/>
    <p:sldId id="301" r:id="rId7"/>
    <p:sldId id="304" r:id="rId8"/>
    <p:sldId id="292" r:id="rId9"/>
    <p:sldId id="305" r:id="rId10"/>
    <p:sldId id="308" r:id="rId11"/>
    <p:sldId id="302" r:id="rId12"/>
    <p:sldId id="307" r:id="rId13"/>
    <p:sldId id="309" r:id="rId14"/>
    <p:sldId id="289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99"/>
    <a:srgbClr val="3366CC"/>
    <a:srgbClr val="00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D267-1E5D-426F-9D81-58DA999D349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B76D-28B0-498D-B5E9-6D0870C5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8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D267-1E5D-426F-9D81-58DA999D349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B76D-28B0-498D-B5E9-6D0870C5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7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D267-1E5D-426F-9D81-58DA999D349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B76D-28B0-498D-B5E9-6D0870C5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7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D267-1E5D-426F-9D81-58DA999D349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B76D-28B0-498D-B5E9-6D0870C5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7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D267-1E5D-426F-9D81-58DA999D349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B76D-28B0-498D-B5E9-6D0870C5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3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D267-1E5D-426F-9D81-58DA999D349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B76D-28B0-498D-B5E9-6D0870C5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4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D267-1E5D-426F-9D81-58DA999D349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B76D-28B0-498D-B5E9-6D0870C5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8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D267-1E5D-426F-9D81-58DA999D349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B76D-28B0-498D-B5E9-6D0870C5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7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D267-1E5D-426F-9D81-58DA999D349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B76D-28B0-498D-B5E9-6D0870C5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D267-1E5D-426F-9D81-58DA999D349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B76D-28B0-498D-B5E9-6D0870C5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7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D267-1E5D-426F-9D81-58DA999D349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B76D-28B0-498D-B5E9-6D0870C5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3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2D267-1E5D-426F-9D81-58DA999D349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CB76D-28B0-498D-B5E9-6D0870C5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6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miruhullah@gmail.com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4984" y="1126306"/>
            <a:ext cx="6185647" cy="31085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19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0" y="1261570"/>
            <a:ext cx="50482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0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83" y="1686910"/>
            <a:ext cx="5071569" cy="4698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8225" y="595736"/>
                <a:ext cx="1069990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কারেন্ট সূত্রঃ কোনো ইলেকট্রিক্যাল নেটওয়ার্কের লোড বা জাংশনে আগত কারেন্ট ও নির্গত কারেন্টের বীজগণিতিক যোগফল শূন্য হবে। অর্থাৎ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Σ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𝐼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𝑜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কারেন্ট সূত্রের ব্যাখ্যাঃ</a:t>
                </a: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IN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 কার্শফের সূত্র ব্যবহার করে পাই,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sub>
                    </m:sSub>
                  </m:oMath>
                </a14:m>
                <a:endParaRPr lang="en-US" sz="40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)+(-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r>
                  <a:rPr lang="bn-IN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বা,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)-(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IN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Σ</m:t>
                      </m:r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𝐼</m:t>
                      </m:r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𝑜</m:t>
                      </m:r>
                    </m:oMath>
                  </m:oMathPara>
                </a14:m>
                <a:endParaRPr lang="bn-IN" sz="40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25" y="595736"/>
                <a:ext cx="10699900" cy="5632311"/>
              </a:xfrm>
              <a:prstGeom prst="rect">
                <a:avLst/>
              </a:prstGeom>
              <a:blipFill rotWithShape="0">
                <a:blip r:embed="rId3"/>
                <a:stretch>
                  <a:fillRect l="-1994" t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0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6881" y="1388226"/>
            <a:ext cx="726287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pPr algn="ctr"/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কার্শফ সূত্র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আবিষ্কারকের নাম কী?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তিনি কয়টি সুত্রের কথা বলছে? </a:t>
            </a:r>
          </a:p>
        </p:txBody>
      </p:sp>
    </p:spTree>
    <p:extLst>
      <p:ext uri="{BB962C8B-B14F-4D97-AF65-F5344CB8AC3E}">
        <p14:creationId xmlns:p14="http://schemas.microsoft.com/office/powerpoint/2010/main" val="239562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228" y="2807084"/>
            <a:ext cx="6383720" cy="3719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4780" y="413522"/>
                <a:ext cx="10340406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ভোল্টেজ সূত্রঃ কোনো একটি লুফের ভোল্টেজ উৎস এবং প্রত্যেক রেজিস্ট্যান্সের ভোল্টেজ ড্রপের বীজগাণিতিক যোগফল শূন্য হবে। </a:t>
                </a:r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Σ</m:t>
                    </m:r>
                  </m:oMath>
                </a14:m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e.m.f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+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Σ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I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𝑅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𝑜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ভোল্টেজ সূত্রের ব্যাখ্যাঃ</a:t>
                </a: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ABFGA </a:t>
                </a:r>
                <a:r>
                  <a:rPr lang="bn-IN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লুপের কার্শফের সূত্র ব্যবহার করে পাই,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bn-IN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𝐸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0</a:t>
                </a:r>
              </a:p>
              <a:p>
                <a:r>
                  <a:rPr lang="bn-IN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𝐸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0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𝐸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)=-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</m:t>
                    </m:r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𝐸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r>
                      <a:rPr lang="en-US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bn-IN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80" y="413522"/>
                <a:ext cx="10340406" cy="5016758"/>
              </a:xfrm>
              <a:prstGeom prst="rect">
                <a:avLst/>
              </a:prstGeom>
              <a:blipFill rotWithShape="0">
                <a:blip r:embed="rId3"/>
                <a:stretch>
                  <a:fillRect l="-2123" t="-2066" b="-4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2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559" y="2349062"/>
            <a:ext cx="6809389" cy="4177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0057" y="272040"/>
                <a:ext cx="9463921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CBFDC </a:t>
                </a:r>
                <a:r>
                  <a:rPr lang="bn-IN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লুপের কার্শফের সূত্র ব্যবহার করে পাই,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bn-IN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𝐸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0</a:t>
                </a:r>
              </a:p>
              <a:p>
                <a:r>
                  <a:rPr lang="bn-IN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𝐸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𝐸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0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𝐸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r>
                      <a:rPr lang="en-US" sz="4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bn-IN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𝐸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𝐸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0</a:t>
                </a:r>
              </a:p>
              <a:p>
                <a:r>
                  <a:rPr lang="bn-IN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bn-IN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)+(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𝐸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𝐸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)= 0</a:t>
                </a:r>
              </a:p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Σ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𝑅</m:t>
                    </m:r>
                    <m:r>
                      <a:rPr lang="en-US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𝐼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Σ</m:t>
                    </m:r>
                  </m:oMath>
                </a14:m>
                <a:r>
                  <a:rPr lang="en-US" sz="40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e.m.f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0 </a:t>
                </a:r>
                <a:endParaRPr lang="en-US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57" y="272040"/>
                <a:ext cx="9463921" cy="3785652"/>
              </a:xfrm>
              <a:prstGeom prst="rect">
                <a:avLst/>
              </a:prstGeom>
              <a:blipFill rotWithShape="0">
                <a:blip r:embed="rId3"/>
                <a:stretch>
                  <a:fillRect l="-2254" t="-2738" b="-6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7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1740" y="1460841"/>
            <a:ext cx="640275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pPr algn="ctr"/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কারেন্ট সূত্রের ব্যাখ্যা করো? </a:t>
            </a:r>
          </a:p>
        </p:txBody>
      </p:sp>
    </p:spTree>
    <p:extLst>
      <p:ext uri="{BB962C8B-B14F-4D97-AF65-F5344CB8AC3E}">
        <p14:creationId xmlns:p14="http://schemas.microsoft.com/office/powerpoint/2010/main" val="121170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4211" y="1126129"/>
            <a:ext cx="662328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pPr algn="ctr"/>
            <a:endParaRPr lang="bn-IN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সূত্রের ব্যাখ্যা করো?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030" y="1075650"/>
            <a:ext cx="9072742" cy="42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8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738" y="836823"/>
            <a:ext cx="3521766" cy="1188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693" y="321403"/>
            <a:ext cx="2127688" cy="2462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3104" y="3774196"/>
            <a:ext cx="56170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বিষয়-জেঃইলেকট্রিক্যাল ওয়ার্কস-১</a:t>
            </a: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ষষ্ঠ 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প্রথম পত্র ) </a:t>
            </a:r>
            <a:endParaRPr lang="bn-IN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শ্রেনি-নবম</a:t>
            </a: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865" y="498910"/>
            <a:ext cx="2219136" cy="2932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12071" y="2758966"/>
            <a:ext cx="581747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মোহাম্মদ ঈসা রুহুউল্লাহ</a:t>
            </a:r>
          </a:p>
          <a:p>
            <a:pPr algn="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ইনস্ট্রাক্টর (সহকারি শিক্ষিক)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 সরকারি মাধ্যমিক বিদ্যালয়,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কোটচাঁদপুর, ঝিনাইদহ। 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০১৭১৪৫৪৪৫৭৯</a:t>
            </a:r>
          </a:p>
          <a:p>
            <a:r>
              <a:rPr lang="en-US" sz="3200" dirty="0" smtClean="0">
                <a:cs typeface="NikoshBAN" panose="02000000000000000000" pitchFamily="2" charset="0"/>
              </a:rPr>
              <a:t>E-mail: </a:t>
            </a:r>
            <a:r>
              <a:rPr lang="en-US" sz="3200" dirty="0" smtClean="0">
                <a:cs typeface="NikoshBAN" panose="02000000000000000000" pitchFamily="2" charset="0"/>
                <a:hlinkClick r:id="rId5"/>
              </a:rPr>
              <a:t>kmiruhullah@gmail.com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59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4823" y="195593"/>
            <a:ext cx="6170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লক্ষ্য করি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8" y="1392783"/>
            <a:ext cx="10487407" cy="47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6693" y="1094494"/>
            <a:ext cx="6297216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8664" y="3074147"/>
            <a:ext cx="3644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কার্শফের সূত্র 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6125" y="993313"/>
            <a:ext cx="820368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</a:p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কার্শফ সূত্র আবিষ্কারকের নাম বলতে পারবে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কারেন্ট সূত্রের ব্যাখ্যা বলতে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ভোল্টেজ সুত্রের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বলতে পারবে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8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0835" y="625900"/>
            <a:ext cx="5852156" cy="5632311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গুস্তাভ রবার্ট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কার্শফ জার্মান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পদার্থবিদ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কালিনিংরাড, রাশিয়াতে জন্ম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মার্চ ১৮২৪খ্রিঃ এবং মারা যান বের্লিন, জার্মানী ১৭ অক্টোবর ১৮৮৭।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জটিল নেটওয়ার্কের জন্য  তিনি দুটি সূত্র আবিষ্কার করেন। তাঁর নাম অনুসারে সূত্র দুটিকে কার্শফের সূত্র বলে। কার্শফের সূত্র দুটি যথা, </a:t>
            </a:r>
          </a:p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কারেন্ট সূত্র   ২) ভোল্টেজ সূত্র 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4"/>
          <p:cNvSpPr txBox="1"/>
          <p:nvPr/>
        </p:nvSpPr>
        <p:spPr>
          <a:xfrm>
            <a:off x="6699053" y="5393691"/>
            <a:ext cx="471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  K</a:t>
            </a:r>
            <a:r>
              <a:rPr lang="bn-IN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bn-IN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bn-IN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 R   </a:t>
            </a:r>
            <a:r>
              <a:rPr lang="bn-IN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  K </a:t>
            </a:r>
            <a:r>
              <a:rPr lang="bn-IN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bn-IN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bn-IN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R    </a:t>
            </a:r>
            <a:endParaRPr lang="en-US" dirty="0">
              <a:ln>
                <a:solidFill>
                  <a:schemeClr val="bg1">
                    <a:lumMod val="95000"/>
                  </a:schemeClr>
                </a:solidFill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209" y="927326"/>
            <a:ext cx="4956478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2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6495" y="604334"/>
            <a:ext cx="94886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কার্শফ সূত্র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জটিল নেটওয়ার্কের বর্তনীর কারেন্ট ও ভোল্টেজ ড্রপ নির্ণয়ের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 যে সূত্র ব্যবহার করা হয় তাকে কার্শফের সূত্র বলে।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568811"/>
            <a:ext cx="9275036" cy="369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8921" y="372103"/>
                <a:ext cx="1140852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0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কারেন্ট সূত্রঃ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ইলেকট্রিক্যাল নেটওয়ার্কের লোড বা জাংশনে আগত কারেন্ট ও নির্গত কারেন্টের বীজগণিতিক যোগফল শূন্য হবে। অর্থাৎ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Σ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𝐼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𝑜</m:t>
                    </m:r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21" y="372103"/>
                <a:ext cx="11408525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1870" t="-5346" r="-1549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38" y="1923393"/>
            <a:ext cx="550912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27507" y="403845"/>
                <a:ext cx="1003669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000" b="1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ভোল্টেজ সূত্রঃ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একটি লুফের ভোল্টেজ উৎস এবং প্রত্যেক রেজিস্ট্যান্সের ভোল্টেজ ড্রপের বীজগাণিতিক যোগফল শূন্য হবে।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Σ</m:t>
                    </m:r>
                  </m:oMath>
                </a14:m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e.m.f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Σ</m:t>
                    </m:r>
                    <m:r>
                      <m:rPr>
                        <m:sty m:val="p"/>
                      </m:rPr>
                      <a:rPr lang="en-US" sz="40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𝑜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07" y="403845"/>
                <a:ext cx="10036694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2125" t="-5346" r="-255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52" y="2302587"/>
            <a:ext cx="6756837" cy="40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2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313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76</cp:revision>
  <dcterms:created xsi:type="dcterms:W3CDTF">2020-07-31T18:12:49Z</dcterms:created>
  <dcterms:modified xsi:type="dcterms:W3CDTF">2020-08-22T06:43:24Z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