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25"/>
  </p:notesMasterIdLst>
  <p:sldIdLst>
    <p:sldId id="303" r:id="rId2"/>
    <p:sldId id="257" r:id="rId3"/>
    <p:sldId id="376" r:id="rId4"/>
    <p:sldId id="447" r:id="rId5"/>
    <p:sldId id="348" r:id="rId6"/>
    <p:sldId id="305" r:id="rId7"/>
    <p:sldId id="449" r:id="rId8"/>
    <p:sldId id="450" r:id="rId9"/>
    <p:sldId id="455" r:id="rId10"/>
    <p:sldId id="454" r:id="rId11"/>
    <p:sldId id="458" r:id="rId12"/>
    <p:sldId id="459" r:id="rId13"/>
    <p:sldId id="460" r:id="rId14"/>
    <p:sldId id="461" r:id="rId15"/>
    <p:sldId id="462" r:id="rId16"/>
    <p:sldId id="463" r:id="rId17"/>
    <p:sldId id="465" r:id="rId18"/>
    <p:sldId id="456" r:id="rId19"/>
    <p:sldId id="408" r:id="rId20"/>
    <p:sldId id="444" r:id="rId21"/>
    <p:sldId id="429" r:id="rId22"/>
    <p:sldId id="345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727CB-00AF-4970-B06A-7B98476E5590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B934F-A8EB-4CF2-A71A-0B7642AC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67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2B0C-8F66-4454-80ED-A14CED67A5A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D06E-80BC-455C-9DAC-BDE76D598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2B0C-8F66-4454-80ED-A14CED67A5A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D06E-80BC-455C-9DAC-BDE76D598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2B0C-8F66-4454-80ED-A14CED67A5A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D06E-80BC-455C-9DAC-BDE76D598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2B0C-8F66-4454-80ED-A14CED67A5A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D06E-80BC-455C-9DAC-BDE76D598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2B0C-8F66-4454-80ED-A14CED67A5A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D06E-80BC-455C-9DAC-BDE76D598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2B0C-8F66-4454-80ED-A14CED67A5A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D06E-80BC-455C-9DAC-BDE76D598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2B0C-8F66-4454-80ED-A14CED67A5A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D06E-80BC-455C-9DAC-BDE76D598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2B0C-8F66-4454-80ED-A14CED67A5A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D06E-80BC-455C-9DAC-BDE76D598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2B0C-8F66-4454-80ED-A14CED67A5A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D06E-80BC-455C-9DAC-BDE76D598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2B0C-8F66-4454-80ED-A14CED67A5A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D06E-80BC-455C-9DAC-BDE76D598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2B0C-8F66-4454-80ED-A14CED67A5A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D06E-80BC-455C-9DAC-BDE76D59897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8512B0C-8F66-4454-80ED-A14CED67A5A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F8D06E-80BC-455C-9DAC-BDE76D5989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605102" y="459798"/>
            <a:ext cx="4701268" cy="83251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882" y="1741676"/>
            <a:ext cx="6379707" cy="4482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4356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1275" y="532353"/>
            <a:ext cx="109677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ঘটনা সম্পর্কিত বিভিন্ন প্রশ্নের উত্তর অনুসন্ধানের ক্ষেত্রে বিজ্ঞানীরা বৈজ্ঞানিক পদ্ধতি অনুসরণ করেন। যার মধ্যে নিম্নোক্ত ধাপসমূহ রয়েছে।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22" r="5001"/>
          <a:stretch/>
        </p:blipFill>
        <p:spPr>
          <a:xfrm>
            <a:off x="1058091" y="1732682"/>
            <a:ext cx="10175966" cy="470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00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79543" y="571541"/>
            <a:ext cx="275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পদ্ধতি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722658"/>
              </p:ext>
            </p:extLst>
          </p:nvPr>
        </p:nvGraphicFramePr>
        <p:xfrm>
          <a:off x="881374" y="1321996"/>
          <a:ext cx="10783757" cy="1704232"/>
        </p:xfrm>
        <a:graphic>
          <a:graphicData uri="http://schemas.openxmlformats.org/drawingml/2006/table">
            <a:tbl>
              <a:tblPr firstRow="1" bandRow="1" bandCol="1">
                <a:tableStyleId>{E8B1032C-EA38-4F05-BA0D-38AFFFC7BED3}</a:tableStyleId>
              </a:tblPr>
              <a:tblGrid>
                <a:gridCol w="1613632">
                  <a:extLst>
                    <a:ext uri="{9D8B030D-6E8A-4147-A177-3AD203B41FA5}">
                      <a16:colId xmlns:a16="http://schemas.microsoft.com/office/drawing/2014/main" val="2310049792"/>
                    </a:ext>
                  </a:extLst>
                </a:gridCol>
                <a:gridCol w="9170125">
                  <a:extLst>
                    <a:ext uri="{9D8B030D-6E8A-4147-A177-3AD203B41FA5}">
                      <a16:colId xmlns:a16="http://schemas.microsoft.com/office/drawing/2014/main" val="2328571044"/>
                    </a:ext>
                  </a:extLst>
                </a:gridCol>
              </a:tblGrid>
              <a:tr h="637432"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ধাপ</a:t>
                      </a:r>
                      <a:endParaRPr lang="en-US" sz="3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449114"/>
                  </a:ext>
                </a:extLst>
              </a:tr>
              <a:tr h="637432"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পর্যবেক্ষণ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আমাদের চারপাশের পরিবেশ পর্যবেক্ষণ করার মধ্য</a:t>
                      </a:r>
                      <a:r>
                        <a:rPr lang="bn-IN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দিয়ে আমরা প্রাকৃতিক ঘটনা কিংবা নিজের পছন্দের কোনো বিষয় সম্পর্কে কৌতুহল বোধ করি। </a:t>
                      </a:r>
                      <a:endParaRPr lang="en-US" sz="32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929727"/>
                  </a:ext>
                </a:extLst>
              </a:tr>
            </a:tbl>
          </a:graphicData>
        </a:graphic>
      </p:graphicFrame>
      <p:pic>
        <p:nvPicPr>
          <p:cNvPr id="5122" name="Picture 2" descr="পরিবেশ পর্যবেক্ষণ প্রতিযোগিতা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19"/>
          <a:stretch/>
        </p:blipFill>
        <p:spPr bwMode="auto">
          <a:xfrm>
            <a:off x="3264533" y="3191908"/>
            <a:ext cx="5383077" cy="29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20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3452" y="445050"/>
            <a:ext cx="275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পদ্ধতি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170333"/>
              </p:ext>
            </p:extLst>
          </p:nvPr>
        </p:nvGraphicFramePr>
        <p:xfrm>
          <a:off x="881374" y="1165170"/>
          <a:ext cx="10783757" cy="2191912"/>
        </p:xfrm>
        <a:graphic>
          <a:graphicData uri="http://schemas.openxmlformats.org/drawingml/2006/table">
            <a:tbl>
              <a:tblPr firstRow="1" bandRow="1" bandCol="1">
                <a:tableStyleId>{E8B1032C-EA38-4F05-BA0D-38AFFFC7BED3}</a:tableStyleId>
              </a:tblPr>
              <a:tblGrid>
                <a:gridCol w="1613632">
                  <a:extLst>
                    <a:ext uri="{9D8B030D-6E8A-4147-A177-3AD203B41FA5}">
                      <a16:colId xmlns:a16="http://schemas.microsoft.com/office/drawing/2014/main" val="2310049792"/>
                    </a:ext>
                  </a:extLst>
                </a:gridCol>
                <a:gridCol w="9170125">
                  <a:extLst>
                    <a:ext uri="{9D8B030D-6E8A-4147-A177-3AD203B41FA5}">
                      <a16:colId xmlns:a16="http://schemas.microsoft.com/office/drawing/2014/main" val="2328571044"/>
                    </a:ext>
                  </a:extLst>
                </a:gridCol>
              </a:tblGrid>
              <a:tr h="637432"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ধাপ</a:t>
                      </a:r>
                      <a:r>
                        <a:rPr lang="bn-IN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449114"/>
                  </a:ext>
                </a:extLst>
              </a:tr>
              <a:tr h="637432"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প্রশ্নকরণ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যখন</a:t>
                      </a:r>
                      <a:r>
                        <a:rPr lang="bn-IN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আমরা কোনো কিছু দেখি, শুনি বা পড়ি আমাদের মনে এ সম্পর্কিত নানা প্রশ্ন আসতে পারে। এ সকল প্রশ্ন থেকে এমন একটি প্রশ্ন বেছে নেই যার উত্তর পর্যবেক্ষণ বা পরীক্ষণের মাধ্যমে পাওয়া সম্ভব। </a:t>
                      </a:r>
                      <a:endParaRPr lang="en-US" sz="32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929727"/>
                  </a:ext>
                </a:extLst>
              </a:tr>
            </a:tbl>
          </a:graphicData>
        </a:graphic>
      </p:graphicFrame>
      <p:pic>
        <p:nvPicPr>
          <p:cNvPr id="9218" name="Picture 2" descr="জীবনের জন্য তিনটি শিক্ষামূলক প্রশ্ন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221" y="3549726"/>
            <a:ext cx="3576990" cy="268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923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3452" y="445050"/>
            <a:ext cx="275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পদ্ধতি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15332"/>
              </p:ext>
            </p:extLst>
          </p:nvPr>
        </p:nvGraphicFramePr>
        <p:xfrm>
          <a:off x="881374" y="1165170"/>
          <a:ext cx="10783757" cy="1704232"/>
        </p:xfrm>
        <a:graphic>
          <a:graphicData uri="http://schemas.openxmlformats.org/drawingml/2006/table">
            <a:tbl>
              <a:tblPr firstRow="1" bandRow="1" bandCol="1">
                <a:tableStyleId>{E8B1032C-EA38-4F05-BA0D-38AFFFC7BED3}</a:tableStyleId>
              </a:tblPr>
              <a:tblGrid>
                <a:gridCol w="1613632">
                  <a:extLst>
                    <a:ext uri="{9D8B030D-6E8A-4147-A177-3AD203B41FA5}">
                      <a16:colId xmlns:a16="http://schemas.microsoft.com/office/drawing/2014/main" val="2310049792"/>
                    </a:ext>
                  </a:extLst>
                </a:gridCol>
                <a:gridCol w="9170125">
                  <a:extLst>
                    <a:ext uri="{9D8B030D-6E8A-4147-A177-3AD203B41FA5}">
                      <a16:colId xmlns:a16="http://schemas.microsoft.com/office/drawing/2014/main" val="2328571044"/>
                    </a:ext>
                  </a:extLst>
                </a:gridCol>
              </a:tblGrid>
              <a:tr h="637432"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ধাপ</a:t>
                      </a:r>
                      <a:r>
                        <a:rPr lang="bn-IN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449114"/>
                  </a:ext>
                </a:extLst>
              </a:tr>
              <a:tr h="637432"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অনুমান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পূর্ব</a:t>
                      </a:r>
                      <a:r>
                        <a:rPr lang="bn-IN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অভিজ্ঞতা ব্যবহার করে প্রশ্নটির সম্ভাব্য উত্তর ঠিক করি এবং খাতায় লিখি। এটিই অনুমান।</a:t>
                      </a:r>
                      <a:endParaRPr lang="en-US" sz="32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929727"/>
                  </a:ext>
                </a:extLst>
              </a:tr>
            </a:tbl>
          </a:graphicData>
        </a:graphic>
      </p:graphicFrame>
      <p:pic>
        <p:nvPicPr>
          <p:cNvPr id="10242" name="Picture 2" descr="ইমেল ঠিকানাগুলির একটি বিস্ময়ক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777" y="3193098"/>
            <a:ext cx="4714137" cy="312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130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3452" y="445050"/>
            <a:ext cx="275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পদ্ধতি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73968"/>
              </p:ext>
            </p:extLst>
          </p:nvPr>
        </p:nvGraphicFramePr>
        <p:xfrm>
          <a:off x="687170" y="1152107"/>
          <a:ext cx="10783757" cy="2133600"/>
        </p:xfrm>
        <a:graphic>
          <a:graphicData uri="http://schemas.openxmlformats.org/drawingml/2006/table">
            <a:tbl>
              <a:tblPr firstRow="1" bandRow="1" bandCol="1">
                <a:tableStyleId>{E8B1032C-EA38-4F05-BA0D-38AFFFC7BED3}</a:tableStyleId>
              </a:tblPr>
              <a:tblGrid>
                <a:gridCol w="1613632">
                  <a:extLst>
                    <a:ext uri="{9D8B030D-6E8A-4147-A177-3AD203B41FA5}">
                      <a16:colId xmlns:a16="http://schemas.microsoft.com/office/drawing/2014/main" val="2310049792"/>
                    </a:ext>
                  </a:extLst>
                </a:gridCol>
                <a:gridCol w="9170125">
                  <a:extLst>
                    <a:ext uri="{9D8B030D-6E8A-4147-A177-3AD203B41FA5}">
                      <a16:colId xmlns:a16="http://schemas.microsoft.com/office/drawing/2014/main" val="2328571044"/>
                    </a:ext>
                  </a:extLst>
                </a:gridCol>
              </a:tblGrid>
              <a:tr h="467687"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ধাপ</a:t>
                      </a:r>
                      <a:r>
                        <a:rPr lang="bn-IN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449114"/>
                  </a:ext>
                </a:extLst>
              </a:tr>
              <a:tr h="637432"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পরীক্ষণ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নুমান</a:t>
                      </a:r>
                      <a:r>
                        <a:rPr lang="en-US" sz="32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</a:t>
                      </a:r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সঠিক</a:t>
                      </a:r>
                      <a:r>
                        <a:rPr lang="bn-IN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কি না তা যাচাই করার জন্য একটি পরীক্ষার পরিকল্পনা করি।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পরীক্ষাটি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করার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জন্য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প্রয়োজনীয়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উপকরণ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সংগ্রহ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করি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পরীক্ষাটি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সম্পাদন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করি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তথ্য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সংগ্রহ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পরীক্ষার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ফলাফল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লিপিবদ্ধ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করি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32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929727"/>
                  </a:ext>
                </a:extLst>
              </a:tr>
            </a:tbl>
          </a:graphicData>
        </a:graphic>
      </p:graphicFrame>
      <p:sp>
        <p:nvSpPr>
          <p:cNvPr id="4" name="AutoShape 2" descr="শিশুদের জন্য হাতে কলমে ব্যবহারিক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শিশুদের জন্য হাতে কলমে ব্যবহারিক ..."/>
          <p:cNvSpPr>
            <a:spLocks noChangeAspect="1" noChangeArrowheads="1"/>
          </p:cNvSpPr>
          <p:nvPr/>
        </p:nvSpPr>
        <p:spPr bwMode="auto">
          <a:xfrm>
            <a:off x="307975" y="7937"/>
            <a:ext cx="2605042" cy="260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শিশুদের জন্য হাতে কলমে ব্যবহারিক ..."/>
          <p:cNvSpPr>
            <a:spLocks noChangeAspect="1" noChangeArrowheads="1"/>
          </p:cNvSpPr>
          <p:nvPr/>
        </p:nvSpPr>
        <p:spPr bwMode="auto">
          <a:xfrm>
            <a:off x="307975" y="7937"/>
            <a:ext cx="1781668" cy="178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8" name="Picture 14" descr="Pictures: boiling water clip art | Teapot Clipart Evaporation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2"/>
          <a:stretch/>
        </p:blipFill>
        <p:spPr bwMode="auto">
          <a:xfrm>
            <a:off x="3855223" y="3521853"/>
            <a:ext cx="4447650" cy="284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943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3452" y="445050"/>
            <a:ext cx="275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পদ্ধতি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720648"/>
              </p:ext>
            </p:extLst>
          </p:nvPr>
        </p:nvGraphicFramePr>
        <p:xfrm>
          <a:off x="687170" y="1152107"/>
          <a:ext cx="10783757" cy="1645920"/>
        </p:xfrm>
        <a:graphic>
          <a:graphicData uri="http://schemas.openxmlformats.org/drawingml/2006/table">
            <a:tbl>
              <a:tblPr firstRow="1" bandRow="1" bandCol="1">
                <a:tableStyleId>{E8B1032C-EA38-4F05-BA0D-38AFFFC7BED3}</a:tableStyleId>
              </a:tblPr>
              <a:tblGrid>
                <a:gridCol w="1613632">
                  <a:extLst>
                    <a:ext uri="{9D8B030D-6E8A-4147-A177-3AD203B41FA5}">
                      <a16:colId xmlns:a16="http://schemas.microsoft.com/office/drawing/2014/main" val="2310049792"/>
                    </a:ext>
                  </a:extLst>
                </a:gridCol>
                <a:gridCol w="9170125">
                  <a:extLst>
                    <a:ext uri="{9D8B030D-6E8A-4147-A177-3AD203B41FA5}">
                      <a16:colId xmlns:a16="http://schemas.microsoft.com/office/drawing/2014/main" val="2328571044"/>
                    </a:ext>
                  </a:extLst>
                </a:gridCol>
              </a:tblGrid>
              <a:tr h="467687"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ধাপ</a:t>
                      </a:r>
                      <a:r>
                        <a:rPr lang="bn-IN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449114"/>
                  </a:ext>
                </a:extLst>
              </a:tr>
              <a:tr h="637432"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সিদ্ধান্ত</a:t>
                      </a:r>
                      <a:r>
                        <a:rPr lang="bn-IN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গ্রহণ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 তথ্য</a:t>
                      </a:r>
                      <a:r>
                        <a:rPr lang="bn-IN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বিশ্লেষণ করি এবং ফলাফলের সারসংক্ষেপ করি। ফলাফলটি অনুমানের সাথে মিলেছে কিনা তা যাচাই করি।</a:t>
                      </a:r>
                      <a:endParaRPr lang="en-US" sz="32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929727"/>
                  </a:ext>
                </a:extLst>
              </a:tr>
            </a:tbl>
          </a:graphicData>
        </a:graphic>
      </p:graphicFrame>
      <p:sp>
        <p:nvSpPr>
          <p:cNvPr id="4" name="AutoShape 2" descr="শিশুদের জন্য হাতে কলমে ব্যবহারিক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শিশুদের জন্য হাতে কলমে ব্যবহারিক ..."/>
          <p:cNvSpPr>
            <a:spLocks noChangeAspect="1" noChangeArrowheads="1"/>
          </p:cNvSpPr>
          <p:nvPr/>
        </p:nvSpPr>
        <p:spPr bwMode="auto">
          <a:xfrm>
            <a:off x="307975" y="7937"/>
            <a:ext cx="2605042" cy="260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শিশুদের জন্য হাতে কলমে ব্যবহারিক ..."/>
          <p:cNvSpPr>
            <a:spLocks noChangeAspect="1" noChangeArrowheads="1"/>
          </p:cNvSpPr>
          <p:nvPr/>
        </p:nvSpPr>
        <p:spPr bwMode="auto">
          <a:xfrm>
            <a:off x="307975" y="7937"/>
            <a:ext cx="1781668" cy="178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0" name="Picture 2" descr="করোনায় ঘরবন্দী শিশুর মানসিক বিকাশ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9"/>
          <a:stretch/>
        </p:blipFill>
        <p:spPr bwMode="auto">
          <a:xfrm>
            <a:off x="1892934" y="2920309"/>
            <a:ext cx="8162169" cy="357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579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3452" y="445050"/>
            <a:ext cx="275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পদ্ধতি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342864"/>
              </p:ext>
            </p:extLst>
          </p:nvPr>
        </p:nvGraphicFramePr>
        <p:xfrm>
          <a:off x="687170" y="1152107"/>
          <a:ext cx="10783757" cy="1216552"/>
        </p:xfrm>
        <a:graphic>
          <a:graphicData uri="http://schemas.openxmlformats.org/drawingml/2006/table">
            <a:tbl>
              <a:tblPr firstRow="1" bandRow="1" bandCol="1">
                <a:tableStyleId>{E8B1032C-EA38-4F05-BA0D-38AFFFC7BED3}</a:tableStyleId>
              </a:tblPr>
              <a:tblGrid>
                <a:gridCol w="1613632">
                  <a:extLst>
                    <a:ext uri="{9D8B030D-6E8A-4147-A177-3AD203B41FA5}">
                      <a16:colId xmlns:a16="http://schemas.microsoft.com/office/drawing/2014/main" val="2310049792"/>
                    </a:ext>
                  </a:extLst>
                </a:gridCol>
                <a:gridCol w="9170125">
                  <a:extLst>
                    <a:ext uri="{9D8B030D-6E8A-4147-A177-3AD203B41FA5}">
                      <a16:colId xmlns:a16="http://schemas.microsoft.com/office/drawing/2014/main" val="2328571044"/>
                    </a:ext>
                  </a:extLst>
                </a:gridCol>
              </a:tblGrid>
              <a:tr h="467687"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ধাপ</a:t>
                      </a:r>
                      <a:r>
                        <a:rPr lang="bn-IN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449114"/>
                  </a:ext>
                </a:extLst>
              </a:tr>
              <a:tr h="637432"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বিনিময়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 ফলাফল এবং</a:t>
                      </a:r>
                      <a:r>
                        <a:rPr lang="bn-IN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সিদ্ধান্ত অন্যদের সাথে বিনিময় করি।</a:t>
                      </a:r>
                      <a:endParaRPr lang="en-US" sz="32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929727"/>
                  </a:ext>
                </a:extLst>
              </a:tr>
            </a:tbl>
          </a:graphicData>
        </a:graphic>
      </p:graphicFrame>
      <p:sp>
        <p:nvSpPr>
          <p:cNvPr id="4" name="AutoShape 2" descr="শিশুদের জন্য হাতে কলমে ব্যবহারিক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শিশুদের জন্য হাতে কলমে ব্যবহারিক ..."/>
          <p:cNvSpPr>
            <a:spLocks noChangeAspect="1" noChangeArrowheads="1"/>
          </p:cNvSpPr>
          <p:nvPr/>
        </p:nvSpPr>
        <p:spPr bwMode="auto">
          <a:xfrm>
            <a:off x="307975" y="7937"/>
            <a:ext cx="2605042" cy="260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শিশুদের জন্য হাতে কলমে ব্যবহারিক ..."/>
          <p:cNvSpPr>
            <a:spLocks noChangeAspect="1" noChangeArrowheads="1"/>
          </p:cNvSpPr>
          <p:nvPr/>
        </p:nvSpPr>
        <p:spPr bwMode="auto">
          <a:xfrm>
            <a:off x="307975" y="7937"/>
            <a:ext cx="1781668" cy="178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4" name="Picture 2" descr="খুলনায় ঘুড়ি ওড়ানো সেই বিকেলগুল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17" y="2638692"/>
            <a:ext cx="6482074" cy="364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147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263" y="1276937"/>
            <a:ext cx="11351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হলো আমাদের জীবিনের বাস্তব সমস্যা সমাধানের জন্য বিজ্ঞানের ব্যবহারিক প্রয়োগ। প্রযুক্তি মানুষের জীবনের মানোন্নয়নে বিভিন্ন পণ্য, যন্ত্রপাতি এবং পদ্ধতির উদ্ভাবন করে।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4251" y="486913"/>
            <a:ext cx="257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কী?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3" y="2620959"/>
            <a:ext cx="3683749" cy="2759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734" y="2620957"/>
            <a:ext cx="2502038" cy="2759257"/>
          </a:xfrm>
          <a:prstGeom prst="rect">
            <a:avLst/>
          </a:prstGeom>
        </p:spPr>
      </p:pic>
      <p:pic>
        <p:nvPicPr>
          <p:cNvPr id="14338" name="Picture 2" descr="বাংলাদেশে রেফ্রিজারেটর ও ডিপ ফ্রিজ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9" r="23909"/>
          <a:stretch/>
        </p:blipFill>
        <p:spPr bwMode="auto">
          <a:xfrm>
            <a:off x="5593097" y="2620957"/>
            <a:ext cx="2155371" cy="34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825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2087" y="715232"/>
            <a:ext cx="10967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ব্যবহারে নানান ক্ষেত্র রয়েছে। যেমন শিক্ষা, চিকিৎসা ও যোগাযোগ ইত্যাদি।</a:t>
            </a:r>
          </a:p>
        </p:txBody>
      </p:sp>
      <p:pic>
        <p:nvPicPr>
          <p:cNvPr id="15362" name="Picture 2" descr="শিক্ষায় প্রযুক্তির প্রভাব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67" y="2251442"/>
            <a:ext cx="3436711" cy="232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স্বাস্থ্য সেবায় প্রযুক্তিঃ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29" y="2251442"/>
            <a:ext cx="3488962" cy="23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ভিডিও কল: সচেতন আছেন তো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042" y="2251442"/>
            <a:ext cx="3175455" cy="232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842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5713" y="3150717"/>
            <a:ext cx="6236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তোমাদের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বইয়ের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নং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পৃষ্ঠা খোলে নিরবে পড়।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3486" y="1092094"/>
            <a:ext cx="5850716" cy="646331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পাঠ্যবইয়ের সাথে শিক্ষার্থীদের সংযোগ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250" y="787097"/>
            <a:ext cx="4096644" cy="5247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60935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UMAN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654" y="1146631"/>
            <a:ext cx="2014099" cy="2104570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522519" y="3323765"/>
            <a:ext cx="4659081" cy="3062511"/>
          </a:xfrm>
          <a:custGeom>
            <a:avLst/>
            <a:gdLst>
              <a:gd name="connsiteX0" fmla="*/ 0 w 4659081"/>
              <a:gd name="connsiteY0" fmla="*/ 229045 h 3062511"/>
              <a:gd name="connsiteX1" fmla="*/ 229045 w 4659081"/>
              <a:gd name="connsiteY1" fmla="*/ 0 h 3062511"/>
              <a:gd name="connsiteX2" fmla="*/ 4430036 w 4659081"/>
              <a:gd name="connsiteY2" fmla="*/ 0 h 3062511"/>
              <a:gd name="connsiteX3" fmla="*/ 4659081 w 4659081"/>
              <a:gd name="connsiteY3" fmla="*/ 229045 h 3062511"/>
              <a:gd name="connsiteX4" fmla="*/ 4659081 w 4659081"/>
              <a:gd name="connsiteY4" fmla="*/ 2833466 h 3062511"/>
              <a:gd name="connsiteX5" fmla="*/ 4430036 w 4659081"/>
              <a:gd name="connsiteY5" fmla="*/ 3062511 h 3062511"/>
              <a:gd name="connsiteX6" fmla="*/ 229045 w 4659081"/>
              <a:gd name="connsiteY6" fmla="*/ 3062511 h 3062511"/>
              <a:gd name="connsiteX7" fmla="*/ 0 w 4659081"/>
              <a:gd name="connsiteY7" fmla="*/ 2833466 h 3062511"/>
              <a:gd name="connsiteX8" fmla="*/ 0 w 4659081"/>
              <a:gd name="connsiteY8" fmla="*/ 229045 h 3062511"/>
              <a:gd name="connsiteX0" fmla="*/ 0 w 4659081"/>
              <a:gd name="connsiteY0" fmla="*/ 292545 h 3062511"/>
              <a:gd name="connsiteX1" fmla="*/ 229045 w 4659081"/>
              <a:gd name="connsiteY1" fmla="*/ 0 h 3062511"/>
              <a:gd name="connsiteX2" fmla="*/ 4430036 w 4659081"/>
              <a:gd name="connsiteY2" fmla="*/ 0 h 3062511"/>
              <a:gd name="connsiteX3" fmla="*/ 4659081 w 4659081"/>
              <a:gd name="connsiteY3" fmla="*/ 229045 h 3062511"/>
              <a:gd name="connsiteX4" fmla="*/ 4659081 w 4659081"/>
              <a:gd name="connsiteY4" fmla="*/ 2833466 h 3062511"/>
              <a:gd name="connsiteX5" fmla="*/ 4430036 w 4659081"/>
              <a:gd name="connsiteY5" fmla="*/ 3062511 h 3062511"/>
              <a:gd name="connsiteX6" fmla="*/ 229045 w 4659081"/>
              <a:gd name="connsiteY6" fmla="*/ 3062511 h 3062511"/>
              <a:gd name="connsiteX7" fmla="*/ 0 w 4659081"/>
              <a:gd name="connsiteY7" fmla="*/ 2833466 h 3062511"/>
              <a:gd name="connsiteX8" fmla="*/ 0 w 4659081"/>
              <a:gd name="connsiteY8" fmla="*/ 292545 h 306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9081" h="3062511">
                <a:moveTo>
                  <a:pt x="0" y="292545"/>
                </a:moveTo>
                <a:cubicBezTo>
                  <a:pt x="0" y="166047"/>
                  <a:pt x="102547" y="0"/>
                  <a:pt x="229045" y="0"/>
                </a:cubicBezTo>
                <a:lnTo>
                  <a:pt x="4430036" y="0"/>
                </a:lnTo>
                <a:cubicBezTo>
                  <a:pt x="4556534" y="0"/>
                  <a:pt x="4659081" y="102547"/>
                  <a:pt x="4659081" y="229045"/>
                </a:cubicBezTo>
                <a:lnTo>
                  <a:pt x="4659081" y="2833466"/>
                </a:lnTo>
                <a:cubicBezTo>
                  <a:pt x="4659081" y="2959964"/>
                  <a:pt x="4556534" y="3062511"/>
                  <a:pt x="4430036" y="3062511"/>
                </a:cubicBezTo>
                <a:lnTo>
                  <a:pt x="229045" y="3062511"/>
                </a:lnTo>
                <a:cubicBezTo>
                  <a:pt x="102547" y="3062511"/>
                  <a:pt x="0" y="2959964"/>
                  <a:pt x="0" y="2833466"/>
                </a:cubicBezTo>
                <a:lnTo>
                  <a:pt x="0" y="292545"/>
                </a:lnTo>
                <a:close/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আবু ছালেহ মোহাম্মদ নোমান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রামপুর সরকারি প্রাথমিক বিদ্যালয়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ছাতক, সুনামগঞ্জ।</a:t>
            </a:r>
            <a:endParaRPr lang="en-GB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মোবাঃ ০১৭৭৩-৫৫-৭৭-৩৩ 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asm.numan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@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gmail.com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64333" y="435431"/>
            <a:ext cx="3294743" cy="7112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5326743" y="435431"/>
            <a:ext cx="87086" cy="5950845"/>
          </a:xfrm>
          <a:prstGeom prst="fram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Up Ribbon 6"/>
          <p:cNvSpPr/>
          <p:nvPr/>
        </p:nvSpPr>
        <p:spPr>
          <a:xfrm>
            <a:off x="5544457" y="217719"/>
            <a:ext cx="6096000" cy="928912"/>
          </a:xfrm>
          <a:prstGeom prst="ribbon2">
            <a:avLst>
              <a:gd name="adj1" fmla="val 20656"/>
              <a:gd name="adj2" fmla="val 6233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44457" y="4279900"/>
            <a:ext cx="6096000" cy="2106375"/>
          </a:xfrm>
          <a:prstGeom prst="roundRect">
            <a:avLst>
              <a:gd name="adj" fmla="val 10428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ণি		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: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: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শিরোণাম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IN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 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বিজ্ঞান ও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প্রযুক্তি 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" t="5405" r="6387" b="5252"/>
          <a:stretch/>
        </p:blipFill>
        <p:spPr bwMode="auto">
          <a:xfrm>
            <a:off x="7474209" y="1019631"/>
            <a:ext cx="2312696" cy="3101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31873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4389120" y="566061"/>
            <a:ext cx="3377478" cy="783768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70" t="13451" r="7169" b="13828"/>
          <a:stretch/>
        </p:blipFill>
        <p:spPr>
          <a:xfrm>
            <a:off x="1110342" y="1449977"/>
            <a:ext cx="10123715" cy="383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8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rizontal Scroll 10"/>
          <p:cNvSpPr/>
          <p:nvPr/>
        </p:nvSpPr>
        <p:spPr>
          <a:xfrm>
            <a:off x="2569033" y="435431"/>
            <a:ext cx="7692572" cy="1190171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0952" y="2445170"/>
            <a:ext cx="4200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 কী?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0952" y="3453868"/>
            <a:ext cx="3024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20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1984481" y="828830"/>
            <a:ext cx="3753394" cy="1300416"/>
          </a:xfrm>
          <a:prstGeom prst="wedgeEllipseCallout">
            <a:avLst>
              <a:gd name="adj1" fmla="val 49417"/>
              <a:gd name="adj2" fmla="val 1286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2937" y="3479073"/>
            <a:ext cx="7825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উদ্ভাবনে আমরা কীভাবে বিজ্ঞানকে ব্যবহার করি?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38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7513" y="583096"/>
            <a:ext cx="6316731" cy="78187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388" name="Picture 4" descr="R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103" y="1552049"/>
            <a:ext cx="4503645" cy="44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105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9492" y="423961"/>
            <a:ext cx="4365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 দেখি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8446" y="5698008"/>
            <a:ext cx="4762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96" y="1394407"/>
            <a:ext cx="4532812" cy="38563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974" y="1394406"/>
            <a:ext cx="4767455" cy="3856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3615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9492" y="423961"/>
            <a:ext cx="4365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 দেখি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8446" y="5698008"/>
            <a:ext cx="4762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83" y="1394407"/>
            <a:ext cx="3839237" cy="38563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1" y="1394404"/>
            <a:ext cx="4038084" cy="38563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14095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749040" y="489132"/>
            <a:ext cx="5087262" cy="1026160"/>
          </a:xfrm>
          <a:prstGeom prst="horizontalScroll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94747" y="1768441"/>
            <a:ext cx="4036790" cy="7402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বিজ্ঞান ও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প্রযুক্তি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https://emani85.files.wordpress.com/2017/06/science-gave-the-velocity.jpg?w=6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97" y="2761820"/>
            <a:ext cx="5238205" cy="32791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71924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242454" y="568256"/>
            <a:ext cx="7837716" cy="1219200"/>
          </a:xfrm>
          <a:prstGeom prst="downArrow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3660" y="2152019"/>
            <a:ext cx="5436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৭.১.১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বিজ্ঞান কী তা ব্যাখ্যা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করতে পারবে।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3661" y="2798350"/>
            <a:ext cx="8493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৭.১.২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বৈজ্ঞানিক অনুসন্ধানের কয়েকটি পদ্ধতি উল্লেখ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3660" y="3444681"/>
            <a:ext cx="10021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১০.১.১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প্রযুক্তির উদ্ভব, বিজ্ঞানের জ্ঞানের প্রয়োগ/ব্যবহার সম্পর্কে বলতে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3661" y="4241796"/>
            <a:ext cx="7408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১০.১.২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বিজ্ঞানের জ্ঞান ও প্রযুক্তির পার্থক্য বুঝতে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31535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1170" y="5277395"/>
            <a:ext cx="10585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আমরা বিভিন্ন প্রযুক্তি যেমন বই, কলম, টেবিল, বৈদ্যুতিক বাতি, ঘড়ি ইত্যাদি ব্যবহার করে লেখাপড়া করছি।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911" y="513038"/>
            <a:ext cx="5628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তোমরা কি দেখতে পাচ্ছ?</a:t>
            </a:r>
          </a:p>
        </p:txBody>
      </p:sp>
      <p:pic>
        <p:nvPicPr>
          <p:cNvPr id="2050" name="Picture 2" descr="পড়ছে শিশু, শিখছে কি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21" y="1772262"/>
            <a:ext cx="4777334" cy="30120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89" y="1636739"/>
            <a:ext cx="4716642" cy="31475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3481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1170" y="5277395"/>
            <a:ext cx="10585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আমরা বিভিন্ন প্রযুক্তি যেমন বই, কলম, টেবিল, বৈদ্যুতিক বাতি, ঘড়ি ইত্যাদি ব্যবহার করে লেখাপড়া করছি।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911" y="513038"/>
            <a:ext cx="6332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বাড়িতে কী কী প্রযুক্তি ব্যবহার কর?</a:t>
            </a:r>
          </a:p>
        </p:txBody>
      </p:sp>
      <p:pic>
        <p:nvPicPr>
          <p:cNvPr id="3074" name="Picture 2" descr="অসাধারণ গ্রামের ছবি আঁকা // How to draw a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341" y="2999901"/>
            <a:ext cx="2877676" cy="205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কলম আবিস্কারের ইতিহা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6"/>
          <a:stretch/>
        </p:blipFill>
        <p:spPr bwMode="auto">
          <a:xfrm>
            <a:off x="646413" y="1318461"/>
            <a:ext cx="2612968" cy="21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8" b="16631"/>
          <a:stretch/>
        </p:blipFill>
        <p:spPr>
          <a:xfrm>
            <a:off x="6369305" y="1128976"/>
            <a:ext cx="2550798" cy="2357910"/>
          </a:xfrm>
          <a:prstGeom prst="rect">
            <a:avLst/>
          </a:prstGeom>
        </p:spPr>
      </p:pic>
      <p:pic>
        <p:nvPicPr>
          <p:cNvPr id="3078" name="Picture 6" descr="পড়ার টেবিলে আর নয় একঘেয়েমি - Archiden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161" y="2478393"/>
            <a:ext cx="2435967" cy="243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175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2898" y="1133244"/>
            <a:ext cx="10967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 হলো প্রকৃতি সম্পর্কিত জ্ঞান যা পর্যবেক্ষণ ও পরীক্ষা-নিরীক্ষার মাধ্যমে প্রাপ্ত তথ্যের ভিত্তিরে প্রাকৃতিক ঘটনাকে ব্যাখ্যা এবং বর্ণনা করে।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4251" y="486913"/>
            <a:ext cx="257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 কী?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472" y="2333573"/>
            <a:ext cx="4510533" cy="357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97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>
        <a:solidFill>
          <a:schemeClr val="tx2">
            <a:lumMod val="10000"/>
            <a:lumOff val="90000"/>
          </a:schemeClr>
        </a:solidFill>
      </a:spPr>
      <a:bodyPr rtlCol="0" anchor="ctr"/>
      <a:lstStyle>
        <a:defPPr algn="ctr">
          <a:defRPr sz="36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2654</TotalTime>
  <Words>462</Words>
  <Application>Microsoft Office PowerPoint</Application>
  <PresentationFormat>Widescreen</PresentationFormat>
  <Paragraphs>74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NikoshBAN</vt:lpstr>
      <vt:lpstr>Verdana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NUMAN</dc:creator>
  <cp:lastModifiedBy>NUMAN</cp:lastModifiedBy>
  <cp:revision>497</cp:revision>
  <dcterms:created xsi:type="dcterms:W3CDTF">2019-04-11T06:19:54Z</dcterms:created>
  <dcterms:modified xsi:type="dcterms:W3CDTF">2020-08-21T21:52:32Z</dcterms:modified>
</cp:coreProperties>
</file>