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504" r:id="rId2"/>
    <p:sldId id="257" r:id="rId3"/>
    <p:sldId id="256" r:id="rId4"/>
    <p:sldId id="507" r:id="rId5"/>
    <p:sldId id="259" r:id="rId6"/>
    <p:sldId id="509" r:id="rId7"/>
    <p:sldId id="294" r:id="rId8"/>
    <p:sldId id="307" r:id="rId9"/>
    <p:sldId id="506" r:id="rId10"/>
    <p:sldId id="514" r:id="rId11"/>
    <p:sldId id="520" r:id="rId12"/>
    <p:sldId id="513" r:id="rId13"/>
    <p:sldId id="515" r:id="rId14"/>
    <p:sldId id="512" r:id="rId15"/>
    <p:sldId id="508" r:id="rId16"/>
    <p:sldId id="516" r:id="rId17"/>
    <p:sldId id="518" r:id="rId18"/>
    <p:sldId id="517" r:id="rId19"/>
    <p:sldId id="519" r:id="rId20"/>
    <p:sldId id="261" r:id="rId21"/>
    <p:sldId id="521" r:id="rId22"/>
    <p:sldId id="510" r:id="rId23"/>
    <p:sldId id="262" r:id="rId24"/>
    <p:sldId id="51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EFE82-2474-4E64-AA23-D76E125C53B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CCEBD-208C-444B-BC7A-D205EA736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0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F81A-3C30-45F2-84FA-E61F2CFF44F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48A8-E336-4559-8769-AB15A27C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F81A-3C30-45F2-84FA-E61F2CFF44F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48A8-E336-4559-8769-AB15A27C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6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F81A-3C30-45F2-84FA-E61F2CFF44F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48A8-E336-4559-8769-AB15A27C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7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F81A-3C30-45F2-84FA-E61F2CFF44F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48A8-E336-4559-8769-AB15A27C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9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F81A-3C30-45F2-84FA-E61F2CFF44F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48A8-E336-4559-8769-AB15A27C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5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F81A-3C30-45F2-84FA-E61F2CFF44F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48A8-E336-4559-8769-AB15A27C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2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F81A-3C30-45F2-84FA-E61F2CFF44F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48A8-E336-4559-8769-AB15A27C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5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F81A-3C30-45F2-84FA-E61F2CFF44F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48A8-E336-4559-8769-AB15A27C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9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F81A-3C30-45F2-84FA-E61F2CFF44F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48A8-E336-4559-8769-AB15A27C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1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F81A-3C30-45F2-84FA-E61F2CFF44F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48A8-E336-4559-8769-AB15A27C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1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F81A-3C30-45F2-84FA-E61F2CFF44F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48A8-E336-4559-8769-AB15A27C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5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3F81A-3C30-45F2-84FA-E61F2CFF44F3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948A8-E336-4559-8769-AB15A27C14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C344E91-AE04-4702-8E3C-4DDF8383B29F}"/>
              </a:ext>
            </a:extLst>
          </p:cNvPr>
          <p:cNvSpPr/>
          <p:nvPr userDrawn="1"/>
        </p:nvSpPr>
        <p:spPr>
          <a:xfrm>
            <a:off x="-50800" y="11287"/>
            <a:ext cx="9245600" cy="6965245"/>
          </a:xfrm>
          <a:prstGeom prst="frame">
            <a:avLst>
              <a:gd name="adj1" fmla="val 245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5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51.pn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F281E1-EBA2-4BC8-A0CE-E3EFF399B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228600"/>
            <a:ext cx="8835389" cy="649287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8/22/2020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99913" y="1292610"/>
            <a:ext cx="5180308" cy="23891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4925" b="1" dirty="0" err="1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925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D359345-B2DF-42C4-B5E9-1E4F3BC9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6935"/>
            <a:ext cx="7901122" cy="912257"/>
          </a:xfrm>
        </p:spPr>
        <p:txBody>
          <a:bodyPr>
            <a:normAutofit fontScale="90000"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138199-D2FA-431A-81E1-8856BB3A5E23}"/>
              </a:ext>
            </a:extLst>
          </p:cNvPr>
          <p:cNvSpPr/>
          <p:nvPr/>
        </p:nvSpPr>
        <p:spPr>
          <a:xfrm>
            <a:off x="222468" y="3091593"/>
            <a:ext cx="2207969" cy="1023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বিচুলি গাদা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8892BA-05AB-474E-95CA-B15CE87DF2D7}"/>
              </a:ext>
            </a:extLst>
          </p:cNvPr>
          <p:cNvSpPr/>
          <p:nvPr/>
        </p:nvSpPr>
        <p:spPr>
          <a:xfrm>
            <a:off x="138894" y="1355530"/>
            <a:ext cx="2207969" cy="1023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316C61-CC96-4A19-9560-91D3EBB9453F}"/>
              </a:ext>
            </a:extLst>
          </p:cNvPr>
          <p:cNvSpPr/>
          <p:nvPr/>
        </p:nvSpPr>
        <p:spPr>
          <a:xfrm>
            <a:off x="240395" y="5400108"/>
            <a:ext cx="2004969" cy="1023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 মন্দির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C49287-D103-4EC8-8050-25F48A5CC6D7}"/>
              </a:ext>
            </a:extLst>
          </p:cNvPr>
          <p:cNvSpPr/>
          <p:nvPr/>
        </p:nvSpPr>
        <p:spPr>
          <a:xfrm>
            <a:off x="6356037" y="1495271"/>
            <a:ext cx="2579853" cy="1023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অলংকার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DA3F78-AF8A-49F4-BA5E-50177839D876}"/>
              </a:ext>
            </a:extLst>
          </p:cNvPr>
          <p:cNvSpPr/>
          <p:nvPr/>
        </p:nvSpPr>
        <p:spPr>
          <a:xfrm>
            <a:off x="5987973" y="2950979"/>
            <a:ext cx="2947917" cy="1023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খড়ের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স্তুপ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4D96BE-39CE-4345-B857-81689B1A5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82" y="4858641"/>
            <a:ext cx="2700891" cy="135041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177E969-77BA-4309-BC15-AF34A57ABA97}"/>
              </a:ext>
            </a:extLst>
          </p:cNvPr>
          <p:cNvSpPr/>
          <p:nvPr/>
        </p:nvSpPr>
        <p:spPr>
          <a:xfrm>
            <a:off x="5813679" y="4672090"/>
            <a:ext cx="3194332" cy="2442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মন্দিরে সামনের ঘর যেখানে নাচ-গান করা হয়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22" name="Picture 6" descr="Image result for gohona">
            <a:extLst>
              <a:ext uri="{FF2B5EF4-FFF2-40B4-BE49-F238E27FC236}">
                <a16:creationId xmlns:a16="http://schemas.microsoft.com/office/drawing/2014/main" id="{7F7DE1AD-5B24-458E-8CAC-F5C649DD1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29" y="1324151"/>
            <a:ext cx="2305050" cy="10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IGITAL CONTENT RELATED\Bangla Model Content\CLASS EIGHT\পড়ে পাওয়া\url.jpg">
            <a:extLst>
              <a:ext uri="{FF2B5EF4-FFF2-40B4-BE49-F238E27FC236}">
                <a16:creationId xmlns:a16="http://schemas.microsoft.com/office/drawing/2014/main" id="{D09741B7-4CAC-42C2-A863-8B955B35D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26" t="11765" r="16666" b="3268"/>
          <a:stretch/>
        </p:blipFill>
        <p:spPr bwMode="auto">
          <a:xfrm>
            <a:off x="3287082" y="2907801"/>
            <a:ext cx="2569836" cy="145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38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4" grpId="0"/>
      <p:bldP spid="15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DF1624-E3A2-4D2F-BAC1-CBD7F6176402}"/>
              </a:ext>
            </a:extLst>
          </p:cNvPr>
          <p:cNvGrpSpPr/>
          <p:nvPr/>
        </p:nvGrpSpPr>
        <p:grpSpPr>
          <a:xfrm>
            <a:off x="98578" y="172317"/>
            <a:ext cx="8859447" cy="6353882"/>
            <a:chOff x="98578" y="172317"/>
            <a:chExt cx="8859447" cy="635388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2F3FE2F-1DEE-42B2-BDD9-D54DCC0992E3}"/>
                </a:ext>
              </a:extLst>
            </p:cNvPr>
            <p:cNvSpPr/>
            <p:nvPr/>
          </p:nvSpPr>
          <p:spPr>
            <a:xfrm>
              <a:off x="321174" y="719798"/>
              <a:ext cx="1890128" cy="644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বোষ্টম</a:t>
              </a:r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08EA283-DE6D-482B-A7EE-51656FBBFAC0}"/>
                </a:ext>
              </a:extLst>
            </p:cNvPr>
            <p:cNvSpPr/>
            <p:nvPr/>
          </p:nvSpPr>
          <p:spPr>
            <a:xfrm>
              <a:off x="341647" y="2094931"/>
              <a:ext cx="1809105" cy="10781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কাপালি</a:t>
              </a:r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931089-1D92-4CC5-8BC2-CD381967D442}"/>
                </a:ext>
              </a:extLst>
            </p:cNvPr>
            <p:cNvSpPr/>
            <p:nvPr/>
          </p:nvSpPr>
          <p:spPr>
            <a:xfrm>
              <a:off x="98578" y="3684897"/>
              <a:ext cx="2052174" cy="10781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দণ্ডবৎ</a:t>
              </a:r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519558-34FA-4F75-A666-C4160D355CEF}"/>
                </a:ext>
              </a:extLst>
            </p:cNvPr>
            <p:cNvSpPr/>
            <p:nvPr/>
          </p:nvSpPr>
          <p:spPr>
            <a:xfrm>
              <a:off x="185975" y="5448026"/>
              <a:ext cx="1665459" cy="10781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bn-IN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আড়ি </a:t>
              </a:r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336234-C52A-436D-9BEE-D42DCBB68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333" y="3357765"/>
              <a:ext cx="2479332" cy="128899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809F8F-3452-471D-B655-382EEDAA8580}"/>
                </a:ext>
              </a:extLst>
            </p:cNvPr>
            <p:cNvSpPr/>
            <p:nvPr/>
          </p:nvSpPr>
          <p:spPr>
            <a:xfrm>
              <a:off x="6477590" y="320226"/>
              <a:ext cx="2480435" cy="10781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বৈষ্ণব সম্প্রদায় 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27CE65-AAFD-42C1-8CB6-23072F4B3390}"/>
                </a:ext>
              </a:extLst>
            </p:cNvPr>
            <p:cNvSpPr/>
            <p:nvPr/>
          </p:nvSpPr>
          <p:spPr>
            <a:xfrm>
              <a:off x="6477590" y="1780536"/>
              <a:ext cx="2143822" cy="10781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তান্তিক হিন্দু সম্প্রদায় 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31F31F-C7C0-4FDB-8F62-9FCCD181CCE4}"/>
                </a:ext>
              </a:extLst>
            </p:cNvPr>
            <p:cNvSpPr/>
            <p:nvPr/>
          </p:nvSpPr>
          <p:spPr>
            <a:xfrm>
              <a:off x="6385248" y="3620068"/>
              <a:ext cx="2376665" cy="10781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মাটিতে পড়ে সাষ্টাঞে প্রণাম 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0C5F66-9185-4DE2-9A50-B6A3DDF4FBBD}"/>
                </a:ext>
              </a:extLst>
            </p:cNvPr>
            <p:cNvSpPr/>
            <p:nvPr/>
          </p:nvSpPr>
          <p:spPr>
            <a:xfrm>
              <a:off x="6281478" y="5448025"/>
              <a:ext cx="2480435" cy="10781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ধান মাপার বেতের ঝুড়ি 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338" name="Picture 2" descr="Image result for বোষ্টমি">
              <a:extLst>
                <a:ext uri="{FF2B5EF4-FFF2-40B4-BE49-F238E27FC236}">
                  <a16:creationId xmlns:a16="http://schemas.microsoft.com/office/drawing/2014/main" id="{E380E7E5-593E-41FF-B2D8-37E2CA16B9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000" y="545910"/>
              <a:ext cx="2479332" cy="1078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0" name="Picture 4" descr="Image result for তান্ত্রিক ">
              <a:extLst>
                <a:ext uri="{FF2B5EF4-FFF2-40B4-BE49-F238E27FC236}">
                  <a16:creationId xmlns:a16="http://schemas.microsoft.com/office/drawing/2014/main" id="{6F249673-DBA5-4F95-AE9F-15C688790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333" y="1846428"/>
              <a:ext cx="2479332" cy="128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30767F-DAFC-447A-B8F6-E80B2CBFB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866" y="5139159"/>
              <a:ext cx="2230266" cy="138704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6AB39F-1739-4826-BECC-83134AE48246}"/>
                </a:ext>
              </a:extLst>
            </p:cNvPr>
            <p:cNvSpPr txBox="1"/>
            <p:nvPr/>
          </p:nvSpPr>
          <p:spPr>
            <a:xfrm>
              <a:off x="199898" y="172317"/>
              <a:ext cx="28318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আরও</a:t>
              </a:r>
              <a:r>
                <a:rPr lang="en-US" sz="2400" dirty="0"/>
                <a:t> </a:t>
              </a:r>
              <a:r>
                <a:rPr lang="en-US" sz="2400" dirty="0" err="1"/>
                <a:t>কয়েকটি</a:t>
              </a:r>
              <a:r>
                <a:rPr lang="en-US" sz="2400" dirty="0"/>
                <a:t> </a:t>
              </a:r>
              <a:r>
                <a:rPr lang="en-US" sz="2400" dirty="0" err="1"/>
                <a:t>জেনে</a:t>
              </a:r>
              <a:r>
                <a:rPr lang="en-US" sz="2400" dirty="0"/>
                <a:t> </a:t>
              </a:r>
              <a:r>
                <a:rPr lang="en-US" sz="2400" dirty="0" err="1"/>
                <a:t>নেই</a:t>
              </a:r>
              <a:r>
                <a:rPr lang="en-US" sz="24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83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52E4243-B4F5-4189-975C-932B7762FFAB}"/>
              </a:ext>
            </a:extLst>
          </p:cNvPr>
          <p:cNvGrpSpPr/>
          <p:nvPr/>
        </p:nvGrpSpPr>
        <p:grpSpPr>
          <a:xfrm>
            <a:off x="243472" y="84218"/>
            <a:ext cx="8657056" cy="6480299"/>
            <a:chOff x="243472" y="84218"/>
            <a:chExt cx="8657056" cy="64802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A969242-6955-402B-AF1A-69C08DA38FB4}"/>
                </a:ext>
              </a:extLst>
            </p:cNvPr>
            <p:cNvSpPr txBox="1"/>
            <p:nvPr/>
          </p:nvSpPr>
          <p:spPr>
            <a:xfrm>
              <a:off x="4016774" y="84218"/>
              <a:ext cx="1872344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আর্দশ পাঠ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158493-A632-4517-965A-1556700AFCBB}"/>
                </a:ext>
              </a:extLst>
            </p:cNvPr>
            <p:cNvSpPr txBox="1"/>
            <p:nvPr/>
          </p:nvSpPr>
          <p:spPr>
            <a:xfrm>
              <a:off x="281616" y="5733520"/>
              <a:ext cx="7470315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কালবৈশাখীর সময়টা। আমাদের ছেলেবেলার কথা। বিধু, সিধু, তিনু, নিধু, বাদল </a:t>
              </a:r>
            </a:p>
            <a:p>
              <a:r>
                <a:rPr lang="bn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 আরো অনেকে দুপুরের বিকট গরমের পর নাইতে নদীর ঘাটে গিয়েছি ।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146" name="Picture 2" descr="XMA Header Image">
              <a:extLst>
                <a:ext uri="{FF2B5EF4-FFF2-40B4-BE49-F238E27FC236}">
                  <a16:creationId xmlns:a16="http://schemas.microsoft.com/office/drawing/2014/main" id="{1C92C86F-AC41-4AF2-A537-DBCD64755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022" y="2390772"/>
              <a:ext cx="2725506" cy="31834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XMA Header Image">
              <a:extLst>
                <a:ext uri="{FF2B5EF4-FFF2-40B4-BE49-F238E27FC236}">
                  <a16:creationId xmlns:a16="http://schemas.microsoft.com/office/drawing/2014/main" id="{F753DDF6-0CF2-40EE-9BE7-310FFD7216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762" y="1280670"/>
              <a:ext cx="2725506" cy="31834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6D67-ADCD-49E7-A00D-D162CD0C0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472" y="250451"/>
              <a:ext cx="2827106" cy="296688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929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C96144-710E-403F-9025-04FF0E0DF886}"/>
              </a:ext>
            </a:extLst>
          </p:cNvPr>
          <p:cNvGrpSpPr/>
          <p:nvPr/>
        </p:nvGrpSpPr>
        <p:grpSpPr>
          <a:xfrm>
            <a:off x="266700" y="251266"/>
            <a:ext cx="8610600" cy="6231290"/>
            <a:chOff x="266700" y="251266"/>
            <a:chExt cx="8610600" cy="6231290"/>
          </a:xfrm>
        </p:grpSpPr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D9AAC482-3AD6-4244-8916-5B02FAD17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" y="251266"/>
              <a:ext cx="3398838" cy="395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422F0A-593F-45D7-8563-8A920C2F5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" y="5404643"/>
              <a:ext cx="86106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 err="1">
                  <a:latin typeface="NikoshBAN" panose="02000000000000000000" pitchFamily="2" charset="0"/>
                </a:rPr>
                <a:t>আমরাও</a:t>
              </a:r>
              <a:r>
                <a:rPr lang="en-US" altLang="en-US" sz="3200" dirty="0">
                  <a:latin typeface="NikoshBAN" panose="02000000000000000000" pitchFamily="2" charset="0"/>
                </a:rPr>
                <a:t> </a:t>
              </a:r>
              <a:r>
                <a:rPr lang="en-US" altLang="en-US" sz="3200" dirty="0" err="1">
                  <a:latin typeface="NikoshBAN" panose="02000000000000000000" pitchFamily="2" charset="0"/>
                </a:rPr>
                <a:t>শুনতে</a:t>
              </a:r>
              <a:r>
                <a:rPr lang="en-US" altLang="en-US" sz="3200" dirty="0">
                  <a:latin typeface="NikoshBAN" panose="02000000000000000000" pitchFamily="2" charset="0"/>
                </a:rPr>
                <a:t> </a:t>
              </a:r>
              <a:r>
                <a:rPr lang="en-US" altLang="en-US" sz="3200" dirty="0" err="1">
                  <a:latin typeface="NikoshBAN" panose="02000000000000000000" pitchFamily="2" charset="0"/>
                </a:rPr>
                <a:t>পেয়েছি</a:t>
              </a:r>
              <a:r>
                <a:rPr lang="en-US" altLang="en-US" sz="3200" dirty="0">
                  <a:latin typeface="NikoshBAN" panose="02000000000000000000" pitchFamily="2" charset="0"/>
                </a:rPr>
                <a:t>, </a:t>
              </a:r>
              <a:r>
                <a:rPr lang="en-US" altLang="en-US" sz="3200" dirty="0" err="1">
                  <a:latin typeface="NikoshBAN" panose="02000000000000000000" pitchFamily="2" charset="0"/>
                </a:rPr>
                <a:t>তাই</a:t>
              </a:r>
              <a:r>
                <a:rPr lang="en-US" altLang="en-US" sz="3200" dirty="0">
                  <a:latin typeface="NikoshBAN" panose="02000000000000000000" pitchFamily="2" charset="0"/>
                </a:rPr>
                <a:t> </a:t>
              </a:r>
              <a:r>
                <a:rPr lang="en-US" altLang="en-US" sz="3200" dirty="0" err="1">
                  <a:latin typeface="NikoshBAN" panose="02000000000000000000" pitchFamily="2" charset="0"/>
                </a:rPr>
                <a:t>দেখে</a:t>
              </a:r>
              <a:r>
                <a:rPr lang="en-US" altLang="en-US" sz="3200" dirty="0">
                  <a:latin typeface="NikoshBAN" panose="02000000000000000000" pitchFamily="2" charset="0"/>
                </a:rPr>
                <a:t> </a:t>
              </a:r>
              <a:r>
                <a:rPr lang="en-US" altLang="en-US" sz="3200" dirty="0" err="1">
                  <a:latin typeface="NikoshBAN" panose="02000000000000000000" pitchFamily="2" charset="0"/>
                </a:rPr>
                <a:t>বালক</a:t>
              </a:r>
              <a:r>
                <a:rPr lang="en-US" altLang="en-US" sz="3200" dirty="0">
                  <a:latin typeface="NikoshBAN" panose="02000000000000000000" pitchFamily="2" charset="0"/>
                </a:rPr>
                <a:t> </a:t>
              </a:r>
              <a:r>
                <a:rPr lang="en-US" altLang="en-US" sz="3200" dirty="0" err="1">
                  <a:latin typeface="NikoshBAN" panose="02000000000000000000" pitchFamily="2" charset="0"/>
                </a:rPr>
                <a:t>দলও</a:t>
              </a:r>
              <a:r>
                <a:rPr lang="en-US" altLang="en-US" sz="3200" dirty="0">
                  <a:latin typeface="NikoshBAN" panose="02000000000000000000" pitchFamily="2" charset="0"/>
                </a:rPr>
                <a:t> </a:t>
              </a:r>
              <a:r>
                <a:rPr lang="en-US" altLang="en-US" sz="3200" dirty="0" err="1">
                  <a:latin typeface="NikoshBAN" panose="02000000000000000000" pitchFamily="2" charset="0"/>
                </a:rPr>
                <a:t>কান</a:t>
              </a:r>
              <a:r>
                <a:rPr lang="en-US" altLang="en-US" sz="3200" dirty="0">
                  <a:latin typeface="NikoshBAN" panose="02000000000000000000" pitchFamily="2" charset="0"/>
                </a:rPr>
                <a:t> </a:t>
              </a:r>
              <a:r>
                <a:rPr lang="en-US" altLang="en-US" sz="3200" dirty="0" err="1">
                  <a:latin typeface="NikoshBAN" panose="02000000000000000000" pitchFamily="2" charset="0"/>
                </a:rPr>
                <a:t>পেতে</a:t>
              </a:r>
              <a:r>
                <a:rPr lang="en-US" altLang="en-US" sz="3200" dirty="0">
                  <a:latin typeface="NikoshBAN" panose="02000000000000000000" pitchFamily="2" charset="0"/>
                </a:rPr>
                <a:t> </a:t>
              </a:r>
              <a:r>
                <a:rPr lang="en-US" altLang="en-US" sz="3200" dirty="0" err="1">
                  <a:latin typeface="NikoshBAN" panose="02000000000000000000" pitchFamily="2" charset="0"/>
                </a:rPr>
                <a:t>মেঘের</a:t>
              </a:r>
              <a:r>
                <a:rPr lang="en-US" altLang="en-US" sz="3200" dirty="0">
                  <a:latin typeface="NikoshBAN" panose="02000000000000000000" pitchFamily="2" charset="0"/>
                </a:rPr>
                <a:t> </a:t>
              </a:r>
              <a:r>
                <a:rPr lang="en-US" altLang="en-US" sz="3200" dirty="0" err="1">
                  <a:latin typeface="NikoshBAN" panose="02000000000000000000" pitchFamily="2" charset="0"/>
                </a:rPr>
                <a:t>গুড়</a:t>
              </a:r>
              <a:r>
                <a:rPr lang="en-US" altLang="en-US" sz="3200" dirty="0">
                  <a:latin typeface="NikoshBAN" panose="02000000000000000000" pitchFamily="2" charset="0"/>
                </a:rPr>
                <a:t> </a:t>
              </a:r>
              <a:r>
                <a:rPr lang="en-US" altLang="en-US" sz="3200" dirty="0" err="1">
                  <a:latin typeface="NikoshBAN" panose="02000000000000000000" pitchFamily="2" charset="0"/>
                </a:rPr>
                <a:t>গুড়</a:t>
              </a:r>
              <a:r>
                <a:rPr lang="en-US" altLang="en-US" sz="3200" dirty="0">
                  <a:latin typeface="NikoshBAN" panose="02000000000000000000" pitchFamily="2" charset="0"/>
                </a:rPr>
                <a:t> </a:t>
              </a:r>
              <a:r>
                <a:rPr lang="en-US" altLang="en-US" sz="3200" dirty="0" err="1">
                  <a:latin typeface="NikoshBAN" panose="02000000000000000000" pitchFamily="2" charset="0"/>
                </a:rPr>
                <a:t>আওয়াজ</a:t>
              </a:r>
              <a:r>
                <a:rPr lang="en-US" altLang="en-US" sz="3200" dirty="0">
                  <a:latin typeface="NikoshBAN" panose="02000000000000000000" pitchFamily="2" charset="0"/>
                </a:rPr>
                <a:t> </a:t>
              </a:r>
              <a:r>
                <a:rPr lang="en-US" altLang="en-US" sz="3200" dirty="0" err="1">
                  <a:latin typeface="NikoshBAN" panose="02000000000000000000" pitchFamily="2" charset="0"/>
                </a:rPr>
                <a:t>শোনার</a:t>
              </a:r>
              <a:r>
                <a:rPr lang="en-US" altLang="en-US" sz="3200" dirty="0">
                  <a:latin typeface="NikoshBAN" panose="02000000000000000000" pitchFamily="2" charset="0"/>
                </a:rPr>
                <a:t> </a:t>
              </a:r>
              <a:r>
                <a:rPr lang="en-US" altLang="en-US" sz="3200" dirty="0" err="1">
                  <a:latin typeface="NikoshBAN" panose="02000000000000000000" pitchFamily="2" charset="0"/>
                </a:rPr>
                <a:t>চেষ্টা</a:t>
              </a:r>
              <a:r>
                <a:rPr lang="en-US" altLang="en-US" sz="3200" dirty="0">
                  <a:latin typeface="NikoshBAN" panose="02000000000000000000" pitchFamily="2" charset="0"/>
                </a:rPr>
                <a:t> </a:t>
              </a:r>
              <a:r>
                <a:rPr lang="en-US" altLang="en-US" sz="3200" dirty="0" err="1">
                  <a:latin typeface="NikoshBAN" panose="02000000000000000000" pitchFamily="2" charset="0"/>
                </a:rPr>
                <a:t>করছে</a:t>
              </a:r>
              <a:r>
                <a:rPr lang="en-US" altLang="en-US" sz="2400" dirty="0">
                  <a:latin typeface="NikoshBAN" panose="02000000000000000000" pitchFamily="2" charset="0"/>
                </a:rPr>
                <a:t>।</a:t>
              </a:r>
              <a:endParaRPr lang="en-US" altLang="en-US" sz="3200" dirty="0">
                <a:latin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031EB6-66A6-4B8B-A8DF-2EC840395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377" y="1759831"/>
              <a:ext cx="3725333" cy="3047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98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AE86CF-6F5F-4D61-A235-098470CB0289}"/>
              </a:ext>
            </a:extLst>
          </p:cNvPr>
          <p:cNvGrpSpPr/>
          <p:nvPr/>
        </p:nvGrpSpPr>
        <p:grpSpPr>
          <a:xfrm>
            <a:off x="124856" y="328979"/>
            <a:ext cx="8894288" cy="6529021"/>
            <a:chOff x="124856" y="328979"/>
            <a:chExt cx="8894288" cy="65290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8764CB-0646-4A66-A8A1-44D7D42FD2A3}"/>
                </a:ext>
              </a:extLst>
            </p:cNvPr>
            <p:cNvSpPr txBox="1"/>
            <p:nvPr/>
          </p:nvSpPr>
          <p:spPr>
            <a:xfrm>
              <a:off x="271784" y="5288340"/>
              <a:ext cx="860043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ভীষণ ঝড় উঠল, কালো মেঘের রাশি উড়ে উড়ে আসতে লাগল পশ্চিম থেকে । বড় বড় </a:t>
              </a:r>
            </a:p>
            <a:p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গাছের মাথা ঝড়ের বেগে লুটিয়ে লুটিয়ে পড়তে লাগল , ধুলোতে চারিদিকে অন্ধকার হয় গেল,</a:t>
              </a:r>
            </a:p>
            <a:p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একটু পরেই ঠান্ডা হাওয়া বইল, ফোঁটা ফোঁটা বৃষ্টি পড়তে পড়তে চড় চড় করে ভীষণ বাদলের</a:t>
              </a:r>
            </a:p>
            <a:p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বর্ষা নামল।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70" name="Picture 2" descr="XMA Header Image">
              <a:extLst>
                <a:ext uri="{FF2B5EF4-FFF2-40B4-BE49-F238E27FC236}">
                  <a16:creationId xmlns:a16="http://schemas.microsoft.com/office/drawing/2014/main" id="{51AFB148-8A33-435E-9D2C-97500FDF74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0" r="23086"/>
            <a:stretch/>
          </p:blipFill>
          <p:spPr bwMode="auto">
            <a:xfrm>
              <a:off x="2427366" y="1350583"/>
              <a:ext cx="189636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D:\DIGITAL CONTENT RELATED\Bangla Model Content\CLASS EIGHT\পড়ে পাওয়া\images-২.jpg">
              <a:extLst>
                <a:ext uri="{FF2B5EF4-FFF2-40B4-BE49-F238E27FC236}">
                  <a16:creationId xmlns:a16="http://schemas.microsoft.com/office/drawing/2014/main" id="{8C6D2CFC-8E1D-4715-BE54-B8EE85643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1866194"/>
              <a:ext cx="2020883" cy="31256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B29DF0-A8AD-47E8-B393-D5930D5B3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422" y="2069099"/>
              <a:ext cx="1929722" cy="31071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2" descr="PBA-এখনো গ্রাম বাংলায় ঝড়ের পরে আম ...">
              <a:extLst>
                <a:ext uri="{FF2B5EF4-FFF2-40B4-BE49-F238E27FC236}">
                  <a16:creationId xmlns:a16="http://schemas.microsoft.com/office/drawing/2014/main" id="{7029FF04-F3F2-4AD7-A170-D74126D6E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56" y="328979"/>
              <a:ext cx="2121461" cy="32688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272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7F7C28-B688-4571-B948-FAB585EC611F}"/>
              </a:ext>
            </a:extLst>
          </p:cNvPr>
          <p:cNvGrpSpPr/>
          <p:nvPr/>
        </p:nvGrpSpPr>
        <p:grpSpPr>
          <a:xfrm>
            <a:off x="194821" y="340783"/>
            <a:ext cx="8675415" cy="6359173"/>
            <a:chOff x="194821" y="340783"/>
            <a:chExt cx="8675415" cy="63591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6AE7C8-A250-4E00-90D4-169BE8A850D8}"/>
                </a:ext>
              </a:extLst>
            </p:cNvPr>
            <p:cNvSpPr txBox="1"/>
            <p:nvPr/>
          </p:nvSpPr>
          <p:spPr>
            <a:xfrm>
              <a:off x="194821" y="5499627"/>
              <a:ext cx="848342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এমন সময় বাদল কী একটা পায়ে বেধে হোঁচট খেয়ে পড়ে গেল। আমি হাতে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তুলে দেখলাম </a:t>
              </a:r>
            </a:p>
            <a:p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একটি টিনের বাক্স , চাবি বন্ধ। এ ধরনের টিনের বাক্সে টাকাকড়ি রাখে পাড়াগাঁয়ে।টিনের বাক্স হাতে আমরা দুজনে সেই অন্ধকারে তেঁতুলতলায় বসে পড়লাম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8ED01F-066B-4BF6-B77F-9BE66D226D6C}"/>
                </a:ext>
              </a:extLst>
            </p:cNvPr>
            <p:cNvGrpSpPr/>
            <p:nvPr/>
          </p:nvGrpSpPr>
          <p:grpSpPr>
            <a:xfrm>
              <a:off x="2596443" y="1165320"/>
              <a:ext cx="2206535" cy="3327658"/>
              <a:chOff x="3465689" y="1505198"/>
              <a:chExt cx="1566693" cy="274392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8CC2211-1202-497C-85D7-C0D164F871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832"/>
              <a:stretch/>
            </p:blipFill>
            <p:spPr>
              <a:xfrm>
                <a:off x="3465689" y="1505198"/>
                <a:ext cx="1566693" cy="2743921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pic>
            <p:nvPicPr>
              <p:cNvPr id="14" name="Picture 3" descr="D:\New folder\১.JPG">
                <a:extLst>
                  <a:ext uri="{FF2B5EF4-FFF2-40B4-BE49-F238E27FC236}">
                    <a16:creationId xmlns:a16="http://schemas.microsoft.com/office/drawing/2014/main" id="{3C791DE5-458E-4D08-B3CE-A2EF19E43C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84" t="40989" r="38633" b="37235"/>
              <a:stretch/>
            </p:blipFill>
            <p:spPr bwMode="auto">
              <a:xfrm>
                <a:off x="3465689" y="3429000"/>
                <a:ext cx="564444" cy="539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194" name="Picture 2" descr="Image result for গাছের  নিচে বসে পড়া">
              <a:extLst>
                <a:ext uri="{FF2B5EF4-FFF2-40B4-BE49-F238E27FC236}">
                  <a16:creationId xmlns:a16="http://schemas.microsoft.com/office/drawing/2014/main" id="{7446F62A-20C2-41C6-A269-88DC3074E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022" y="1755422"/>
              <a:ext cx="1992665" cy="28575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ঝড়ের দিনে মামার দেশে, আম কুড়াতে ...">
              <a:extLst>
                <a:ext uri="{FF2B5EF4-FFF2-40B4-BE49-F238E27FC236}">
                  <a16:creationId xmlns:a16="http://schemas.microsoft.com/office/drawing/2014/main" id="{2992D1C9-CD02-4625-A757-FC985034F9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14" y="340783"/>
              <a:ext cx="2142585" cy="28575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D:\New folder\১.JPG">
              <a:extLst>
                <a:ext uri="{FF2B5EF4-FFF2-40B4-BE49-F238E27FC236}">
                  <a16:creationId xmlns:a16="http://schemas.microsoft.com/office/drawing/2014/main" id="{BBF59EF5-B74C-4C6A-BB70-E94C0B98E0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4" t="40989" r="38633" b="37235"/>
            <a:stretch/>
          </p:blipFill>
          <p:spPr bwMode="auto">
            <a:xfrm>
              <a:off x="295814" y="2246984"/>
              <a:ext cx="1298319" cy="78972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 descr="D:\New folder\১.JPG">
              <a:extLst>
                <a:ext uri="{FF2B5EF4-FFF2-40B4-BE49-F238E27FC236}">
                  <a16:creationId xmlns:a16="http://schemas.microsoft.com/office/drawing/2014/main" id="{7B46BF52-BE30-4A18-97AE-B60984E998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92" t="43038" r="37108" b="42825"/>
            <a:stretch/>
          </p:blipFill>
          <p:spPr bwMode="auto">
            <a:xfrm>
              <a:off x="7111731" y="2246985"/>
              <a:ext cx="1758505" cy="27493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15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45D454-EA42-4911-B674-F7754DF133DE}"/>
              </a:ext>
            </a:extLst>
          </p:cNvPr>
          <p:cNvGrpSpPr/>
          <p:nvPr/>
        </p:nvGrpSpPr>
        <p:grpSpPr>
          <a:xfrm>
            <a:off x="361243" y="348897"/>
            <a:ext cx="8259942" cy="6307026"/>
            <a:chOff x="361243" y="348897"/>
            <a:chExt cx="8259942" cy="6307026"/>
          </a:xfrm>
        </p:grpSpPr>
        <p:pic>
          <p:nvPicPr>
            <p:cNvPr id="10242" name="Picture 2" descr="মনোমুগ্ধকারী আমার গ্রাম ...">
              <a:extLst>
                <a:ext uri="{FF2B5EF4-FFF2-40B4-BE49-F238E27FC236}">
                  <a16:creationId xmlns:a16="http://schemas.microsoft.com/office/drawing/2014/main" id="{EEABF298-D774-412F-B501-A757E8ACD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237" y="348897"/>
              <a:ext cx="7582607" cy="5566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D:\DIGITAL CONTENT RELATED\Bangla Model Content\CLASS EIGHT\পড়ে পাওয়া\Untitled-1.jpg">
              <a:extLst>
                <a:ext uri="{FF2B5EF4-FFF2-40B4-BE49-F238E27FC236}">
                  <a16:creationId xmlns:a16="http://schemas.microsoft.com/office/drawing/2014/main" id="{A9C3FE78-B713-4166-973D-774DBBCD4E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2" b="36715"/>
            <a:stretch/>
          </p:blipFill>
          <p:spPr bwMode="auto">
            <a:xfrm>
              <a:off x="500237" y="1501422"/>
              <a:ext cx="7582606" cy="234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A43223F-E038-446C-8EFC-18AC29195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243" y="6071148"/>
              <a:ext cx="82599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NikoshBAN" panose="02000000000000000000" pitchFamily="2" charset="0"/>
                </a:rPr>
                <a:t>কাগজে</a:t>
              </a:r>
              <a:r>
                <a:rPr lang="en-US" altLang="en-US" dirty="0">
                  <a:latin typeface="NikoshBAN" panose="02000000000000000000" pitchFamily="2" charset="0"/>
                </a:rPr>
                <a:t> </a:t>
              </a:r>
              <a:r>
                <a:rPr lang="en-US" altLang="en-US" dirty="0" err="1">
                  <a:latin typeface="NikoshBAN" panose="02000000000000000000" pitchFamily="2" charset="0"/>
                </a:rPr>
                <a:t>বড়</a:t>
              </a:r>
              <a:r>
                <a:rPr lang="en-US" altLang="en-US" dirty="0">
                  <a:latin typeface="NikoshBAN" panose="02000000000000000000" pitchFamily="2" charset="0"/>
                </a:rPr>
                <a:t> </a:t>
              </a:r>
              <a:r>
                <a:rPr lang="en-US" altLang="en-US" dirty="0" err="1">
                  <a:latin typeface="NikoshBAN" panose="02000000000000000000" pitchFamily="2" charset="0"/>
                </a:rPr>
                <a:t>অক্ষরে</a:t>
              </a:r>
              <a:r>
                <a:rPr lang="en-US" altLang="en-US" dirty="0">
                  <a:latin typeface="NikoshBAN" panose="02000000000000000000" pitchFamily="2" charset="0"/>
                </a:rPr>
                <a:t> </a:t>
              </a:r>
              <a:r>
                <a:rPr lang="en-US" altLang="en-US" dirty="0" err="1">
                  <a:latin typeface="NikoshBAN" panose="02000000000000000000" pitchFamily="2" charset="0"/>
                </a:rPr>
                <a:t>লিখে</a:t>
              </a:r>
              <a:r>
                <a:rPr lang="en-US" altLang="en-US" dirty="0">
                  <a:latin typeface="NikoshBAN" panose="02000000000000000000" pitchFamily="2" charset="0"/>
                </a:rPr>
                <a:t> </a:t>
              </a:r>
              <a:r>
                <a:rPr lang="en-US" altLang="en-US" dirty="0" err="1">
                  <a:latin typeface="NikoshBAN" panose="02000000000000000000" pitchFamily="2" charset="0"/>
                </a:rPr>
                <a:t>উপরের</a:t>
              </a:r>
              <a:r>
                <a:rPr lang="en-US" altLang="en-US" dirty="0">
                  <a:latin typeface="NikoshBAN" panose="02000000000000000000" pitchFamily="2" charset="0"/>
                </a:rPr>
                <a:t> </a:t>
              </a:r>
              <a:r>
                <a:rPr lang="en-US" altLang="en-US" dirty="0" err="1">
                  <a:latin typeface="NikoshBAN" panose="02000000000000000000" pitchFamily="2" charset="0"/>
                </a:rPr>
                <a:t>বিজ্ঞপ্তিটি</a:t>
              </a:r>
              <a:r>
                <a:rPr lang="en-US" altLang="en-US" dirty="0">
                  <a:latin typeface="NikoshBAN" panose="02000000000000000000" pitchFamily="2" charset="0"/>
                </a:rPr>
                <a:t> </a:t>
              </a:r>
              <a:r>
                <a:rPr lang="en-US" altLang="en-US" dirty="0" err="1">
                  <a:latin typeface="NikoshBAN" panose="02000000000000000000" pitchFamily="2" charset="0"/>
                </a:rPr>
                <a:t>গাছে</a:t>
              </a:r>
              <a:r>
                <a:rPr lang="en-US" altLang="en-US" dirty="0">
                  <a:latin typeface="NikoshBAN" panose="02000000000000000000" pitchFamily="2" charset="0"/>
                </a:rPr>
                <a:t> </a:t>
              </a:r>
              <a:r>
                <a:rPr lang="en-US" altLang="en-US" dirty="0" err="1">
                  <a:latin typeface="NikoshBAN" panose="02000000000000000000" pitchFamily="2" charset="0"/>
                </a:rPr>
                <a:t>লাগিয়ে</a:t>
              </a:r>
              <a:r>
                <a:rPr lang="en-US" altLang="en-US" dirty="0">
                  <a:latin typeface="NikoshBAN" panose="02000000000000000000" pitchFamily="2" charset="0"/>
                </a:rPr>
                <a:t> </a:t>
              </a:r>
              <a:r>
                <a:rPr lang="en-US" altLang="en-US" dirty="0" err="1">
                  <a:latin typeface="NikoshBAN" panose="02000000000000000000" pitchFamily="2" charset="0"/>
                </a:rPr>
                <a:t>দেয়া</a:t>
              </a:r>
              <a:r>
                <a:rPr lang="en-US" altLang="en-US" dirty="0">
                  <a:latin typeface="NikoshBAN" panose="02000000000000000000" pitchFamily="2" charset="0"/>
                </a:rPr>
                <a:t> </a:t>
              </a:r>
              <a:r>
                <a:rPr lang="en-US" altLang="en-US" dirty="0" err="1">
                  <a:latin typeface="NikoshBAN" panose="02000000000000000000" pitchFamily="2" charset="0"/>
                </a:rPr>
                <a:t>হলো</a:t>
              </a:r>
              <a:endParaRPr lang="en-US" altLang="en-US" dirty="0">
                <a:latin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4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F3DBCC-3539-4DC5-97A7-7D7B39DB1A04}"/>
              </a:ext>
            </a:extLst>
          </p:cNvPr>
          <p:cNvGrpSpPr/>
          <p:nvPr/>
        </p:nvGrpSpPr>
        <p:grpSpPr>
          <a:xfrm>
            <a:off x="206022" y="305329"/>
            <a:ext cx="8565447" cy="6421727"/>
            <a:chOff x="206022" y="305329"/>
            <a:chExt cx="8565447" cy="64217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90EC1E4-E35D-4ADC-B50E-E27EE9729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777" y="6265391"/>
              <a:ext cx="61044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NikoshBAN" panose="02000000000000000000" pitchFamily="2" charset="0"/>
                </a:rPr>
                <a:t>বালক</a:t>
              </a:r>
              <a:r>
                <a:rPr lang="en-US" altLang="en-US" sz="2400" dirty="0">
                  <a:latin typeface="NikoshBAN" panose="02000000000000000000" pitchFamily="2" charset="0"/>
                </a:rPr>
                <a:t> </a:t>
              </a:r>
              <a:r>
                <a:rPr lang="en-US" altLang="en-US" sz="2400" dirty="0" err="1">
                  <a:latin typeface="NikoshBAN" panose="02000000000000000000" pitchFamily="2" charset="0"/>
                </a:rPr>
                <a:t>দল</a:t>
              </a:r>
              <a:r>
                <a:rPr lang="en-US" altLang="en-US" sz="2400" dirty="0">
                  <a:latin typeface="NikoshBAN" panose="02000000000000000000" pitchFamily="2" charset="0"/>
                </a:rPr>
                <a:t> </a:t>
              </a:r>
              <a:r>
                <a:rPr lang="en-US" altLang="en-US" sz="2400" dirty="0" err="1">
                  <a:latin typeface="NikoshBAN" panose="02000000000000000000" pitchFamily="2" charset="0"/>
                </a:rPr>
                <a:t>মিটিং</a:t>
              </a:r>
              <a:r>
                <a:rPr lang="en-US" altLang="en-US" sz="2400" dirty="0">
                  <a:latin typeface="NikoshBAN" panose="02000000000000000000" pitchFamily="2" charset="0"/>
                </a:rPr>
                <a:t> </a:t>
              </a:r>
              <a:r>
                <a:rPr lang="en-US" altLang="en-US" sz="2400" dirty="0" err="1">
                  <a:latin typeface="NikoshBAN" panose="02000000000000000000" pitchFamily="2" charset="0"/>
                </a:rPr>
                <a:t>শেষে</a:t>
              </a:r>
              <a:r>
                <a:rPr lang="en-US" altLang="en-US" sz="2400" dirty="0">
                  <a:latin typeface="NikoshBAN" panose="02000000000000000000" pitchFamily="2" charset="0"/>
                </a:rPr>
                <a:t> </a:t>
              </a:r>
              <a:r>
                <a:rPr lang="en-US" altLang="en-US" sz="2400" dirty="0" err="1">
                  <a:latin typeface="NikoshBAN" panose="02000000000000000000" pitchFamily="2" charset="0"/>
                </a:rPr>
                <a:t>ঐক্য</a:t>
              </a:r>
              <a:r>
                <a:rPr lang="en-US" altLang="en-US" sz="2400" dirty="0">
                  <a:latin typeface="NikoshBAN" panose="02000000000000000000" pitchFamily="2" charset="0"/>
                </a:rPr>
                <a:t> </a:t>
              </a:r>
              <a:r>
                <a:rPr lang="en-US" altLang="en-US" sz="2400" dirty="0" err="1">
                  <a:latin typeface="NikoshBAN" panose="02000000000000000000" pitchFamily="2" charset="0"/>
                </a:rPr>
                <a:t>মতে</a:t>
              </a:r>
              <a:r>
                <a:rPr lang="en-US" altLang="en-US" sz="2400" dirty="0">
                  <a:latin typeface="NikoshBAN" panose="02000000000000000000" pitchFamily="2" charset="0"/>
                </a:rPr>
                <a:t> </a:t>
              </a:r>
              <a:r>
                <a:rPr lang="en-US" altLang="en-US" sz="2400" dirty="0" err="1">
                  <a:latin typeface="NikoshBAN" panose="02000000000000000000" pitchFamily="2" charset="0"/>
                </a:rPr>
                <a:t>পৌঁছে</a:t>
              </a:r>
              <a:endParaRPr lang="en-US" altLang="en-US" sz="2400" dirty="0">
                <a:latin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9C2276-946A-4D85-896F-0B53752BA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022" y="5865281"/>
              <a:ext cx="800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>
                  <a:latin typeface="NikoshBAN" panose="02000000000000000000" pitchFamily="2" charset="0"/>
                </a:rPr>
                <a:t>বালক</a:t>
              </a:r>
              <a:r>
                <a:rPr lang="en-US" altLang="en-US" sz="2000" dirty="0">
                  <a:latin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</a:rPr>
                <a:t>দল</a:t>
              </a:r>
              <a:r>
                <a:rPr lang="en-US" altLang="en-US" sz="2000" dirty="0">
                  <a:latin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</a:rPr>
                <a:t>সঠিক</a:t>
              </a:r>
              <a:r>
                <a:rPr lang="en-US" altLang="en-US" sz="2000" dirty="0">
                  <a:latin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</a:rPr>
                <a:t>লোকের</a:t>
              </a:r>
              <a:r>
                <a:rPr lang="en-US" altLang="en-US" sz="2000" dirty="0">
                  <a:latin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</a:rPr>
                <a:t>হাতে</a:t>
              </a:r>
              <a:r>
                <a:rPr lang="en-US" altLang="en-US" sz="2000" dirty="0">
                  <a:latin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</a:rPr>
                <a:t>বাক্সটি</a:t>
              </a:r>
              <a:r>
                <a:rPr lang="en-US" altLang="en-US" sz="2000" dirty="0">
                  <a:latin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</a:rPr>
                <a:t>তুলে</a:t>
              </a:r>
              <a:r>
                <a:rPr lang="en-US" altLang="en-US" sz="2000" dirty="0">
                  <a:latin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</a:rPr>
                <a:t>দেবে</a:t>
              </a:r>
              <a:r>
                <a:rPr lang="en-US" altLang="en-US" sz="2000" dirty="0">
                  <a:latin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</a:rPr>
                <a:t>বলে</a:t>
              </a:r>
              <a:r>
                <a:rPr lang="en-US" altLang="en-US" sz="2000" dirty="0">
                  <a:latin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</a:rPr>
                <a:t>শপথ</a:t>
              </a:r>
              <a:r>
                <a:rPr lang="en-US" altLang="en-US" sz="2000" dirty="0">
                  <a:latin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</a:rPr>
                <a:t>গ্রহণ</a:t>
              </a:r>
              <a:r>
                <a:rPr lang="en-US" altLang="en-US" sz="2000" dirty="0">
                  <a:latin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</a:rPr>
                <a:t>করে</a:t>
              </a:r>
              <a:r>
                <a:rPr lang="en-US" altLang="en-US" sz="2000" dirty="0">
                  <a:latin typeface="NikoshBAN" panose="02000000000000000000" pitchFamily="2" charset="0"/>
                </a:rPr>
                <a:t>।</a:t>
              </a:r>
            </a:p>
          </p:txBody>
        </p:sp>
        <p:pic>
          <p:nvPicPr>
            <p:cNvPr id="11266" name="Picture 2" descr="XMA Header Image">
              <a:extLst>
                <a:ext uri="{FF2B5EF4-FFF2-40B4-BE49-F238E27FC236}">
                  <a16:creationId xmlns:a16="http://schemas.microsoft.com/office/drawing/2014/main" id="{03BDDBAD-6AD5-4E4D-B10D-8D8D48733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889" y="1948629"/>
              <a:ext cx="2562580" cy="37171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FFA559-39BD-4734-A944-64E07CB19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04255" y="1202828"/>
              <a:ext cx="2820812" cy="412044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3" descr="D:\New folder\১.JPG">
              <a:extLst>
                <a:ext uri="{FF2B5EF4-FFF2-40B4-BE49-F238E27FC236}">
                  <a16:creationId xmlns:a16="http://schemas.microsoft.com/office/drawing/2014/main" id="{FFAC1E1A-C821-4D79-9BA8-8965632B3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22" y="305329"/>
              <a:ext cx="2503311" cy="404089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02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9D05999-4C17-47EC-B3A4-41A924ECECD1}"/>
              </a:ext>
            </a:extLst>
          </p:cNvPr>
          <p:cNvGrpSpPr/>
          <p:nvPr/>
        </p:nvGrpSpPr>
        <p:grpSpPr>
          <a:xfrm>
            <a:off x="176389" y="293511"/>
            <a:ext cx="8617656" cy="6564489"/>
            <a:chOff x="176389" y="293511"/>
            <a:chExt cx="8617656" cy="656448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0C18B7-7628-400A-A9AE-D0AC03F2A550}"/>
                </a:ext>
              </a:extLst>
            </p:cNvPr>
            <p:cNvSpPr txBox="1"/>
            <p:nvPr/>
          </p:nvSpPr>
          <p:spPr>
            <a:xfrm>
              <a:off x="176389" y="5473005"/>
              <a:ext cx="861765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আধঘন্টার মধ্যে আমাদের চন্ডীমন্ডপের সামনে বেশ একটি ছোটোখাটো ভিড় জমে গেল।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বাক্স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ফেরৎ পেয়ে লোকটা যেন কেমন হকচকিয়ে গেল ।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জল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পড়িতে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লাগলো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5116B5-6A67-4B9D-97E9-A4090C523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7022" y="699944"/>
              <a:ext cx="2686754" cy="39500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292" name="Picture 4" descr="XMA Header Image">
              <a:extLst>
                <a:ext uri="{FF2B5EF4-FFF2-40B4-BE49-F238E27FC236}">
                  <a16:creationId xmlns:a16="http://schemas.microsoft.com/office/drawing/2014/main" id="{1028F9C3-EB05-45DB-B7E9-21B89BB028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24" r="26769"/>
            <a:stretch/>
          </p:blipFill>
          <p:spPr bwMode="auto">
            <a:xfrm>
              <a:off x="6220177" y="1540140"/>
              <a:ext cx="2573867" cy="37777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://www.firstnewsbd.com/wp-content/uploads/2014/08/bogra1.jpg">
              <a:extLst>
                <a:ext uri="{FF2B5EF4-FFF2-40B4-BE49-F238E27FC236}">
                  <a16:creationId xmlns:a16="http://schemas.microsoft.com/office/drawing/2014/main" id="{5AA11122-5C9E-49FD-B4D5-BFA2DA2F6A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9" r="264" b="40601"/>
            <a:stretch/>
          </p:blipFill>
          <p:spPr bwMode="auto">
            <a:xfrm>
              <a:off x="259644" y="293511"/>
              <a:ext cx="2460977" cy="353342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92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760F23D-499D-47C8-8EF0-163737CE3171}"/>
              </a:ext>
            </a:extLst>
          </p:cNvPr>
          <p:cNvGrpSpPr/>
          <p:nvPr/>
        </p:nvGrpSpPr>
        <p:grpSpPr>
          <a:xfrm>
            <a:off x="377472" y="585258"/>
            <a:ext cx="8250414" cy="6030591"/>
            <a:chOff x="377472" y="585258"/>
            <a:chExt cx="8250414" cy="6030591"/>
          </a:xfrm>
        </p:grpSpPr>
        <p:pic>
          <p:nvPicPr>
            <p:cNvPr id="13314" name="Picture 2" descr="XMA Header Image">
              <a:extLst>
                <a:ext uri="{FF2B5EF4-FFF2-40B4-BE49-F238E27FC236}">
                  <a16:creationId xmlns:a16="http://schemas.microsoft.com/office/drawing/2014/main" id="{CF819DC9-C916-4116-AE56-0131E3C90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72" y="585258"/>
              <a:ext cx="3031772" cy="360291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5F023CC-B7E8-49EB-8324-14643473EC0A}"/>
                </a:ext>
              </a:extLst>
            </p:cNvPr>
            <p:cNvSpPr txBox="1"/>
            <p:nvPr/>
          </p:nvSpPr>
          <p:spPr>
            <a:xfrm>
              <a:off x="516114" y="5538631"/>
              <a:ext cx="81117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আমার</a:t>
              </a:r>
              <a:r>
                <a:rPr lang="en-US" sz="3200" dirty="0"/>
                <a:t> </a:t>
              </a:r>
              <a:r>
                <a:rPr lang="en-US" sz="3200" dirty="0" err="1"/>
                <a:t>বাবা</a:t>
              </a:r>
              <a:r>
                <a:rPr lang="en-US" sz="3200" dirty="0"/>
                <a:t> </a:t>
              </a:r>
              <a:r>
                <a:rPr lang="en-US" sz="3200" dirty="0" err="1"/>
                <a:t>এওমন</a:t>
              </a:r>
              <a:r>
                <a:rPr lang="en-US" sz="3200" dirty="0"/>
                <a:t> </a:t>
              </a:r>
              <a:r>
                <a:rPr lang="en-US" sz="3200" dirty="0" err="1"/>
                <a:t>অবাক</a:t>
              </a:r>
              <a:r>
                <a:rPr lang="en-US" sz="3200" dirty="0"/>
                <a:t> </a:t>
              </a:r>
              <a:r>
                <a:rPr lang="en-US" sz="3200" dirty="0" err="1"/>
                <a:t>হয়ে</a:t>
              </a:r>
              <a:r>
                <a:rPr lang="en-US" sz="3200" dirty="0"/>
                <a:t> </a:t>
              </a:r>
              <a:r>
                <a:rPr lang="en-US" sz="3200" dirty="0" err="1"/>
                <a:t>গেলেন</a:t>
              </a:r>
              <a:r>
                <a:rPr lang="en-US" sz="3200" dirty="0"/>
                <a:t> </a:t>
              </a:r>
              <a:r>
                <a:rPr lang="en-US" sz="3200" dirty="0" err="1"/>
                <a:t>ব্যাপার</a:t>
              </a:r>
              <a:r>
                <a:rPr lang="en-US" sz="3200" dirty="0"/>
                <a:t> </a:t>
              </a:r>
              <a:r>
                <a:rPr lang="en-US" sz="3200" dirty="0" err="1"/>
                <a:t>দেখে</a:t>
              </a:r>
              <a:r>
                <a:rPr lang="en-US" sz="3200" dirty="0"/>
                <a:t> </a:t>
              </a:r>
              <a:r>
                <a:rPr lang="en-US" sz="3200" dirty="0" err="1"/>
                <a:t>যে</a:t>
              </a:r>
              <a:r>
                <a:rPr lang="en-US" sz="3200" dirty="0"/>
                <a:t>, </a:t>
              </a:r>
              <a:r>
                <a:rPr lang="en-US" sz="3200" dirty="0" err="1"/>
                <a:t>তাঁর</a:t>
              </a:r>
              <a:r>
                <a:rPr lang="en-US" sz="3200" dirty="0"/>
                <a:t> </a:t>
              </a:r>
              <a:r>
                <a:rPr lang="en-US" sz="3200" dirty="0" err="1"/>
                <a:t>মুখ</a:t>
              </a:r>
              <a:r>
                <a:rPr lang="en-US" sz="3200" dirty="0"/>
                <a:t> </a:t>
              </a:r>
              <a:r>
                <a:rPr lang="en-US" sz="3200" dirty="0" err="1"/>
                <a:t>দিয়ে</a:t>
              </a:r>
              <a:r>
                <a:rPr lang="en-US" sz="3200" dirty="0"/>
                <a:t> </a:t>
              </a:r>
              <a:r>
                <a:rPr lang="en-US" sz="3200" dirty="0" err="1"/>
                <a:t>একটি</a:t>
              </a:r>
              <a:r>
                <a:rPr lang="en-US" sz="3200" dirty="0"/>
                <a:t> </a:t>
              </a:r>
              <a:r>
                <a:rPr lang="en-US" sz="3200" dirty="0" err="1"/>
                <a:t>কথাও</a:t>
              </a:r>
              <a:r>
                <a:rPr lang="en-US" sz="3200" dirty="0"/>
                <a:t> </a:t>
              </a:r>
              <a:r>
                <a:rPr lang="en-US" sz="3200" dirty="0" err="1"/>
                <a:t>বেরুল</a:t>
              </a:r>
              <a:r>
                <a:rPr lang="en-US" sz="3200" dirty="0"/>
                <a:t> </a:t>
              </a:r>
              <a:r>
                <a:rPr lang="en-US" sz="3200" dirty="0" err="1"/>
                <a:t>না</a:t>
              </a:r>
              <a:r>
                <a:rPr lang="en-US" sz="2400" dirty="0"/>
                <a:t>।</a:t>
              </a:r>
              <a:r>
                <a:rPr lang="en-US" sz="32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37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941761-5607-4BAD-AFE5-20962D483BE0}"/>
              </a:ext>
            </a:extLst>
          </p:cNvPr>
          <p:cNvSpPr txBox="1"/>
          <p:nvPr/>
        </p:nvSpPr>
        <p:spPr>
          <a:xfrm>
            <a:off x="3022550" y="392018"/>
            <a:ext cx="270295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98EFB-85FF-4616-9ABA-0E02A434F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98" y="833497"/>
            <a:ext cx="2089562" cy="2250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F29608-10BC-41E8-816A-58609748B90A}"/>
              </a:ext>
            </a:extLst>
          </p:cNvPr>
          <p:cNvSpPr txBox="1"/>
          <p:nvPr/>
        </p:nvSpPr>
        <p:spPr>
          <a:xfrm>
            <a:off x="5938838" y="3357438"/>
            <a:ext cx="2866490" cy="18774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 বাংলা সাহিত্য 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৫০ মিনিট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০০/০০/০০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A5357-7285-430F-BD5E-33409504816C}"/>
              </a:ext>
            </a:extLst>
          </p:cNvPr>
          <p:cNvSpPr txBox="1"/>
          <p:nvPr/>
        </p:nvSpPr>
        <p:spPr>
          <a:xfrm>
            <a:off x="354949" y="4296157"/>
            <a:ext cx="3599831" cy="21698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342900">
              <a:defRPr/>
            </a:pPr>
            <a:r>
              <a:rPr lang="bn-IN" sz="2700" b="1" dirty="0">
                <a:ln/>
                <a:latin typeface="Corbel" panose="020B0503020204020204"/>
                <a:cs typeface="Vrinda" panose="020B0502040204020203" pitchFamily="34" charset="0"/>
              </a:rPr>
              <a:t>রেহানা পারভীন।</a:t>
            </a:r>
          </a:p>
          <a:p>
            <a:pPr defTabSz="342900">
              <a:defRPr/>
            </a:pPr>
            <a:r>
              <a:rPr lang="bn-IN" sz="2700" b="1" dirty="0">
                <a:ln/>
                <a:latin typeface="Corbel" panose="020B0503020204020204"/>
                <a:cs typeface="Vrinda" panose="020B0502040204020203" pitchFamily="34" charset="0"/>
              </a:rPr>
              <a:t>সহকারী শিক্ষক।</a:t>
            </a:r>
          </a:p>
          <a:p>
            <a:pPr defTabSz="342900">
              <a:defRPr/>
            </a:pPr>
            <a:r>
              <a:rPr lang="bn-IN" sz="2700" b="1" dirty="0">
                <a:ln/>
                <a:latin typeface="Corbel" panose="020B0503020204020204"/>
                <a:cs typeface="Vrinda" panose="020B0502040204020203" pitchFamily="34" charset="0"/>
              </a:rPr>
              <a:t>জামতলা দাখিল মাদ্রাসা</a:t>
            </a:r>
            <a:r>
              <a:rPr lang="en-US" sz="2700" b="1" dirty="0">
                <a:ln/>
                <a:latin typeface="Corbel" panose="020B0503020204020204"/>
              </a:rPr>
              <a:t>। </a:t>
            </a:r>
            <a:endParaRPr lang="bn-IN" sz="2700" b="1" dirty="0">
              <a:ln/>
              <a:latin typeface="Corbel" panose="020B0503020204020204"/>
              <a:cs typeface="Vrinda" panose="020B0502040204020203" pitchFamily="34" charset="0"/>
            </a:endParaRPr>
          </a:p>
          <a:p>
            <a:pPr defTabSz="342900">
              <a:defRPr/>
            </a:pPr>
            <a:r>
              <a:rPr lang="bn-IN" sz="2700" b="1" dirty="0">
                <a:ln/>
                <a:latin typeface="Corbel" panose="020B0503020204020204"/>
                <a:cs typeface="Vrinda" panose="020B0502040204020203" pitchFamily="34" charset="0"/>
              </a:rPr>
              <a:t>গোয়ালন্দ,রাজবাড়ী। </a:t>
            </a:r>
            <a:endParaRPr lang="en-US" sz="2700" b="1" dirty="0">
              <a:ln/>
              <a:latin typeface="Corbel" panose="020B050302020402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BED9C-9DCE-4C4E-A4F5-38BB0B862D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3" b="22305"/>
          <a:stretch/>
        </p:blipFill>
        <p:spPr>
          <a:xfrm>
            <a:off x="247692" y="833497"/>
            <a:ext cx="2611812" cy="32415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6FCFE9-26DC-4A72-9735-5F0CFE579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2053821"/>
            <a:ext cx="2019300" cy="4263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51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5751E8-0153-499A-BC3C-73309B39D26A}"/>
              </a:ext>
            </a:extLst>
          </p:cNvPr>
          <p:cNvGrpSpPr/>
          <p:nvPr/>
        </p:nvGrpSpPr>
        <p:grpSpPr>
          <a:xfrm>
            <a:off x="-118928" y="122826"/>
            <a:ext cx="6908800" cy="6397813"/>
            <a:chOff x="-118928" y="122826"/>
            <a:chExt cx="6908800" cy="639781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4B0234D-7E5C-4485-8DA3-F899F39008D0}"/>
                </a:ext>
              </a:extLst>
            </p:cNvPr>
            <p:cNvSpPr/>
            <p:nvPr/>
          </p:nvSpPr>
          <p:spPr>
            <a:xfrm>
              <a:off x="-118928" y="122826"/>
              <a:ext cx="3691467" cy="1111024"/>
            </a:xfrm>
            <a:prstGeom prst="ellipse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8EC590-2841-40B3-A9BA-3227BD868188}"/>
                </a:ext>
              </a:extLst>
            </p:cNvPr>
            <p:cNvSpPr txBox="1"/>
            <p:nvPr/>
          </p:nvSpPr>
          <p:spPr>
            <a:xfrm>
              <a:off x="580984" y="3966094"/>
              <a:ext cx="62088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১। কত সালে জন্মগ্রহণ করেন?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২।</a:t>
              </a:r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তাঁর প্রকৃত নাম কি?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৩। ‘পথের পা</a:t>
              </a:r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ঁ</a:t>
              </a:r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চালী’ </a:t>
              </a:r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কোন ধরনের রচনা?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৪।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বাক্সের ভিতর কি কি ছিল?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৫।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বালক দলের গুপ্ত মিটিং কোথায় বসেছিল?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DF1C15-B5E2-4864-8D17-79CA003BD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077" y="1162859"/>
              <a:ext cx="3590790" cy="227699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835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0AEBF2F-3582-41F6-8938-AFE22ABC781B}"/>
              </a:ext>
            </a:extLst>
          </p:cNvPr>
          <p:cNvGrpSpPr/>
          <p:nvPr/>
        </p:nvGrpSpPr>
        <p:grpSpPr>
          <a:xfrm>
            <a:off x="330200" y="283823"/>
            <a:ext cx="8411633" cy="5807418"/>
            <a:chOff x="330200" y="283823"/>
            <a:chExt cx="8411633" cy="580741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1B8E739E-6417-4D36-B754-906556DF8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833" y="4890912"/>
              <a:ext cx="8001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 err="1">
                  <a:latin typeface="NikoshBAN" panose="02000000000000000000" pitchFamily="2" charset="0"/>
                </a:rPr>
                <a:t>বিচুলিগাদা</a:t>
              </a:r>
              <a:r>
                <a:rPr lang="en-US" altLang="en-US" sz="3600" dirty="0">
                  <a:latin typeface="NikoshBAN" panose="02000000000000000000" pitchFamily="2" charset="0"/>
                </a:rPr>
                <a:t>, </a:t>
              </a:r>
              <a:r>
                <a:rPr lang="en-US" altLang="en-US" sz="3600" dirty="0" err="1">
                  <a:latin typeface="NikoshBAN" panose="02000000000000000000" pitchFamily="2" charset="0"/>
                </a:rPr>
                <a:t>নাটমন্দির</a:t>
              </a:r>
              <a:r>
                <a:rPr lang="en-US" altLang="en-US" sz="3600" dirty="0">
                  <a:latin typeface="NikoshBAN" panose="02000000000000000000" pitchFamily="2" charset="0"/>
                </a:rPr>
                <a:t>, </a:t>
              </a:r>
              <a:r>
                <a:rPr lang="en-US" altLang="en-US" sz="3600" dirty="0" err="1">
                  <a:latin typeface="NikoshBAN" panose="02000000000000000000" pitchFamily="2" charset="0"/>
                </a:rPr>
                <a:t>চৌকিদার</a:t>
              </a:r>
              <a:r>
                <a:rPr lang="en-US" altLang="en-US" sz="3600" dirty="0">
                  <a:latin typeface="NikoshBAN" panose="02000000000000000000" pitchFamily="2" charset="0"/>
                </a:rPr>
                <a:t> </a:t>
              </a:r>
              <a:r>
                <a:rPr lang="en-US" altLang="en-US" sz="3600" dirty="0" err="1">
                  <a:latin typeface="NikoshBAN" panose="02000000000000000000" pitchFamily="2" charset="0"/>
                </a:rPr>
                <a:t>শব্দ</a:t>
              </a:r>
              <a:r>
                <a:rPr lang="en-US" altLang="en-US" sz="3600" dirty="0">
                  <a:latin typeface="NikoshBAN" panose="02000000000000000000" pitchFamily="2" charset="0"/>
                </a:rPr>
                <a:t> </a:t>
              </a:r>
              <a:r>
                <a:rPr lang="en-US" altLang="en-US" sz="3600" dirty="0" err="1">
                  <a:latin typeface="NikoshBAN" panose="02000000000000000000" pitchFamily="2" charset="0"/>
                </a:rPr>
                <a:t>তিনটি</a:t>
              </a:r>
              <a:r>
                <a:rPr lang="en-US" altLang="en-US" sz="3600" dirty="0">
                  <a:latin typeface="NikoshBAN" panose="02000000000000000000" pitchFamily="2" charset="0"/>
                </a:rPr>
                <a:t> </a:t>
              </a:r>
              <a:r>
                <a:rPr lang="en-US" altLang="en-US" sz="3600" dirty="0" err="1">
                  <a:latin typeface="NikoshBAN" panose="02000000000000000000" pitchFamily="2" charset="0"/>
                </a:rPr>
                <a:t>দিয়ে</a:t>
              </a:r>
              <a:r>
                <a:rPr lang="en-US" altLang="en-US" sz="3600" dirty="0">
                  <a:latin typeface="NikoshBAN" panose="02000000000000000000" pitchFamily="2" charset="0"/>
                </a:rPr>
                <a:t> ২টি </a:t>
              </a:r>
              <a:r>
                <a:rPr lang="en-US" altLang="en-US" sz="3600" dirty="0" err="1">
                  <a:latin typeface="NikoshBAN" panose="02000000000000000000" pitchFamily="2" charset="0"/>
                </a:rPr>
                <a:t>করে</a:t>
              </a:r>
              <a:r>
                <a:rPr lang="en-US" altLang="en-US" sz="3600" dirty="0">
                  <a:latin typeface="NikoshBAN" panose="02000000000000000000" pitchFamily="2" charset="0"/>
                </a:rPr>
                <a:t> </a:t>
              </a:r>
              <a:r>
                <a:rPr lang="en-US" altLang="en-US" sz="3600" dirty="0" err="1">
                  <a:latin typeface="NikoshBAN" panose="02000000000000000000" pitchFamily="2" charset="0"/>
                </a:rPr>
                <a:t>বাক্য</a:t>
              </a:r>
              <a:r>
                <a:rPr lang="en-US" altLang="en-US" sz="3600" dirty="0">
                  <a:latin typeface="NikoshBAN" panose="02000000000000000000" pitchFamily="2" charset="0"/>
                </a:rPr>
                <a:t> </a:t>
              </a:r>
              <a:r>
                <a:rPr lang="en-US" altLang="en-US" sz="3600" dirty="0" err="1">
                  <a:latin typeface="NikoshBAN" panose="02000000000000000000" pitchFamily="2" charset="0"/>
                </a:rPr>
                <a:t>গঠন</a:t>
              </a:r>
              <a:r>
                <a:rPr lang="en-US" altLang="en-US" sz="3600" dirty="0">
                  <a:latin typeface="NikoshBAN" panose="02000000000000000000" pitchFamily="2" charset="0"/>
                </a:rPr>
                <a:t> </a:t>
              </a:r>
              <a:r>
                <a:rPr lang="en-US" altLang="en-US" sz="3600" dirty="0" err="1">
                  <a:latin typeface="NikoshBAN" panose="02000000000000000000" pitchFamily="2" charset="0"/>
                </a:rPr>
                <a:t>কর</a:t>
              </a:r>
              <a:r>
                <a:rPr lang="en-US" altLang="en-US" sz="2000" dirty="0">
                  <a:latin typeface="NikoshBAN" panose="02000000000000000000" pitchFamily="2" charset="0"/>
                </a:rPr>
                <a:t>।</a:t>
              </a:r>
              <a:endParaRPr lang="en-US" altLang="en-US" sz="3600" dirty="0">
                <a:latin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FFCA07-EBC2-408B-A130-E8F92628B2F5}"/>
                </a:ext>
              </a:extLst>
            </p:cNvPr>
            <p:cNvSpPr txBox="1"/>
            <p:nvPr/>
          </p:nvSpPr>
          <p:spPr>
            <a:xfrm>
              <a:off x="330200" y="283823"/>
              <a:ext cx="22098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 </a:t>
              </a:r>
              <a:endParaRPr lang="en-US" sz="40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4F28E4-1735-4E56-8733-B2ADF4C99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528" y="1651000"/>
              <a:ext cx="4660900" cy="24581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7701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5DC088-D62C-4414-8F9D-254C78DA4FEE}"/>
              </a:ext>
            </a:extLst>
          </p:cNvPr>
          <p:cNvSpPr txBox="1"/>
          <p:nvPr/>
        </p:nvSpPr>
        <p:spPr>
          <a:xfrm>
            <a:off x="777520" y="2366202"/>
            <a:ext cx="608188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ছেলে-মেয়েরা কাদের বাগানে আম কুড়াতে যায়?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নাট-মন্দির কাকে বলে?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কাগজগুলো কোথায় আঠা দিয়ে লাগিয়ে দিয়েছিল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৪।ভালো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7124E-1403-4A3A-89FA-2E5D95D746E4}"/>
              </a:ext>
            </a:extLst>
          </p:cNvPr>
          <p:cNvSpPr txBox="1"/>
          <p:nvPr/>
        </p:nvSpPr>
        <p:spPr>
          <a:xfrm>
            <a:off x="596898" y="328978"/>
            <a:ext cx="19953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770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7BBB6E-FAA8-452E-9BF4-7567419F507C}"/>
              </a:ext>
            </a:extLst>
          </p:cNvPr>
          <p:cNvGrpSpPr/>
          <p:nvPr/>
        </p:nvGrpSpPr>
        <p:grpSpPr>
          <a:xfrm>
            <a:off x="386644" y="332409"/>
            <a:ext cx="8317089" cy="5731405"/>
            <a:chOff x="386644" y="332409"/>
            <a:chExt cx="8317089" cy="5731405"/>
          </a:xfrm>
        </p:grpSpPr>
        <p:pic>
          <p:nvPicPr>
            <p:cNvPr id="2050" name="Picture 2" descr="Image result for bibutivushn bondhpadhay">
              <a:extLst>
                <a:ext uri="{FF2B5EF4-FFF2-40B4-BE49-F238E27FC236}">
                  <a16:creationId xmlns:a16="http://schemas.microsoft.com/office/drawing/2014/main" id="{506ACE0A-EA84-49B6-8A56-69DFA4FC3B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799" y="1219906"/>
              <a:ext cx="5113867" cy="303600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BB7C12-D126-4B77-8A27-5231E80446BB}"/>
                </a:ext>
              </a:extLst>
            </p:cNvPr>
            <p:cNvSpPr txBox="1"/>
            <p:nvPr/>
          </p:nvSpPr>
          <p:spPr>
            <a:xfrm>
              <a:off x="880533" y="4986596"/>
              <a:ext cx="78232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ভালো কাজ ক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যে আনন্দ পাওয়া যায় তার পক্ষে তোমার অনুভূতি ব্যক্ত কর।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CEDD1B-BACE-41B3-ADBC-4FE66018440E}"/>
                </a:ext>
              </a:extLst>
            </p:cNvPr>
            <p:cNvSpPr txBox="1"/>
            <p:nvPr/>
          </p:nvSpPr>
          <p:spPr>
            <a:xfrm>
              <a:off x="386644" y="332409"/>
              <a:ext cx="226624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815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একতা">
            <a:extLst>
              <a:ext uri="{FF2B5EF4-FFF2-40B4-BE49-F238E27FC236}">
                <a16:creationId xmlns:a16="http://schemas.microsoft.com/office/drawing/2014/main" id="{F1C6EC42-6DDD-4BF2-878A-90DF379F6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" y="191911"/>
            <a:ext cx="8850489" cy="66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34E7EBD-E5C0-4ED2-AFDA-BEAD6B0F2889}"/>
              </a:ext>
            </a:extLst>
          </p:cNvPr>
          <p:cNvSpPr/>
          <p:nvPr/>
        </p:nvSpPr>
        <p:spPr>
          <a:xfrm>
            <a:off x="137919" y="2237352"/>
            <a:ext cx="8481885" cy="25752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9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5E570FB0-9741-428B-B704-CEA2D858AC51}"/>
              </a:ext>
            </a:extLst>
          </p:cNvPr>
          <p:cNvSpPr/>
          <p:nvPr/>
        </p:nvSpPr>
        <p:spPr>
          <a:xfrm>
            <a:off x="-50800" y="11287"/>
            <a:ext cx="9245600" cy="6965245"/>
          </a:xfrm>
          <a:prstGeom prst="frame">
            <a:avLst>
              <a:gd name="adj1" fmla="val 245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327E0A-8B3E-4C9F-8312-210508C552CC}"/>
              </a:ext>
            </a:extLst>
          </p:cNvPr>
          <p:cNvGrpSpPr/>
          <p:nvPr/>
        </p:nvGrpSpPr>
        <p:grpSpPr>
          <a:xfrm>
            <a:off x="407035" y="369432"/>
            <a:ext cx="8028305" cy="6016410"/>
            <a:chOff x="407035" y="369432"/>
            <a:chExt cx="8028305" cy="6016410"/>
          </a:xfrm>
        </p:grpSpPr>
        <p:pic>
          <p:nvPicPr>
            <p:cNvPr id="5" name="Picture 4" descr="download (1).jpg">
              <a:extLst>
                <a:ext uri="{FF2B5EF4-FFF2-40B4-BE49-F238E27FC236}">
                  <a16:creationId xmlns:a16="http://schemas.microsoft.com/office/drawing/2014/main" id="{0834C666-5F7D-4BBD-9823-7A8DDF840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7035" y="2551290"/>
              <a:ext cx="3707130" cy="383455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75FC10-F0CA-49EF-8086-93C3B9DAE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427112"/>
              <a:ext cx="3863340" cy="39587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0E6B78-7159-4DC7-A6F8-9B19B8B9993C}"/>
                </a:ext>
              </a:extLst>
            </p:cNvPr>
            <p:cNvSpPr txBox="1"/>
            <p:nvPr/>
          </p:nvSpPr>
          <p:spPr>
            <a:xfrm>
              <a:off x="407035" y="369432"/>
              <a:ext cx="4315436" cy="7694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নিচের ছবিগুলো দেখ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957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>
            <a:hlinkClick r:id="" action="ppaction://ole?verb=0"/>
            <a:extLst>
              <a:ext uri="{FF2B5EF4-FFF2-40B4-BE49-F238E27FC236}">
                <a16:creationId xmlns:a16="http://schemas.microsoft.com/office/drawing/2014/main" id="{B9E2B14F-7C53-4AEF-B78F-A86058D4D8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397504"/>
              </p:ext>
            </p:extLst>
          </p:nvPr>
        </p:nvGraphicFramePr>
        <p:xfrm>
          <a:off x="3178069" y="2510761"/>
          <a:ext cx="2037398" cy="25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ackager Shell Object" showAsIcon="1" r:id="rId3" imgW="2629080" imgH="488520" progId="Package">
                  <p:embed/>
                </p:oleObj>
              </mc:Choice>
              <mc:Fallback>
                <p:oleObj name="Packager Shell Object" showAsIcon="1" r:id="rId3" imgW="2629080" imgH="488520" progId="Package">
                  <p:embed/>
                  <p:pic>
                    <p:nvPicPr>
                      <p:cNvPr id="5128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4B8EA251-8118-4647-961F-6E499B2A55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069" y="2510761"/>
                        <a:ext cx="2037398" cy="255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346CD0A-BC85-43FA-8B94-E11ADDFC8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44" y="482220"/>
            <a:ext cx="7184955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latin typeface="NikoshBAN" panose="02000000000000000000" pitchFamily="2" charset="0"/>
              </a:rPr>
              <a:t>এবার</a:t>
            </a:r>
            <a:r>
              <a:rPr lang="en-US" altLang="en-US" sz="3200" dirty="0">
                <a:latin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</a:rPr>
              <a:t>আমরা</a:t>
            </a:r>
            <a:r>
              <a:rPr lang="en-US" altLang="en-US" sz="3200" dirty="0">
                <a:latin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</a:rPr>
              <a:t>একটি</a:t>
            </a:r>
            <a:r>
              <a:rPr lang="en-US" altLang="en-US" sz="3200" dirty="0">
                <a:latin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</a:rPr>
              <a:t>ভিডিও</a:t>
            </a:r>
            <a:r>
              <a:rPr lang="en-US" altLang="en-US" sz="3200" dirty="0">
                <a:latin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</a:rPr>
              <a:t>দেখি</a:t>
            </a:r>
            <a:r>
              <a:rPr lang="en-US" altLang="en-US" sz="3200" dirty="0">
                <a:latin typeface="NikoshBAN" panose="02000000000000000000" pitchFamily="2" charset="0"/>
              </a:rPr>
              <a:t> </a:t>
            </a:r>
            <a:r>
              <a:rPr lang="en-US" altLang="en-US" sz="4000" dirty="0">
                <a:latin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1394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A288A4-62F0-44F4-9886-03EF5E793B13}"/>
              </a:ext>
            </a:extLst>
          </p:cNvPr>
          <p:cNvSpPr txBox="1"/>
          <p:nvPr/>
        </p:nvSpPr>
        <p:spPr>
          <a:xfrm>
            <a:off x="182778" y="233210"/>
            <a:ext cx="2130711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 পাওয়া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43774-64DE-43F8-ACFF-2551BAEE3F63}"/>
              </a:ext>
            </a:extLst>
          </p:cNvPr>
          <p:cNvSpPr txBox="1"/>
          <p:nvPr/>
        </p:nvSpPr>
        <p:spPr>
          <a:xfrm>
            <a:off x="1810277" y="3681128"/>
            <a:ext cx="299473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 বন্দ্যোপাধ্যায়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bibutivushn bondhpadhay">
            <a:extLst>
              <a:ext uri="{FF2B5EF4-FFF2-40B4-BE49-F238E27FC236}">
                <a16:creationId xmlns:a16="http://schemas.microsoft.com/office/drawing/2014/main" id="{3AA6EDAD-3314-4227-B2BC-8E9FC46FF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2" y="1109903"/>
            <a:ext cx="2362933" cy="2402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093442-6F8A-46B4-AF50-D855B851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10" y="3512320"/>
            <a:ext cx="2680234" cy="2958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400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323AD2D8-57BA-4FD2-8EA6-D03B4087F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09" y="2734886"/>
            <a:ext cx="7549444" cy="354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NikoshBAN" panose="02000000000000000000" pitchFamily="2" charset="0"/>
              </a:rPr>
              <a:t>১</a:t>
            </a:r>
            <a:r>
              <a:rPr lang="en-US" altLang="en-US" sz="2000" b="1" dirty="0">
                <a:latin typeface="NikoshBAN" panose="02000000000000000000" pitchFamily="2" charset="0"/>
              </a:rPr>
              <a:t>।</a:t>
            </a:r>
            <a:r>
              <a:rPr lang="en-US" altLang="en-US" sz="2800" b="1" dirty="0">
                <a:latin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লেখক</a:t>
            </a:r>
            <a:r>
              <a:rPr lang="en-US" altLang="en-US" sz="2800" b="1" dirty="0">
                <a:latin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পরিচিতি</a:t>
            </a:r>
            <a:r>
              <a:rPr lang="en-US" altLang="en-US" sz="2800" b="1" dirty="0">
                <a:latin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বলতে</a:t>
            </a:r>
            <a:r>
              <a:rPr lang="en-US" altLang="en-US" sz="2800" b="1" dirty="0">
                <a:latin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পারবে</a:t>
            </a:r>
            <a:r>
              <a:rPr lang="en-US" altLang="en-US" sz="2800" b="1" dirty="0">
                <a:latin typeface="NikoshBAN" panose="02000000000000000000" pitchFamily="2" charset="0"/>
              </a:rPr>
              <a:t>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000" b="1" dirty="0">
                <a:latin typeface="NikoshBAN" panose="02000000000000000000" pitchFamily="2" charset="0"/>
              </a:rPr>
              <a:t> </a:t>
            </a:r>
            <a:r>
              <a:rPr lang="en-US" alt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altLang="en-US" sz="4000" b="1" dirty="0">
              <a:latin typeface="NikoshBAN" panose="02000000000000000000" pitchFamily="2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NikoshBAN" panose="02000000000000000000" pitchFamily="2" charset="0"/>
              </a:rPr>
              <a:t>৩</a:t>
            </a:r>
            <a:r>
              <a:rPr lang="en-US" altLang="en-US" sz="2000" b="1" dirty="0">
                <a:latin typeface="NikoshBAN" panose="02000000000000000000" pitchFamily="2" charset="0"/>
              </a:rPr>
              <a:t>।</a:t>
            </a:r>
            <a:r>
              <a:rPr lang="en-US" altLang="en-US" sz="2800" b="1" dirty="0">
                <a:latin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নতুন</a:t>
            </a:r>
            <a:r>
              <a:rPr lang="en-US" altLang="en-US" sz="2800" b="1" dirty="0">
                <a:latin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শব্দগুলোর</a:t>
            </a:r>
            <a:r>
              <a:rPr lang="en-US" altLang="en-US" sz="2800" b="1" dirty="0">
                <a:latin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অর্থ</a:t>
            </a:r>
            <a:r>
              <a:rPr lang="en-US" altLang="en-US" sz="2800" b="1" dirty="0">
                <a:latin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বলতে</a:t>
            </a:r>
            <a:r>
              <a:rPr lang="en-US" altLang="en-US" sz="2800" b="1" dirty="0">
                <a:latin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পারবে</a:t>
            </a:r>
            <a:r>
              <a:rPr lang="en-US" altLang="en-US" sz="2800" b="1" dirty="0">
                <a:latin typeface="NikoshBAN" panose="02000000000000000000" pitchFamily="2" charset="0"/>
              </a:rPr>
              <a:t>,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NikoshBAN" panose="02000000000000000000" pitchFamily="2" charset="0"/>
              </a:rPr>
              <a:t>৪</a:t>
            </a:r>
            <a:r>
              <a:rPr lang="en-US" altLang="en-US" sz="2000" b="1" dirty="0">
                <a:latin typeface="NikoshBAN" panose="02000000000000000000" pitchFamily="2" charset="0"/>
              </a:rPr>
              <a:t>। ‘</a:t>
            </a:r>
            <a:r>
              <a:rPr lang="en-US" altLang="en-US" sz="2800" b="1" dirty="0" err="1">
                <a:latin typeface="NikoshBAN" panose="02000000000000000000" pitchFamily="2" charset="0"/>
              </a:rPr>
              <a:t>পড়ে</a:t>
            </a:r>
            <a:r>
              <a:rPr lang="en-US" altLang="en-US" sz="2800" b="1" dirty="0">
                <a:latin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পাওয়া</a:t>
            </a:r>
            <a:r>
              <a:rPr lang="en-US" altLang="en-US" sz="2800" b="1" dirty="0">
                <a:latin typeface="NikoshBAN" panose="02000000000000000000" pitchFamily="2" charset="0"/>
              </a:rPr>
              <a:t>’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গল্পের</a:t>
            </a:r>
            <a:r>
              <a:rPr lang="en-US" altLang="en-US" sz="2800" b="1" dirty="0">
                <a:latin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প্রেক্ষিতে</a:t>
            </a:r>
            <a:r>
              <a:rPr lang="en-US" altLang="en-US" sz="2800" b="1" dirty="0">
                <a:latin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ঝড়ের</a:t>
            </a:r>
            <a:r>
              <a:rPr lang="en-US" altLang="en-US" sz="2800" b="1" dirty="0">
                <a:latin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দিনে</a:t>
            </a:r>
            <a:r>
              <a:rPr lang="en-US" altLang="en-US" sz="2800" b="1" dirty="0">
                <a:latin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গ্রাম্য</a:t>
            </a:r>
            <a:r>
              <a:rPr lang="en-US" altLang="en-US" sz="2800" b="1" dirty="0">
                <a:latin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প্রকৃতি</a:t>
            </a:r>
            <a:r>
              <a:rPr lang="en-US" altLang="en-US" sz="2800" b="1" dirty="0">
                <a:latin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ব্যাখ্যা</a:t>
            </a:r>
            <a:r>
              <a:rPr lang="en-US" altLang="en-US" sz="2800" b="1" dirty="0">
                <a:latin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করতে</a:t>
            </a:r>
            <a:r>
              <a:rPr lang="en-US" altLang="en-US" sz="2800" b="1" dirty="0">
                <a:latin typeface="NikoshBAN" panose="02000000000000000000" pitchFamily="2" charset="0"/>
              </a:rPr>
              <a:t> </a:t>
            </a:r>
            <a:r>
              <a:rPr lang="en-US" altLang="en-US" sz="2800" b="1" dirty="0" err="1">
                <a:latin typeface="NikoshBAN" panose="02000000000000000000" pitchFamily="2" charset="0"/>
              </a:rPr>
              <a:t>পারবে</a:t>
            </a:r>
            <a:r>
              <a:rPr lang="en-US" altLang="en-US" sz="1600" b="1" dirty="0">
                <a:latin typeface="NikoshBAN" panose="02000000000000000000" pitchFamily="2" charset="0"/>
              </a:rPr>
              <a:t>।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2E0E2A-CC85-4F8E-BC20-08FDA85E1AC9}"/>
              </a:ext>
            </a:extLst>
          </p:cNvPr>
          <p:cNvSpPr txBox="1">
            <a:spLocks/>
          </p:cNvSpPr>
          <p:nvPr/>
        </p:nvSpPr>
        <p:spPr>
          <a:xfrm>
            <a:off x="1174044" y="324556"/>
            <a:ext cx="3194756" cy="122202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64223-4EBB-4D20-8B04-B125096F0106}"/>
              </a:ext>
            </a:extLst>
          </p:cNvPr>
          <p:cNvSpPr txBox="1"/>
          <p:nvPr/>
        </p:nvSpPr>
        <p:spPr>
          <a:xfrm>
            <a:off x="551729" y="1704247"/>
            <a:ext cx="381707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3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0A0A8F-B1BF-4EBE-9F5C-A1589F64E2DE}"/>
              </a:ext>
            </a:extLst>
          </p:cNvPr>
          <p:cNvSpPr/>
          <p:nvPr/>
        </p:nvSpPr>
        <p:spPr>
          <a:xfrm>
            <a:off x="2995522" y="526269"/>
            <a:ext cx="2948243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300" dirty="0"/>
              <a:t>লেখক-পরিচিতি </a:t>
            </a:r>
            <a:endParaRPr lang="en-US" sz="3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AE3FF-3880-4253-B2CA-C23BD9A01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05" y="1186126"/>
            <a:ext cx="3123656" cy="2386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7B3C0-8969-4A39-BD7F-ADC5AC9E3B17}"/>
              </a:ext>
            </a:extLst>
          </p:cNvPr>
          <p:cNvSpPr/>
          <p:nvPr/>
        </p:nvSpPr>
        <p:spPr>
          <a:xfrm>
            <a:off x="3130471" y="3948014"/>
            <a:ext cx="2274982" cy="3231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1500" dirty="0"/>
              <a:t>বিভূতিভূষণ বন্দ্যোপাধ্যায়  </a:t>
            </a:r>
            <a:endParaRPr lang="en-US" sz="15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471ED3-EAF4-40A0-A954-6015826DE27F}"/>
              </a:ext>
            </a:extLst>
          </p:cNvPr>
          <p:cNvSpPr/>
          <p:nvPr/>
        </p:nvSpPr>
        <p:spPr>
          <a:xfrm>
            <a:off x="5715816" y="1528702"/>
            <a:ext cx="3123656" cy="13388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1350" dirty="0"/>
              <a:t>জন্ম পরিচয় : ১৮৯৪ সালের ১২ই সেপ্টম্বর চব্বিশ পরগনা জেলার মুরাতিপুর গ্রামে, মাতুলালয়ে জন্মগ্রহণ করেন। মাতার নাম মৃণালিনী দেবী। পিতা মহোনন্দ বন্দ্যোপাধ্যায়ের পেশা ছিল কথকথা ও পৌরোহিত্য।                   </a:t>
            </a:r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D64221-56B9-4CCA-8384-A2AD92C5D453}"/>
              </a:ext>
            </a:extLst>
          </p:cNvPr>
          <p:cNvSpPr/>
          <p:nvPr/>
        </p:nvSpPr>
        <p:spPr>
          <a:xfrm>
            <a:off x="5715816" y="3140100"/>
            <a:ext cx="2759819" cy="11310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1350" dirty="0"/>
              <a:t>শিক্ষা ও পেশা : কলকাতা বিশ্ববিদ্যালয়ে এম,এ পড়াকালে তাঁর প্রথম স্ত্রীর মৃত্যু ঘটলে শিক্ষা অসমাপ্ত থাকে। স্কুল শিখকতাসহ নানা পেশায় জীবন অতিবাহিত হয়।           </a:t>
            </a:r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172544-B242-45C7-AC20-C17CF9401B2E}"/>
              </a:ext>
            </a:extLst>
          </p:cNvPr>
          <p:cNvSpPr/>
          <p:nvPr/>
        </p:nvSpPr>
        <p:spPr>
          <a:xfrm>
            <a:off x="2682105" y="4943079"/>
            <a:ext cx="343894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bn-IN" kern="0" dirty="0">
                <a:solidFill>
                  <a:prstClr val="black"/>
                </a:solidFill>
              </a:rPr>
              <a:t>সাহিত্য সাধনা : ‘পথের প্যাঁচালী’,’অপারাজিতা’ উপন্যাস যেমন তাঁর শ্রেষ্ঠকীর্তি তেমনি বাংলা সাহিত্যে অমূল্য সম্পদ।      </a:t>
            </a: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A3F543-41D0-4E96-8B73-6757CF735F3A}"/>
              </a:ext>
            </a:extLst>
          </p:cNvPr>
          <p:cNvSpPr/>
          <p:nvPr/>
        </p:nvSpPr>
        <p:spPr>
          <a:xfrm>
            <a:off x="146078" y="3156394"/>
            <a:ext cx="2674031" cy="11310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1350" dirty="0">
                <a:solidFill>
                  <a:schemeClr val="tx1"/>
                </a:solidFill>
              </a:rPr>
              <a:t>উল্লেখযোগ্য রচনা : উপন্যাস; ‘আরণ্যক’ ‘ইছামতি’ গল্পগ্রন্থ : ‘মেঘমল্লার’ ‘মৌরীফুল ’ । কিশোর উপন্যাস : ‘চাঁদের পাহাড়’ ‘মিসমিদের কবচ’ ‘হীরামানিক জ্বলে’।        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540CF7-B363-459A-9A57-E09EDBCBD7A7}"/>
              </a:ext>
            </a:extLst>
          </p:cNvPr>
          <p:cNvSpPr/>
          <p:nvPr/>
        </p:nvSpPr>
        <p:spPr>
          <a:xfrm>
            <a:off x="304528" y="1528702"/>
            <a:ext cx="2059841" cy="715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1350" dirty="0">
                <a:solidFill>
                  <a:schemeClr val="tx1"/>
                </a:solidFill>
              </a:rPr>
              <a:t>জীবনাবসান : ১৯৫০ সালের ১লা নভেম্বর জীবনাবসান ঘটে।   </a:t>
            </a:r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44669D-E975-4F03-973F-593A4A87763B}"/>
              </a:ext>
            </a:extLst>
          </p:cNvPr>
          <p:cNvGrpSpPr/>
          <p:nvPr/>
        </p:nvGrpSpPr>
        <p:grpSpPr>
          <a:xfrm>
            <a:off x="653666" y="1007383"/>
            <a:ext cx="7836667" cy="4501595"/>
            <a:chOff x="338793" y="104272"/>
            <a:chExt cx="8310674" cy="612994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F8CC3E-7191-4EEC-AF85-CAA5D2422791}"/>
                </a:ext>
              </a:extLst>
            </p:cNvPr>
            <p:cNvSpPr/>
            <p:nvPr/>
          </p:nvSpPr>
          <p:spPr>
            <a:xfrm>
              <a:off x="338793" y="467523"/>
              <a:ext cx="4975595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2400" dirty="0"/>
                <a:t>বিভূতিভূষণ বন্দ্যোপাধ্যায়</a:t>
              </a:r>
              <a:r>
                <a:rPr lang="en-US" sz="2400" dirty="0"/>
                <a:t> </a:t>
              </a:r>
              <a:r>
                <a:rPr lang="as-IN" sz="2400" dirty="0"/>
                <a:t>এ</a:t>
              </a:r>
              <a:r>
                <a:rPr lang="en-US" sz="2400" dirty="0"/>
                <a:t>র </a:t>
              </a:r>
              <a:r>
                <a:rPr lang="en-US" sz="2400" dirty="0" err="1"/>
                <a:t>উল্লেখযোগ্য</a:t>
              </a:r>
              <a:r>
                <a:rPr lang="en-US" sz="2400" dirty="0"/>
                <a:t> </a:t>
              </a:r>
              <a:r>
                <a:rPr lang="en-US" sz="2400" dirty="0" err="1"/>
                <a:t>কিছু</a:t>
              </a:r>
              <a:r>
                <a:rPr lang="en-US" sz="2400" dirty="0"/>
                <a:t> </a:t>
              </a:r>
              <a:r>
                <a:rPr lang="en-US" sz="2400" dirty="0" err="1"/>
                <a:t>বই</a:t>
              </a:r>
              <a:r>
                <a:rPr lang="en-US" sz="2400" dirty="0"/>
                <a:t> </a:t>
              </a:r>
              <a:r>
                <a:rPr lang="bn-IN" sz="2400" dirty="0"/>
                <a:t>  </a:t>
              </a:r>
              <a:endParaRPr lang="en-US" sz="24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3BA0799-7FEA-4181-86A0-C90A448E4194}"/>
                </a:ext>
              </a:extLst>
            </p:cNvPr>
            <p:cNvGrpSpPr/>
            <p:nvPr/>
          </p:nvGrpSpPr>
          <p:grpSpPr>
            <a:xfrm>
              <a:off x="466780" y="1785443"/>
              <a:ext cx="7891408" cy="1872460"/>
              <a:chOff x="363910" y="1964059"/>
              <a:chExt cx="7891408" cy="1323819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41393696-7A60-4BEF-B399-7CA5D6C873A4}"/>
                  </a:ext>
                </a:extLst>
              </p:cNvPr>
              <p:cNvGrpSpPr/>
              <p:nvPr/>
            </p:nvGrpSpPr>
            <p:grpSpPr>
              <a:xfrm>
                <a:off x="1701637" y="1964059"/>
                <a:ext cx="5080809" cy="1323819"/>
                <a:chOff x="572591" y="1078432"/>
                <a:chExt cx="7986792" cy="2619376"/>
              </a:xfrm>
            </p:grpSpPr>
            <p:pic>
              <p:nvPicPr>
                <p:cNvPr id="18434" name="Picture 2" descr="All PDF Books of Bibhutibhushan Bandyopadhyay - PDF Bangla Book">
                  <a:extLst>
                    <a:ext uri="{FF2B5EF4-FFF2-40B4-BE49-F238E27FC236}">
                      <a16:creationId xmlns:a16="http://schemas.microsoft.com/office/drawing/2014/main" id="{E3DD1680-0B88-43A3-9449-88FF777CCC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2591" y="1078433"/>
                  <a:ext cx="1743075" cy="26193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436" name="Picture 4" descr="ইছামতি">
                  <a:extLst>
                    <a:ext uri="{FF2B5EF4-FFF2-40B4-BE49-F238E27FC236}">
                      <a16:creationId xmlns:a16="http://schemas.microsoft.com/office/drawing/2014/main" id="{F8F7841F-0086-4DDD-932C-EEFCF074EE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07041" y="1078432"/>
                  <a:ext cx="1743075" cy="25172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444" name="Picture 12" descr="Untitled">
                  <a:extLst>
                    <a:ext uri="{FF2B5EF4-FFF2-40B4-BE49-F238E27FC236}">
                      <a16:creationId xmlns:a16="http://schemas.microsoft.com/office/drawing/2014/main" id="{29A1C76C-5F87-4D89-B746-249AD0AFEE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89509" y="1078433"/>
                  <a:ext cx="1685925" cy="25172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450" name="Picture 18" descr="বিভূতিভূষণ বন্দ্যোপাধ্যায় – বইপড়ি">
                  <a:extLst>
                    <a:ext uri="{FF2B5EF4-FFF2-40B4-BE49-F238E27FC236}">
                      <a16:creationId xmlns:a16="http://schemas.microsoft.com/office/drawing/2014/main" id="{2CCFF482-BE16-4C37-9666-51917C0DDB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78278" y="1135582"/>
                  <a:ext cx="2181105" cy="25050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074" name="Picture 2" descr="Image result for bibutivushn bondhpadhay">
                <a:extLst>
                  <a:ext uri="{FF2B5EF4-FFF2-40B4-BE49-F238E27FC236}">
                    <a16:creationId xmlns:a16="http://schemas.microsoft.com/office/drawing/2014/main" id="{F5FC4687-27F7-4809-9FC8-FB7A660255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10" y="1964758"/>
                <a:ext cx="1104900" cy="1323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Image result for bibutivushn bondhpadhay">
                <a:extLst>
                  <a:ext uri="{FF2B5EF4-FFF2-40B4-BE49-F238E27FC236}">
                    <a16:creationId xmlns:a16="http://schemas.microsoft.com/office/drawing/2014/main" id="{071B50EC-F58A-4335-A9DB-6E3F5A4499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3743" y="1964059"/>
                <a:ext cx="1171575" cy="1323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F0B7758-1243-40A3-9939-B469DB9C50EC}"/>
                </a:ext>
              </a:extLst>
            </p:cNvPr>
            <p:cNvGrpSpPr/>
            <p:nvPr/>
          </p:nvGrpSpPr>
          <p:grpSpPr>
            <a:xfrm>
              <a:off x="494532" y="4071825"/>
              <a:ext cx="8154935" cy="2162388"/>
              <a:chOff x="311754" y="3977265"/>
              <a:chExt cx="8154935" cy="1460152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8DB461C-68A6-479D-9ED1-EF464039613B}"/>
                  </a:ext>
                </a:extLst>
              </p:cNvPr>
              <p:cNvGrpSpPr/>
              <p:nvPr/>
            </p:nvGrpSpPr>
            <p:grpSpPr>
              <a:xfrm>
                <a:off x="311754" y="3977265"/>
                <a:ext cx="6667635" cy="1437711"/>
                <a:chOff x="-199923" y="3763834"/>
                <a:chExt cx="11108655" cy="2600327"/>
              </a:xfrm>
            </p:grpSpPr>
            <p:pic>
              <p:nvPicPr>
                <p:cNvPr id="18438" name="Picture 6" descr="Quasha.Xyz">
                  <a:extLst>
                    <a:ext uri="{FF2B5EF4-FFF2-40B4-BE49-F238E27FC236}">
                      <a16:creationId xmlns:a16="http://schemas.microsoft.com/office/drawing/2014/main" id="{7A092FBE-11CE-4454-89B8-0950B44562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854" y="3763834"/>
                  <a:ext cx="2525878" cy="26003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440" name="Picture 8" descr="Shop | Dokan-Ghor">
                  <a:extLst>
                    <a:ext uri="{FF2B5EF4-FFF2-40B4-BE49-F238E27FC236}">
                      <a16:creationId xmlns:a16="http://schemas.microsoft.com/office/drawing/2014/main" id="{2746A889-A55D-4BF3-8784-98F91C2BBA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99923" y="3763836"/>
                  <a:ext cx="1762124" cy="26003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442" name="Picture 10" descr="বিভূতি রচনাবলী দ্বিতীয় খন্ড ...">
                  <a:extLst>
                    <a:ext uri="{FF2B5EF4-FFF2-40B4-BE49-F238E27FC236}">
                      <a16:creationId xmlns:a16="http://schemas.microsoft.com/office/drawing/2014/main" id="{A8E072DA-D368-4023-B051-127C68FEDC0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55183" y="3763834"/>
                  <a:ext cx="2143125" cy="26003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446" name="Picture 14" descr="Aparajito : Bibhutibhushan Bandopadhyay ( বিভূতিভূষণ ...">
                  <a:extLst>
                    <a:ext uri="{FF2B5EF4-FFF2-40B4-BE49-F238E27FC236}">
                      <a16:creationId xmlns:a16="http://schemas.microsoft.com/office/drawing/2014/main" id="{6242BE8D-C95C-4310-A071-4380775637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85521" y="3763834"/>
                  <a:ext cx="1524000" cy="26003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448" name="Picture 16" descr="বিভূতিভূষণ বন্দ্যোপাধ্যায় এর বই ...">
                  <a:extLst>
                    <a:ext uri="{FF2B5EF4-FFF2-40B4-BE49-F238E27FC236}">
                      <a16:creationId xmlns:a16="http://schemas.microsoft.com/office/drawing/2014/main" id="{0C522CB6-F75A-48DD-A10A-551E94A962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6444" y="3763836"/>
                  <a:ext cx="1752599" cy="26003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078" name="Picture 6" descr="Image result for bibutivushn bondhpadhay">
                <a:extLst>
                  <a:ext uri="{FF2B5EF4-FFF2-40B4-BE49-F238E27FC236}">
                    <a16:creationId xmlns:a16="http://schemas.microsoft.com/office/drawing/2014/main" id="{CBDDC09F-B759-42FB-A10E-3048F22FA1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3743" y="3977265"/>
                <a:ext cx="1382946" cy="1460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আমার পথের পাঁচালি, আমার বিভূতিভূষণ">
              <a:extLst>
                <a:ext uri="{FF2B5EF4-FFF2-40B4-BE49-F238E27FC236}">
                  <a16:creationId xmlns:a16="http://schemas.microsoft.com/office/drawing/2014/main" id="{47E121A2-4EB0-47C6-B480-956E432B11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68" t="7559" r="30796" b="14222"/>
            <a:stretch/>
          </p:blipFill>
          <p:spPr bwMode="auto">
            <a:xfrm>
              <a:off x="5416273" y="104272"/>
              <a:ext cx="1922489" cy="1557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90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8547A2-211A-460E-8A67-7A15FCA869FB}"/>
              </a:ext>
            </a:extLst>
          </p:cNvPr>
          <p:cNvSpPr txBox="1"/>
          <p:nvPr/>
        </p:nvSpPr>
        <p:spPr>
          <a:xfrm>
            <a:off x="584059" y="2545221"/>
            <a:ext cx="779526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এটি</a:t>
            </a:r>
            <a:r>
              <a:rPr lang="en-US" sz="3200" dirty="0"/>
              <a:t> </a:t>
            </a:r>
            <a:r>
              <a:rPr lang="en-US" sz="3200" dirty="0" err="1"/>
              <a:t>বিভূতিভূষন</a:t>
            </a:r>
            <a:r>
              <a:rPr lang="en-US" sz="3200" dirty="0"/>
              <a:t> </a:t>
            </a:r>
            <a:r>
              <a:rPr lang="en-US" sz="3200" dirty="0" err="1"/>
              <a:t>বন্দ্যোপাধ্যায়ের</a:t>
            </a:r>
            <a:r>
              <a:rPr lang="en-US" sz="3200" dirty="0"/>
              <a:t>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বিখ্যাত</a:t>
            </a:r>
            <a:r>
              <a:rPr lang="en-US" sz="3200" dirty="0"/>
              <a:t> </a:t>
            </a:r>
            <a:r>
              <a:rPr lang="en-US" sz="3200" dirty="0" err="1"/>
              <a:t>কিশোর</a:t>
            </a:r>
            <a:r>
              <a:rPr lang="en-US" sz="3200" dirty="0"/>
              <a:t> </a:t>
            </a:r>
            <a:r>
              <a:rPr lang="en-US" sz="3200" dirty="0" err="1"/>
              <a:t>গল্প।এটি</a:t>
            </a:r>
            <a:r>
              <a:rPr lang="en-US" sz="3200" dirty="0"/>
              <a:t> ‘</a:t>
            </a:r>
            <a:r>
              <a:rPr lang="en-US" sz="3200" dirty="0" err="1"/>
              <a:t>নীল</a:t>
            </a:r>
            <a:r>
              <a:rPr lang="en-US" sz="3200" dirty="0"/>
              <a:t> </a:t>
            </a:r>
            <a:r>
              <a:rPr lang="en-US" sz="3200" dirty="0" err="1"/>
              <a:t>গঞ্জের</a:t>
            </a:r>
            <a:r>
              <a:rPr lang="en-US" sz="3200" dirty="0"/>
              <a:t> </a:t>
            </a:r>
            <a:r>
              <a:rPr lang="en-US" sz="3200" dirty="0" err="1"/>
              <a:t>ফালমন</a:t>
            </a:r>
            <a:r>
              <a:rPr lang="en-US" sz="3200" dirty="0"/>
              <a:t> </a:t>
            </a:r>
            <a:r>
              <a:rPr lang="en-US" sz="3200" dirty="0" err="1"/>
              <a:t>সাহেব’র</a:t>
            </a:r>
            <a:r>
              <a:rPr lang="en-US" sz="3200" dirty="0"/>
              <a:t> </a:t>
            </a:r>
            <a:r>
              <a:rPr lang="en-US" sz="3200" dirty="0" err="1"/>
              <a:t>গ্রন্থ</a:t>
            </a:r>
            <a:r>
              <a:rPr lang="en-US" sz="3200" dirty="0"/>
              <a:t> </a:t>
            </a:r>
            <a:r>
              <a:rPr lang="en-US" sz="3200" dirty="0" err="1"/>
              <a:t>থেকে</a:t>
            </a:r>
            <a:r>
              <a:rPr lang="en-US" sz="3200" dirty="0"/>
              <a:t> </a:t>
            </a:r>
            <a:r>
              <a:rPr lang="en-US" sz="3200" dirty="0" err="1"/>
              <a:t>সংকলিত</a:t>
            </a:r>
            <a:r>
              <a:rPr lang="en-US" sz="3200" dirty="0"/>
              <a:t>  </a:t>
            </a:r>
            <a:r>
              <a:rPr lang="en-US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575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</TotalTime>
  <Words>624</Words>
  <Application>Microsoft Office PowerPoint</Application>
  <PresentationFormat>On-screen Show (4:3)</PresentationFormat>
  <Paragraphs>79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এসো কয়েকটি শব্দার্থ দেখে নেই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32</cp:revision>
  <dcterms:created xsi:type="dcterms:W3CDTF">2020-08-20T13:15:41Z</dcterms:created>
  <dcterms:modified xsi:type="dcterms:W3CDTF">2020-08-22T17:32:57Z</dcterms:modified>
</cp:coreProperties>
</file>