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58" r:id="rId4"/>
    <p:sldId id="259" r:id="rId5"/>
    <p:sldId id="269" r:id="rId6"/>
    <p:sldId id="260" r:id="rId7"/>
    <p:sldId id="261" r:id="rId8"/>
    <p:sldId id="266" r:id="rId9"/>
    <p:sldId id="265" r:id="rId10"/>
    <p:sldId id="267" r:id="rId11"/>
    <p:sldId id="262" r:id="rId12"/>
    <p:sldId id="263" r:id="rId13"/>
    <p:sldId id="264" r:id="rId14"/>
    <p:sldId id="268"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00A8BBB-4A19-4A49-B129-FA1CE6D85522}"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US"/>
        </a:p>
      </dgm:t>
    </dgm:pt>
    <dgm:pt modelId="{57F7799D-39D1-4F51-80DD-460F1D1049F7}">
      <dgm:prSet phldrT="[Text]"/>
      <dgm:spPr/>
      <dgm:t>
        <a:bodyPr/>
        <a:lstStyle/>
        <a:p>
          <a:r>
            <a:rPr lang="bn-BD" dirty="0" smtClean="0"/>
            <a:t>নগদান </a:t>
          </a:r>
          <a:r>
            <a:rPr lang="bn-BD" dirty="0" smtClean="0">
              <a:latin typeface="NikoshBAN" pitchFamily="2" charset="0"/>
              <a:cs typeface="NikoshBAN" pitchFamily="2" charset="0"/>
            </a:rPr>
            <a:t>বইয়ের</a:t>
          </a:r>
          <a:r>
            <a:rPr lang="bn-BD" dirty="0" smtClean="0"/>
            <a:t> শ্রেণিবিভাগ </a:t>
          </a:r>
          <a:endParaRPr lang="en-US" dirty="0"/>
        </a:p>
      </dgm:t>
    </dgm:pt>
    <dgm:pt modelId="{2EC304FA-35C3-458A-BEEF-4918A811ABD4}" type="parTrans" cxnId="{8A10E599-0769-4638-805B-BD2F55B0A7C0}">
      <dgm:prSet/>
      <dgm:spPr/>
      <dgm:t>
        <a:bodyPr/>
        <a:lstStyle/>
        <a:p>
          <a:endParaRPr lang="en-US"/>
        </a:p>
      </dgm:t>
    </dgm:pt>
    <dgm:pt modelId="{F3AC15AF-76AF-406B-83F5-79F7C6D19AD5}" type="sibTrans" cxnId="{8A10E599-0769-4638-805B-BD2F55B0A7C0}">
      <dgm:prSet/>
      <dgm:spPr/>
      <dgm:t>
        <a:bodyPr/>
        <a:lstStyle/>
        <a:p>
          <a:endParaRPr lang="en-US"/>
        </a:p>
      </dgm:t>
    </dgm:pt>
    <dgm:pt modelId="{DF590D1E-DC3B-45B3-95E4-A016DCDB6495}">
      <dgm:prSet phldrT="[Text]"/>
      <dgm:spPr/>
      <dgm:t>
        <a:bodyPr/>
        <a:lstStyle/>
        <a:p>
          <a:r>
            <a:rPr lang="bn-BD" dirty="0" smtClean="0"/>
            <a:t>একঘরা  </a:t>
          </a:r>
          <a:r>
            <a:rPr lang="bn-BD" dirty="0" smtClean="0">
              <a:latin typeface="NikoshBAN" pitchFamily="2" charset="0"/>
              <a:cs typeface="NikoshBAN" pitchFamily="2" charset="0"/>
            </a:rPr>
            <a:t>নগদান</a:t>
          </a:r>
          <a:r>
            <a:rPr lang="bn-BD" dirty="0" smtClean="0"/>
            <a:t> বই </a:t>
          </a:r>
          <a:endParaRPr lang="en-US" dirty="0"/>
        </a:p>
      </dgm:t>
    </dgm:pt>
    <dgm:pt modelId="{5E0A59F3-F07C-497D-8B4A-AFB420DF8241}" type="parTrans" cxnId="{1C36BD91-52DC-46EC-9322-D202ADC9403A}">
      <dgm:prSet/>
      <dgm:spPr/>
      <dgm:t>
        <a:bodyPr/>
        <a:lstStyle/>
        <a:p>
          <a:endParaRPr lang="en-US"/>
        </a:p>
      </dgm:t>
    </dgm:pt>
    <dgm:pt modelId="{AB86AE9E-9D52-4D19-83F9-BFBAAE789F67}" type="sibTrans" cxnId="{1C36BD91-52DC-46EC-9322-D202ADC9403A}">
      <dgm:prSet/>
      <dgm:spPr/>
      <dgm:t>
        <a:bodyPr/>
        <a:lstStyle/>
        <a:p>
          <a:endParaRPr lang="en-US"/>
        </a:p>
      </dgm:t>
    </dgm:pt>
    <dgm:pt modelId="{6FE7CDCB-1DB4-4F4E-B683-1F4ECEC25BBF}">
      <dgm:prSet phldrT="[Text]"/>
      <dgm:spPr/>
      <dgm:t>
        <a:bodyPr/>
        <a:lstStyle/>
        <a:p>
          <a:r>
            <a:rPr lang="bn-BD" dirty="0" smtClean="0"/>
            <a:t>দুইঘরা </a:t>
          </a:r>
          <a:r>
            <a:rPr lang="bn-BD" dirty="0" smtClean="0">
              <a:latin typeface="NikoshBAN" pitchFamily="2" charset="0"/>
              <a:cs typeface="NikoshBAN" pitchFamily="2" charset="0"/>
            </a:rPr>
            <a:t>নগদান</a:t>
          </a:r>
          <a:r>
            <a:rPr lang="bn-BD" dirty="0" smtClean="0"/>
            <a:t> বই </a:t>
          </a:r>
          <a:endParaRPr lang="en-US" dirty="0"/>
        </a:p>
      </dgm:t>
    </dgm:pt>
    <dgm:pt modelId="{5CBF7376-9861-4F28-B41B-FE1699036066}" type="parTrans" cxnId="{BDE05F41-D632-4FE4-8BC8-7252E144F9B0}">
      <dgm:prSet/>
      <dgm:spPr/>
      <dgm:t>
        <a:bodyPr/>
        <a:lstStyle/>
        <a:p>
          <a:endParaRPr lang="en-US"/>
        </a:p>
      </dgm:t>
    </dgm:pt>
    <dgm:pt modelId="{BE852232-A794-4718-80DD-0ECAE2A01104}" type="sibTrans" cxnId="{BDE05F41-D632-4FE4-8BC8-7252E144F9B0}">
      <dgm:prSet/>
      <dgm:spPr/>
      <dgm:t>
        <a:bodyPr/>
        <a:lstStyle/>
        <a:p>
          <a:endParaRPr lang="en-US"/>
        </a:p>
      </dgm:t>
    </dgm:pt>
    <dgm:pt modelId="{BD5C1A99-FDC4-476C-BA1D-56BE579B7762}">
      <dgm:prSet phldrT="[Text]"/>
      <dgm:spPr/>
      <dgm:t>
        <a:bodyPr/>
        <a:lstStyle/>
        <a:p>
          <a:r>
            <a:rPr lang="bn-BD" dirty="0" smtClean="0"/>
            <a:t>তিনঘরা  </a:t>
          </a:r>
          <a:r>
            <a:rPr lang="bn-BD" dirty="0" smtClean="0">
              <a:latin typeface="NikoshBAN" pitchFamily="2" charset="0"/>
              <a:cs typeface="NikoshBAN" pitchFamily="2" charset="0"/>
            </a:rPr>
            <a:t>নগদান</a:t>
          </a:r>
          <a:r>
            <a:rPr lang="bn-BD" dirty="0" smtClean="0"/>
            <a:t> বই </a:t>
          </a:r>
          <a:endParaRPr lang="en-US" dirty="0"/>
        </a:p>
      </dgm:t>
    </dgm:pt>
    <dgm:pt modelId="{E323142D-1CF2-4F39-91DE-16CD5831A1D7}" type="parTrans" cxnId="{BD9E968E-80F8-4973-AC10-CCC278E07F00}">
      <dgm:prSet/>
      <dgm:spPr/>
      <dgm:t>
        <a:bodyPr/>
        <a:lstStyle/>
        <a:p>
          <a:endParaRPr lang="en-US"/>
        </a:p>
      </dgm:t>
    </dgm:pt>
    <dgm:pt modelId="{F8A38915-C7BE-4578-985D-B6172BEC309B}" type="sibTrans" cxnId="{BD9E968E-80F8-4973-AC10-CCC278E07F00}">
      <dgm:prSet/>
      <dgm:spPr/>
      <dgm:t>
        <a:bodyPr/>
        <a:lstStyle/>
        <a:p>
          <a:endParaRPr lang="en-US"/>
        </a:p>
      </dgm:t>
    </dgm:pt>
    <dgm:pt modelId="{EA6F243A-6E51-4609-B4BA-1AFA4385657B}">
      <dgm:prSet phldrT="[Text]"/>
      <dgm:spPr/>
      <dgm:t>
        <a:bodyPr/>
        <a:lstStyle/>
        <a:p>
          <a:r>
            <a:rPr lang="bn-BD" dirty="0" smtClean="0"/>
            <a:t>খুচরা </a:t>
          </a:r>
          <a:r>
            <a:rPr lang="bn-BD" dirty="0" smtClean="0">
              <a:latin typeface="NikoshBAN" pitchFamily="2" charset="0"/>
              <a:cs typeface="NikoshBAN" pitchFamily="2" charset="0"/>
            </a:rPr>
            <a:t>নগদান</a:t>
          </a:r>
          <a:r>
            <a:rPr lang="bn-BD" dirty="0" smtClean="0"/>
            <a:t> বই </a:t>
          </a:r>
          <a:endParaRPr lang="en-US" dirty="0"/>
        </a:p>
      </dgm:t>
    </dgm:pt>
    <dgm:pt modelId="{3FA4EDE8-14C1-4CB7-90CD-D18F3CD6CA32}" type="parTrans" cxnId="{35C3C820-479D-4D27-9A6C-FBA95908D6EF}">
      <dgm:prSet/>
      <dgm:spPr/>
      <dgm:t>
        <a:bodyPr/>
        <a:lstStyle/>
        <a:p>
          <a:endParaRPr lang="en-US"/>
        </a:p>
      </dgm:t>
    </dgm:pt>
    <dgm:pt modelId="{473FFA55-FDB8-4FCB-9FD8-8FC0D6492396}" type="sibTrans" cxnId="{35C3C820-479D-4D27-9A6C-FBA95908D6EF}">
      <dgm:prSet/>
      <dgm:spPr/>
      <dgm:t>
        <a:bodyPr/>
        <a:lstStyle/>
        <a:p>
          <a:endParaRPr lang="en-US"/>
        </a:p>
      </dgm:t>
    </dgm:pt>
    <dgm:pt modelId="{C7146023-8E75-4D46-8B73-E8D24F521AA4}" type="pres">
      <dgm:prSet presAssocID="{F00A8BBB-4A19-4A49-B129-FA1CE6D85522}" presName="Name0" presStyleCnt="0">
        <dgm:presLayoutVars>
          <dgm:chMax val="1"/>
          <dgm:dir/>
          <dgm:animLvl val="ctr"/>
          <dgm:resizeHandles val="exact"/>
        </dgm:presLayoutVars>
      </dgm:prSet>
      <dgm:spPr/>
      <dgm:t>
        <a:bodyPr/>
        <a:lstStyle/>
        <a:p>
          <a:endParaRPr lang="en-US"/>
        </a:p>
      </dgm:t>
    </dgm:pt>
    <dgm:pt modelId="{779C4315-1374-4C14-9C53-0852DF0EC0AD}" type="pres">
      <dgm:prSet presAssocID="{57F7799D-39D1-4F51-80DD-460F1D1049F7}" presName="centerShape" presStyleLbl="node0" presStyleIdx="0" presStyleCnt="1"/>
      <dgm:spPr/>
      <dgm:t>
        <a:bodyPr/>
        <a:lstStyle/>
        <a:p>
          <a:endParaRPr lang="en-US"/>
        </a:p>
      </dgm:t>
    </dgm:pt>
    <dgm:pt modelId="{BE549314-65B5-4462-AF45-9BD2BC6DE5FA}" type="pres">
      <dgm:prSet presAssocID="{DF590D1E-DC3B-45B3-95E4-A016DCDB6495}" presName="node" presStyleLbl="node1" presStyleIdx="0" presStyleCnt="4" custScaleX="143887">
        <dgm:presLayoutVars>
          <dgm:bulletEnabled val="1"/>
        </dgm:presLayoutVars>
      </dgm:prSet>
      <dgm:spPr/>
      <dgm:t>
        <a:bodyPr/>
        <a:lstStyle/>
        <a:p>
          <a:endParaRPr lang="en-US"/>
        </a:p>
      </dgm:t>
    </dgm:pt>
    <dgm:pt modelId="{B07EB226-15A0-40CB-8830-684936FD831B}" type="pres">
      <dgm:prSet presAssocID="{DF590D1E-DC3B-45B3-95E4-A016DCDB6495}" presName="dummy" presStyleCnt="0"/>
      <dgm:spPr/>
    </dgm:pt>
    <dgm:pt modelId="{F2798C77-8467-4301-94A7-DF5C1185FBC6}" type="pres">
      <dgm:prSet presAssocID="{AB86AE9E-9D52-4D19-83F9-BFBAAE789F67}" presName="sibTrans" presStyleLbl="sibTrans2D1" presStyleIdx="0" presStyleCnt="4"/>
      <dgm:spPr/>
      <dgm:t>
        <a:bodyPr/>
        <a:lstStyle/>
        <a:p>
          <a:endParaRPr lang="en-US"/>
        </a:p>
      </dgm:t>
    </dgm:pt>
    <dgm:pt modelId="{59F50CA2-5640-4C52-8776-7CF2E39B3AA0}" type="pres">
      <dgm:prSet presAssocID="{6FE7CDCB-1DB4-4F4E-B683-1F4ECEC25BBF}" presName="node" presStyleLbl="node1" presStyleIdx="1" presStyleCnt="4" custScaleX="140092">
        <dgm:presLayoutVars>
          <dgm:bulletEnabled val="1"/>
        </dgm:presLayoutVars>
      </dgm:prSet>
      <dgm:spPr/>
      <dgm:t>
        <a:bodyPr/>
        <a:lstStyle/>
        <a:p>
          <a:endParaRPr lang="en-US"/>
        </a:p>
      </dgm:t>
    </dgm:pt>
    <dgm:pt modelId="{0DE34BAD-9D4A-4DEC-98C8-ACBF0B1A8C16}" type="pres">
      <dgm:prSet presAssocID="{6FE7CDCB-1DB4-4F4E-B683-1F4ECEC25BBF}" presName="dummy" presStyleCnt="0"/>
      <dgm:spPr/>
    </dgm:pt>
    <dgm:pt modelId="{34C86206-9977-493D-82A8-861E8908508F}" type="pres">
      <dgm:prSet presAssocID="{BE852232-A794-4718-80DD-0ECAE2A01104}" presName="sibTrans" presStyleLbl="sibTrans2D1" presStyleIdx="1" presStyleCnt="4"/>
      <dgm:spPr/>
      <dgm:t>
        <a:bodyPr/>
        <a:lstStyle/>
        <a:p>
          <a:endParaRPr lang="en-US"/>
        </a:p>
      </dgm:t>
    </dgm:pt>
    <dgm:pt modelId="{F6CC8292-90AC-4A23-B4D3-99545695F051}" type="pres">
      <dgm:prSet presAssocID="{BD5C1A99-FDC4-476C-BA1D-56BE579B7762}" presName="node" presStyleLbl="node1" presStyleIdx="2" presStyleCnt="4" custScaleX="134812" custScaleY="108394">
        <dgm:presLayoutVars>
          <dgm:bulletEnabled val="1"/>
        </dgm:presLayoutVars>
      </dgm:prSet>
      <dgm:spPr/>
      <dgm:t>
        <a:bodyPr/>
        <a:lstStyle/>
        <a:p>
          <a:endParaRPr lang="en-US"/>
        </a:p>
      </dgm:t>
    </dgm:pt>
    <dgm:pt modelId="{440EFF50-CE7B-44F3-AD1B-A664FD09BD38}" type="pres">
      <dgm:prSet presAssocID="{BD5C1A99-FDC4-476C-BA1D-56BE579B7762}" presName="dummy" presStyleCnt="0"/>
      <dgm:spPr/>
    </dgm:pt>
    <dgm:pt modelId="{1BE8E0E8-4ECB-4C73-B87D-376CF921CF13}" type="pres">
      <dgm:prSet presAssocID="{F8A38915-C7BE-4578-985D-B6172BEC309B}" presName="sibTrans" presStyleLbl="sibTrans2D1" presStyleIdx="2" presStyleCnt="4"/>
      <dgm:spPr/>
      <dgm:t>
        <a:bodyPr/>
        <a:lstStyle/>
        <a:p>
          <a:endParaRPr lang="en-US"/>
        </a:p>
      </dgm:t>
    </dgm:pt>
    <dgm:pt modelId="{B931BD91-A639-4B66-BCC3-450FEE3C85EE}" type="pres">
      <dgm:prSet presAssocID="{EA6F243A-6E51-4609-B4BA-1AFA4385657B}" presName="node" presStyleLbl="node1" presStyleIdx="3" presStyleCnt="4" custScaleX="146416">
        <dgm:presLayoutVars>
          <dgm:bulletEnabled val="1"/>
        </dgm:presLayoutVars>
      </dgm:prSet>
      <dgm:spPr/>
      <dgm:t>
        <a:bodyPr/>
        <a:lstStyle/>
        <a:p>
          <a:endParaRPr lang="en-US"/>
        </a:p>
      </dgm:t>
    </dgm:pt>
    <dgm:pt modelId="{AB1A6C16-AB4E-4573-B7F8-BF90613F7A74}" type="pres">
      <dgm:prSet presAssocID="{EA6F243A-6E51-4609-B4BA-1AFA4385657B}" presName="dummy" presStyleCnt="0"/>
      <dgm:spPr/>
    </dgm:pt>
    <dgm:pt modelId="{3960B46C-7624-49CE-8351-BEF7058D3079}" type="pres">
      <dgm:prSet presAssocID="{473FFA55-FDB8-4FCB-9FD8-8FC0D6492396}" presName="sibTrans" presStyleLbl="sibTrans2D1" presStyleIdx="3" presStyleCnt="4"/>
      <dgm:spPr/>
      <dgm:t>
        <a:bodyPr/>
        <a:lstStyle/>
        <a:p>
          <a:endParaRPr lang="en-US"/>
        </a:p>
      </dgm:t>
    </dgm:pt>
  </dgm:ptLst>
  <dgm:cxnLst>
    <dgm:cxn modelId="{B7C7447C-8920-4EAD-8B37-1CA0107FCA2E}" type="presOf" srcId="{F00A8BBB-4A19-4A49-B129-FA1CE6D85522}" destId="{C7146023-8E75-4D46-8B73-E8D24F521AA4}" srcOrd="0" destOrd="0" presId="urn:microsoft.com/office/officeart/2005/8/layout/radial6"/>
    <dgm:cxn modelId="{A1AB2B0A-C478-43B1-91E9-306CBEBB1033}" type="presOf" srcId="{57F7799D-39D1-4F51-80DD-460F1D1049F7}" destId="{779C4315-1374-4C14-9C53-0852DF0EC0AD}" srcOrd="0" destOrd="0" presId="urn:microsoft.com/office/officeart/2005/8/layout/radial6"/>
    <dgm:cxn modelId="{1C36BD91-52DC-46EC-9322-D202ADC9403A}" srcId="{57F7799D-39D1-4F51-80DD-460F1D1049F7}" destId="{DF590D1E-DC3B-45B3-95E4-A016DCDB6495}" srcOrd="0" destOrd="0" parTransId="{5E0A59F3-F07C-497D-8B4A-AFB420DF8241}" sibTransId="{AB86AE9E-9D52-4D19-83F9-BFBAAE789F67}"/>
    <dgm:cxn modelId="{7F8A180E-227C-40DA-8270-479E83567332}" type="presOf" srcId="{6FE7CDCB-1DB4-4F4E-B683-1F4ECEC25BBF}" destId="{59F50CA2-5640-4C52-8776-7CF2E39B3AA0}" srcOrd="0" destOrd="0" presId="urn:microsoft.com/office/officeart/2005/8/layout/radial6"/>
    <dgm:cxn modelId="{5781E207-37EF-4B77-968F-DC46B0ED815D}" type="presOf" srcId="{F8A38915-C7BE-4578-985D-B6172BEC309B}" destId="{1BE8E0E8-4ECB-4C73-B87D-376CF921CF13}" srcOrd="0" destOrd="0" presId="urn:microsoft.com/office/officeart/2005/8/layout/radial6"/>
    <dgm:cxn modelId="{A6BA3C7B-22A7-42D1-BF8A-BFD9CC242CB6}" type="presOf" srcId="{EA6F243A-6E51-4609-B4BA-1AFA4385657B}" destId="{B931BD91-A639-4B66-BCC3-450FEE3C85EE}" srcOrd="0" destOrd="0" presId="urn:microsoft.com/office/officeart/2005/8/layout/radial6"/>
    <dgm:cxn modelId="{5294D4AB-AF2B-4834-BD7A-6B2C344BCBC3}" type="presOf" srcId="{BD5C1A99-FDC4-476C-BA1D-56BE579B7762}" destId="{F6CC8292-90AC-4A23-B4D3-99545695F051}" srcOrd="0" destOrd="0" presId="urn:microsoft.com/office/officeart/2005/8/layout/radial6"/>
    <dgm:cxn modelId="{1D044F90-8B0F-4119-8479-1FEDB3CD93CE}" type="presOf" srcId="{AB86AE9E-9D52-4D19-83F9-BFBAAE789F67}" destId="{F2798C77-8467-4301-94A7-DF5C1185FBC6}" srcOrd="0" destOrd="0" presId="urn:microsoft.com/office/officeart/2005/8/layout/radial6"/>
    <dgm:cxn modelId="{BB2341B6-841B-42EB-ACE7-235CF8BD42C2}" type="presOf" srcId="{473FFA55-FDB8-4FCB-9FD8-8FC0D6492396}" destId="{3960B46C-7624-49CE-8351-BEF7058D3079}" srcOrd="0" destOrd="0" presId="urn:microsoft.com/office/officeart/2005/8/layout/radial6"/>
    <dgm:cxn modelId="{35C3C820-479D-4D27-9A6C-FBA95908D6EF}" srcId="{57F7799D-39D1-4F51-80DD-460F1D1049F7}" destId="{EA6F243A-6E51-4609-B4BA-1AFA4385657B}" srcOrd="3" destOrd="0" parTransId="{3FA4EDE8-14C1-4CB7-90CD-D18F3CD6CA32}" sibTransId="{473FFA55-FDB8-4FCB-9FD8-8FC0D6492396}"/>
    <dgm:cxn modelId="{8A10E599-0769-4638-805B-BD2F55B0A7C0}" srcId="{F00A8BBB-4A19-4A49-B129-FA1CE6D85522}" destId="{57F7799D-39D1-4F51-80DD-460F1D1049F7}" srcOrd="0" destOrd="0" parTransId="{2EC304FA-35C3-458A-BEEF-4918A811ABD4}" sibTransId="{F3AC15AF-76AF-406B-83F5-79F7C6D19AD5}"/>
    <dgm:cxn modelId="{65244567-7B71-4F2D-AFB1-24DDEC7A823D}" type="presOf" srcId="{BE852232-A794-4718-80DD-0ECAE2A01104}" destId="{34C86206-9977-493D-82A8-861E8908508F}" srcOrd="0" destOrd="0" presId="urn:microsoft.com/office/officeart/2005/8/layout/radial6"/>
    <dgm:cxn modelId="{2B7C7950-CF2D-4EF2-8977-2C1126FCE752}" type="presOf" srcId="{DF590D1E-DC3B-45B3-95E4-A016DCDB6495}" destId="{BE549314-65B5-4462-AF45-9BD2BC6DE5FA}" srcOrd="0" destOrd="0" presId="urn:microsoft.com/office/officeart/2005/8/layout/radial6"/>
    <dgm:cxn modelId="{BDE05F41-D632-4FE4-8BC8-7252E144F9B0}" srcId="{57F7799D-39D1-4F51-80DD-460F1D1049F7}" destId="{6FE7CDCB-1DB4-4F4E-B683-1F4ECEC25BBF}" srcOrd="1" destOrd="0" parTransId="{5CBF7376-9861-4F28-B41B-FE1699036066}" sibTransId="{BE852232-A794-4718-80DD-0ECAE2A01104}"/>
    <dgm:cxn modelId="{BD9E968E-80F8-4973-AC10-CCC278E07F00}" srcId="{57F7799D-39D1-4F51-80DD-460F1D1049F7}" destId="{BD5C1A99-FDC4-476C-BA1D-56BE579B7762}" srcOrd="2" destOrd="0" parTransId="{E323142D-1CF2-4F39-91DE-16CD5831A1D7}" sibTransId="{F8A38915-C7BE-4578-985D-B6172BEC309B}"/>
    <dgm:cxn modelId="{B6131A2E-6258-4BAC-92B9-4AAA9734BB44}" type="presParOf" srcId="{C7146023-8E75-4D46-8B73-E8D24F521AA4}" destId="{779C4315-1374-4C14-9C53-0852DF0EC0AD}" srcOrd="0" destOrd="0" presId="urn:microsoft.com/office/officeart/2005/8/layout/radial6"/>
    <dgm:cxn modelId="{FEF6E8A0-B95F-454E-8210-BFABD47CF444}" type="presParOf" srcId="{C7146023-8E75-4D46-8B73-E8D24F521AA4}" destId="{BE549314-65B5-4462-AF45-9BD2BC6DE5FA}" srcOrd="1" destOrd="0" presId="urn:microsoft.com/office/officeart/2005/8/layout/radial6"/>
    <dgm:cxn modelId="{8746ABDA-6143-4240-B643-57B82D11030B}" type="presParOf" srcId="{C7146023-8E75-4D46-8B73-E8D24F521AA4}" destId="{B07EB226-15A0-40CB-8830-684936FD831B}" srcOrd="2" destOrd="0" presId="urn:microsoft.com/office/officeart/2005/8/layout/radial6"/>
    <dgm:cxn modelId="{55FF5F48-B8AA-4E10-ADFA-A08AF1BAFBA1}" type="presParOf" srcId="{C7146023-8E75-4D46-8B73-E8D24F521AA4}" destId="{F2798C77-8467-4301-94A7-DF5C1185FBC6}" srcOrd="3" destOrd="0" presId="urn:microsoft.com/office/officeart/2005/8/layout/radial6"/>
    <dgm:cxn modelId="{4978A94C-730D-4C65-8449-07027A35ED9F}" type="presParOf" srcId="{C7146023-8E75-4D46-8B73-E8D24F521AA4}" destId="{59F50CA2-5640-4C52-8776-7CF2E39B3AA0}" srcOrd="4" destOrd="0" presId="urn:microsoft.com/office/officeart/2005/8/layout/radial6"/>
    <dgm:cxn modelId="{E673EBB9-D1D6-4401-BD93-04EBEC9F58FB}" type="presParOf" srcId="{C7146023-8E75-4D46-8B73-E8D24F521AA4}" destId="{0DE34BAD-9D4A-4DEC-98C8-ACBF0B1A8C16}" srcOrd="5" destOrd="0" presId="urn:microsoft.com/office/officeart/2005/8/layout/radial6"/>
    <dgm:cxn modelId="{7364ECC9-A336-4485-BF56-ABEDF37A313F}" type="presParOf" srcId="{C7146023-8E75-4D46-8B73-E8D24F521AA4}" destId="{34C86206-9977-493D-82A8-861E8908508F}" srcOrd="6" destOrd="0" presId="urn:microsoft.com/office/officeart/2005/8/layout/radial6"/>
    <dgm:cxn modelId="{481D8EDA-08BD-4DD8-874E-E2A0BDC94801}" type="presParOf" srcId="{C7146023-8E75-4D46-8B73-E8D24F521AA4}" destId="{F6CC8292-90AC-4A23-B4D3-99545695F051}" srcOrd="7" destOrd="0" presId="urn:microsoft.com/office/officeart/2005/8/layout/radial6"/>
    <dgm:cxn modelId="{212513F3-435B-47DF-85D7-0141F6F6E088}" type="presParOf" srcId="{C7146023-8E75-4D46-8B73-E8D24F521AA4}" destId="{440EFF50-CE7B-44F3-AD1B-A664FD09BD38}" srcOrd="8" destOrd="0" presId="urn:microsoft.com/office/officeart/2005/8/layout/radial6"/>
    <dgm:cxn modelId="{5F349EB1-0B1E-4D06-9536-18BB87146A35}" type="presParOf" srcId="{C7146023-8E75-4D46-8B73-E8D24F521AA4}" destId="{1BE8E0E8-4ECB-4C73-B87D-376CF921CF13}" srcOrd="9" destOrd="0" presId="urn:microsoft.com/office/officeart/2005/8/layout/radial6"/>
    <dgm:cxn modelId="{4453E5D9-EC64-4A77-9711-50EFE5E2741C}" type="presParOf" srcId="{C7146023-8E75-4D46-8B73-E8D24F521AA4}" destId="{B931BD91-A639-4B66-BCC3-450FEE3C85EE}" srcOrd="10" destOrd="0" presId="urn:microsoft.com/office/officeart/2005/8/layout/radial6"/>
    <dgm:cxn modelId="{1B2F48A7-4462-450D-8BB9-0AC384765EFE}" type="presParOf" srcId="{C7146023-8E75-4D46-8B73-E8D24F521AA4}" destId="{AB1A6C16-AB4E-4573-B7F8-BF90613F7A74}" srcOrd="11" destOrd="0" presId="urn:microsoft.com/office/officeart/2005/8/layout/radial6"/>
    <dgm:cxn modelId="{673A926F-1211-4462-8A53-CD16E7CDB2EC}" type="presParOf" srcId="{C7146023-8E75-4D46-8B73-E8D24F521AA4}" destId="{3960B46C-7624-49CE-8351-BEF7058D3079}" srcOrd="12" destOrd="0" presId="urn:microsoft.com/office/officeart/2005/8/layout/radial6"/>
  </dgm:cxnLst>
  <dgm:bg>
    <a:solidFill>
      <a:srgbClr val="00B050"/>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22-Aug-20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22-Aug-20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22-Aug-20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22-Aug-20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22-Aug-20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22-Aug-20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22-Aug-20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22-Aug-20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22-Aug-20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22-Aug-20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22-Aug-20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22-Aug-20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636" y="0"/>
            <a:ext cx="9144000" cy="7086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447800" y="1066800"/>
            <a:ext cx="6400800" cy="1569660"/>
          </a:xfrm>
          <a:prstGeom prst="rect">
            <a:avLst/>
          </a:prstGeom>
          <a:solidFill>
            <a:srgbClr val="92D050"/>
          </a:solidFill>
        </p:spPr>
        <p:txBody>
          <a:bodyPr wrap="square" rtlCol="0">
            <a:spAutoFit/>
          </a:bodyPr>
          <a:lstStyle/>
          <a:p>
            <a:r>
              <a:rPr lang="bn-BD" sz="9600" dirty="0" smtClean="0"/>
              <a:t>  স্বাগতম </a:t>
            </a:r>
            <a:endParaRPr lang="en-US" sz="96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7800" y="2636460"/>
            <a:ext cx="6400800" cy="3595283"/>
          </a:xfrm>
          <a:prstGeom prst="rect">
            <a:avLst/>
          </a:prstGeom>
        </p:spPr>
      </p:pic>
    </p:spTree>
    <p:extLst>
      <p:ext uri="{BB962C8B-B14F-4D97-AF65-F5344CB8AC3E}">
        <p14:creationId xmlns:p14="http://schemas.microsoft.com/office/powerpoint/2010/main" val="3111666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609600"/>
            <a:ext cx="9144000" cy="1323439"/>
          </a:xfrm>
          <a:prstGeom prst="rect">
            <a:avLst/>
          </a:prstGeom>
          <a:solidFill>
            <a:srgbClr val="92D050"/>
          </a:solidFill>
        </p:spPr>
        <p:txBody>
          <a:bodyPr wrap="square" rtlCol="0">
            <a:spAutoFit/>
          </a:bodyPr>
          <a:lstStyle/>
          <a:p>
            <a:r>
              <a:rPr lang="bn-BD" sz="4000" dirty="0" smtClean="0"/>
              <a:t>              </a:t>
            </a:r>
            <a:r>
              <a:rPr lang="bn-BD" sz="8000" dirty="0" smtClean="0"/>
              <a:t>একক কাজ </a:t>
            </a:r>
            <a:endParaRPr lang="en-US" sz="4000" dirty="0"/>
          </a:p>
        </p:txBody>
      </p:sp>
      <p:sp>
        <p:nvSpPr>
          <p:cNvPr id="4" name="TextBox 3"/>
          <p:cNvSpPr txBox="1"/>
          <p:nvPr/>
        </p:nvSpPr>
        <p:spPr>
          <a:xfrm>
            <a:off x="838200" y="3200400"/>
            <a:ext cx="8763000" cy="2677656"/>
          </a:xfrm>
          <a:prstGeom prst="rect">
            <a:avLst/>
          </a:prstGeom>
          <a:noFill/>
        </p:spPr>
        <p:txBody>
          <a:bodyPr wrap="square" rtlCol="0">
            <a:spAutoFit/>
          </a:bodyPr>
          <a:lstStyle/>
          <a:p>
            <a:pPr marL="285750" indent="-285750">
              <a:buFont typeface="Wingdings" pitchFamily="2" charset="2"/>
              <a:buChar char="§"/>
            </a:pPr>
            <a:r>
              <a:rPr lang="bn-BD" sz="4400" dirty="0" smtClean="0">
                <a:latin typeface="NikoshBAN" pitchFamily="2" charset="0"/>
                <a:cs typeface="NikoshBAN" pitchFamily="2" charset="0"/>
              </a:rPr>
              <a:t>একঘরা নগদান বহির কয়টি কলাম আছে?</a:t>
            </a:r>
          </a:p>
          <a:p>
            <a:pPr marL="285750" indent="-285750">
              <a:buFont typeface="Wingdings" pitchFamily="2" charset="2"/>
              <a:buChar char="§"/>
            </a:pPr>
            <a:r>
              <a:rPr lang="bn-BD" sz="4400" dirty="0" smtClean="0">
                <a:latin typeface="NikoshBAN" pitchFamily="2" charset="0"/>
                <a:cs typeface="NikoshBAN" pitchFamily="2" charset="0"/>
              </a:rPr>
              <a:t>ব্যবসায়ের নগদ টাকা প্রাপ্তি  নগদান বহির কোন দিকে লিপিবদ্ধ হবে?</a:t>
            </a:r>
          </a:p>
          <a:p>
            <a:endParaRPr lang="bn-BD" sz="3600" dirty="0" smtClean="0"/>
          </a:p>
        </p:txBody>
      </p:sp>
    </p:spTree>
    <p:extLst>
      <p:ext uri="{BB962C8B-B14F-4D97-AF65-F5344CB8AC3E}">
        <p14:creationId xmlns:p14="http://schemas.microsoft.com/office/powerpoint/2010/main" val="3344048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0" y="69457"/>
            <a:ext cx="9144000" cy="369332"/>
          </a:xfrm>
          <a:prstGeom prst="rect">
            <a:avLst/>
          </a:prstGeom>
          <a:solidFill>
            <a:srgbClr val="FFFF00"/>
          </a:solidFill>
        </p:spPr>
        <p:txBody>
          <a:bodyPr wrap="square" rtlCol="0">
            <a:spAutoFit/>
          </a:bodyPr>
          <a:lstStyle/>
          <a:p>
            <a:r>
              <a:rPr lang="bn-BD" dirty="0" smtClean="0"/>
              <a:t> </a:t>
            </a:r>
            <a:endParaRPr lang="en-US" dirty="0"/>
          </a:p>
        </p:txBody>
      </p:sp>
      <p:graphicFrame>
        <p:nvGraphicFramePr>
          <p:cNvPr id="5" name="Diagram 4"/>
          <p:cNvGraphicFramePr/>
          <p:nvPr>
            <p:extLst>
              <p:ext uri="{D42A27DB-BD31-4B8C-83A1-F6EECF244321}">
                <p14:modId xmlns:p14="http://schemas.microsoft.com/office/powerpoint/2010/main" val="3827121678"/>
              </p:ext>
            </p:extLst>
          </p:nvPr>
        </p:nvGraphicFramePr>
        <p:xfrm>
          <a:off x="0" y="254123"/>
          <a:ext cx="8991600" cy="65276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21993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0945" y="0"/>
            <a:ext cx="9448800" cy="6934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 name="Table 2"/>
          <p:cNvGraphicFramePr>
            <a:graphicFrameLocks noGrp="1"/>
          </p:cNvGraphicFramePr>
          <p:nvPr>
            <p:extLst>
              <p:ext uri="{D42A27DB-BD31-4B8C-83A1-F6EECF244321}">
                <p14:modId xmlns:p14="http://schemas.microsoft.com/office/powerpoint/2010/main" val="1231207304"/>
              </p:ext>
            </p:extLst>
          </p:nvPr>
        </p:nvGraphicFramePr>
        <p:xfrm>
          <a:off x="-180115" y="1447800"/>
          <a:ext cx="9310260" cy="3505200"/>
        </p:xfrm>
        <a:graphic>
          <a:graphicData uri="http://schemas.openxmlformats.org/drawingml/2006/table">
            <a:tbl>
              <a:tblPr firstRow="1" bandRow="1">
                <a:tableStyleId>{93296810-A885-4BE3-A3E7-6D5BEEA58F35}</a:tableStyleId>
              </a:tblPr>
              <a:tblGrid>
                <a:gridCol w="931026"/>
                <a:gridCol w="931026"/>
                <a:gridCol w="931026"/>
                <a:gridCol w="931026"/>
                <a:gridCol w="951811"/>
                <a:gridCol w="910241"/>
                <a:gridCol w="931026"/>
                <a:gridCol w="931026"/>
                <a:gridCol w="931026"/>
                <a:gridCol w="931026"/>
              </a:tblGrid>
              <a:tr h="2228101">
                <a:tc>
                  <a:txBody>
                    <a:bodyPr/>
                    <a:lstStyle/>
                    <a:p>
                      <a:r>
                        <a:rPr lang="bn-BD" dirty="0" smtClean="0"/>
                        <a:t>তারিখ</a:t>
                      </a:r>
                      <a:r>
                        <a:rPr lang="bn-BD" baseline="0" dirty="0" smtClean="0"/>
                        <a:t> </a:t>
                      </a:r>
                      <a:endParaRPr lang="en-US" dirty="0"/>
                    </a:p>
                  </a:txBody>
                  <a:tcPr/>
                </a:tc>
                <a:tc>
                  <a:txBody>
                    <a:bodyPr/>
                    <a:lstStyle/>
                    <a:p>
                      <a:r>
                        <a:rPr lang="bn-BD" dirty="0" smtClean="0"/>
                        <a:t>প্রাপ্তি </a:t>
                      </a:r>
                      <a:endParaRPr lang="en-US" dirty="0"/>
                    </a:p>
                  </a:txBody>
                  <a:tcPr/>
                </a:tc>
                <a:tc>
                  <a:txBody>
                    <a:bodyPr/>
                    <a:lstStyle/>
                    <a:p>
                      <a:r>
                        <a:rPr lang="bn-BD" dirty="0" smtClean="0"/>
                        <a:t>রঃ নং</a:t>
                      </a:r>
                      <a:r>
                        <a:rPr lang="bn-BD" baseline="0" dirty="0" smtClean="0"/>
                        <a:t> </a:t>
                      </a:r>
                      <a:endParaRPr lang="en-US" dirty="0"/>
                    </a:p>
                  </a:txBody>
                  <a:tcPr/>
                </a:tc>
                <a:tc>
                  <a:txBody>
                    <a:bodyPr/>
                    <a:lstStyle/>
                    <a:p>
                      <a:r>
                        <a:rPr lang="bn-BD" dirty="0" smtClean="0"/>
                        <a:t>খতিয়ান</a:t>
                      </a:r>
                      <a:r>
                        <a:rPr lang="bn-BD" baseline="0" dirty="0" smtClean="0"/>
                        <a:t> পৃ ; </a:t>
                      </a:r>
                      <a:endParaRPr lang="en-US" dirty="0"/>
                    </a:p>
                  </a:txBody>
                  <a:tcPr/>
                </a:tc>
                <a:tc>
                  <a:txBody>
                    <a:bodyPr/>
                    <a:lstStyle/>
                    <a:p>
                      <a:r>
                        <a:rPr lang="bn-BD" dirty="0" smtClean="0"/>
                        <a:t>টাকার পরিমান </a:t>
                      </a:r>
                      <a:endParaRPr lang="en-US" dirty="0"/>
                    </a:p>
                  </a:txBody>
                  <a:tcPr/>
                </a:tc>
                <a:tc>
                  <a:txBody>
                    <a:bodyPr/>
                    <a:lstStyle/>
                    <a:p>
                      <a:r>
                        <a:rPr lang="bn-BD" dirty="0" smtClean="0"/>
                        <a:t>তারিখ</a:t>
                      </a:r>
                      <a:r>
                        <a:rPr lang="bn-BD" baseline="0" dirty="0" smtClean="0"/>
                        <a:t> </a:t>
                      </a:r>
                      <a:endParaRPr lang="en-US" dirty="0"/>
                    </a:p>
                  </a:txBody>
                  <a:tcPr/>
                </a:tc>
                <a:tc>
                  <a:txBody>
                    <a:bodyPr/>
                    <a:lstStyle/>
                    <a:p>
                      <a:r>
                        <a:rPr lang="bn-BD" dirty="0" smtClean="0"/>
                        <a:t>প্রদান </a:t>
                      </a:r>
                      <a:endParaRPr lang="en-US" dirty="0"/>
                    </a:p>
                  </a:txBody>
                  <a:tcPr/>
                </a:tc>
                <a:tc>
                  <a:txBody>
                    <a:bodyPr/>
                    <a:lstStyle/>
                    <a:p>
                      <a:r>
                        <a:rPr lang="bn-BD" dirty="0" smtClean="0"/>
                        <a:t>ভাঃ নং</a:t>
                      </a:r>
                      <a:r>
                        <a:rPr lang="bn-BD" baseline="0" dirty="0" smtClean="0"/>
                        <a:t> </a:t>
                      </a:r>
                      <a:endParaRPr lang="en-US" dirty="0"/>
                    </a:p>
                  </a:txBody>
                  <a:tcPr/>
                </a:tc>
                <a:tc>
                  <a:txBody>
                    <a:bodyPr/>
                    <a:lstStyle/>
                    <a:p>
                      <a:r>
                        <a:rPr lang="bn-BD" dirty="0" smtClean="0"/>
                        <a:t>খতিয়ান</a:t>
                      </a:r>
                      <a:r>
                        <a:rPr lang="bn-BD" baseline="0" dirty="0" smtClean="0"/>
                        <a:t> পৃঃ </a:t>
                      </a:r>
                      <a:endParaRPr lang="en-US" dirty="0"/>
                    </a:p>
                  </a:txBody>
                  <a:tcPr/>
                </a:tc>
                <a:tc>
                  <a:txBody>
                    <a:bodyPr/>
                    <a:lstStyle/>
                    <a:p>
                      <a:r>
                        <a:rPr lang="bn-BD" dirty="0" smtClean="0"/>
                        <a:t>টাকার পরিমান </a:t>
                      </a:r>
                      <a:endParaRPr lang="en-US" dirty="0"/>
                    </a:p>
                  </a:txBody>
                  <a:tcPr/>
                </a:tc>
              </a:tr>
              <a:tr h="1277099">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
        <p:nvSpPr>
          <p:cNvPr id="4" name="TextBox 3"/>
          <p:cNvSpPr txBox="1"/>
          <p:nvPr/>
        </p:nvSpPr>
        <p:spPr>
          <a:xfrm>
            <a:off x="-76200" y="990600"/>
            <a:ext cx="1143000" cy="369332"/>
          </a:xfrm>
          <a:prstGeom prst="rect">
            <a:avLst/>
          </a:prstGeom>
          <a:noFill/>
        </p:spPr>
        <p:txBody>
          <a:bodyPr wrap="square" rtlCol="0">
            <a:spAutoFit/>
          </a:bodyPr>
          <a:lstStyle/>
          <a:p>
            <a:r>
              <a:rPr lang="bn-BD" dirty="0" smtClean="0"/>
              <a:t>ডেবিট </a:t>
            </a:r>
            <a:endParaRPr lang="en-US" dirty="0"/>
          </a:p>
        </p:txBody>
      </p:sp>
      <p:sp>
        <p:nvSpPr>
          <p:cNvPr id="5" name="TextBox 4"/>
          <p:cNvSpPr txBox="1"/>
          <p:nvPr/>
        </p:nvSpPr>
        <p:spPr>
          <a:xfrm>
            <a:off x="8077200" y="990600"/>
            <a:ext cx="1052945" cy="369332"/>
          </a:xfrm>
          <a:prstGeom prst="rect">
            <a:avLst/>
          </a:prstGeom>
          <a:noFill/>
        </p:spPr>
        <p:txBody>
          <a:bodyPr wrap="square" rtlCol="0">
            <a:spAutoFit/>
          </a:bodyPr>
          <a:lstStyle/>
          <a:p>
            <a:r>
              <a:rPr lang="bn-BD" dirty="0" smtClean="0"/>
              <a:t>ক্রেডিট </a:t>
            </a:r>
            <a:endParaRPr lang="en-US" dirty="0"/>
          </a:p>
        </p:txBody>
      </p:sp>
      <p:sp>
        <p:nvSpPr>
          <p:cNvPr id="7" name="TextBox 6"/>
          <p:cNvSpPr txBox="1"/>
          <p:nvPr/>
        </p:nvSpPr>
        <p:spPr>
          <a:xfrm>
            <a:off x="-318655" y="457200"/>
            <a:ext cx="9448799" cy="769441"/>
          </a:xfrm>
          <a:prstGeom prst="rect">
            <a:avLst/>
          </a:prstGeom>
          <a:noFill/>
        </p:spPr>
        <p:txBody>
          <a:bodyPr wrap="square" rtlCol="0">
            <a:spAutoFit/>
          </a:bodyPr>
          <a:lstStyle/>
          <a:p>
            <a:r>
              <a:rPr lang="bn-BD" sz="3600" dirty="0" smtClean="0">
                <a:latin typeface="NikoshBAN" pitchFamily="2" charset="0"/>
                <a:cs typeface="NikoshBAN" pitchFamily="2" charset="0"/>
              </a:rPr>
              <a:t>             </a:t>
            </a:r>
            <a:r>
              <a:rPr lang="bn-BD" sz="4400" dirty="0" smtClean="0">
                <a:latin typeface="NikoshBAN" pitchFamily="2" charset="0"/>
                <a:cs typeface="NikoshBAN" pitchFamily="2" charset="0"/>
              </a:rPr>
              <a:t>একঘরা </a:t>
            </a:r>
            <a:r>
              <a:rPr lang="bn-BD" sz="4400" dirty="0">
                <a:latin typeface="NikoshBAN" pitchFamily="2" charset="0"/>
                <a:cs typeface="NikoshBAN" pitchFamily="2" charset="0"/>
              </a:rPr>
              <a:t>নগদান বইয়ের  নমুনা </a:t>
            </a:r>
            <a:r>
              <a:rPr lang="bn-BD" sz="4400" dirty="0" smtClean="0">
                <a:latin typeface="NikoshBAN" pitchFamily="2" charset="0"/>
                <a:cs typeface="NikoshBAN" pitchFamily="2" charset="0"/>
              </a:rPr>
              <a:t>ছক  </a:t>
            </a:r>
            <a:r>
              <a:rPr lang="bn-BD" sz="2400" dirty="0" smtClean="0">
                <a:latin typeface="NikoshBAN" pitchFamily="2" charset="0"/>
                <a:cs typeface="NikoshBAN" pitchFamily="2" charset="0"/>
              </a:rPr>
              <a:t> </a:t>
            </a:r>
            <a:endParaRPr lang="en-US" sz="2400" dirty="0">
              <a:latin typeface="NikoshBAN" pitchFamily="2" charset="0"/>
              <a:cs typeface="NikoshBAN" pitchFamily="2" charset="0"/>
            </a:endParaRPr>
          </a:p>
        </p:txBody>
      </p:sp>
    </p:spTree>
    <p:extLst>
      <p:ext uri="{BB962C8B-B14F-4D97-AF65-F5344CB8AC3E}">
        <p14:creationId xmlns:p14="http://schemas.microsoft.com/office/powerpoint/2010/main" val="361583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heel(1)">
                                      <p:cBhvr>
                                        <p:cTn id="13"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3236" y="0"/>
            <a:ext cx="9601200" cy="7086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63236" y="838200"/>
            <a:ext cx="9601200" cy="1446550"/>
          </a:xfrm>
          <a:prstGeom prst="rect">
            <a:avLst/>
          </a:prstGeom>
          <a:solidFill>
            <a:srgbClr val="FFFF00"/>
          </a:solidFill>
        </p:spPr>
        <p:txBody>
          <a:bodyPr wrap="square" rtlCol="0">
            <a:spAutoFit/>
          </a:bodyPr>
          <a:lstStyle/>
          <a:p>
            <a:r>
              <a:rPr lang="bn-BD" sz="8800" dirty="0" smtClean="0"/>
              <a:t>    জোড়ায় কাজ </a:t>
            </a:r>
            <a:endParaRPr lang="en-US" sz="8800" dirty="0"/>
          </a:p>
        </p:txBody>
      </p:sp>
      <p:sp>
        <p:nvSpPr>
          <p:cNvPr id="5" name="TextBox 4"/>
          <p:cNvSpPr txBox="1"/>
          <p:nvPr/>
        </p:nvSpPr>
        <p:spPr>
          <a:xfrm>
            <a:off x="-263236" y="2514600"/>
            <a:ext cx="9601200" cy="3046988"/>
          </a:xfrm>
          <a:prstGeom prst="rect">
            <a:avLst/>
          </a:prstGeom>
          <a:noFill/>
        </p:spPr>
        <p:txBody>
          <a:bodyPr wrap="square" rtlCol="0">
            <a:spAutoFit/>
          </a:bodyPr>
          <a:lstStyle/>
          <a:p>
            <a:pPr marL="571500" indent="-571500">
              <a:buFont typeface="Wingdings" pitchFamily="2" charset="2"/>
              <a:buChar char="Ø"/>
            </a:pPr>
            <a:r>
              <a:rPr lang="bn-BD" sz="4800" dirty="0" smtClean="0">
                <a:latin typeface="NikoshBAN" pitchFamily="2" charset="0"/>
                <a:cs typeface="NikoshBAN" pitchFamily="2" charset="0"/>
              </a:rPr>
              <a:t>নগদান বহির দুটি বৈশিষ্ট্য লিখ?</a:t>
            </a:r>
          </a:p>
          <a:p>
            <a:pPr marL="571500" indent="-571500">
              <a:buFont typeface="Wingdings" pitchFamily="2" charset="2"/>
              <a:buChar char="Ø"/>
            </a:pPr>
            <a:r>
              <a:rPr lang="bn-BD" sz="4800" dirty="0" smtClean="0">
                <a:latin typeface="NikoshBAN" pitchFamily="2" charset="0"/>
                <a:cs typeface="NikoshBAN" pitchFamily="2" charset="0"/>
              </a:rPr>
              <a:t>নগদান বহির দুটি সুবিধা লিখ? </a:t>
            </a:r>
          </a:p>
          <a:p>
            <a:pPr marL="571500" indent="-571500">
              <a:buFont typeface="Wingdings" pitchFamily="2" charset="2"/>
              <a:buChar char="Ø"/>
            </a:pPr>
            <a:r>
              <a:rPr lang="bn-BD" sz="4800" dirty="0" smtClean="0">
                <a:latin typeface="NikoshBAN" pitchFamily="2" charset="0"/>
                <a:cs typeface="NikoshBAN" pitchFamily="2" charset="0"/>
              </a:rPr>
              <a:t>প্রাপ্তি ও প্রদানের টাকার অংক সমান হলে নগদ অর্থের কী অবস্থা বঝায়</a:t>
            </a:r>
            <a:r>
              <a:rPr lang="bn-BD" dirty="0" smtClean="0"/>
              <a:t>। </a:t>
            </a:r>
            <a:endParaRPr lang="en-US" dirty="0"/>
          </a:p>
        </p:txBody>
      </p:sp>
    </p:spTree>
    <p:extLst>
      <p:ext uri="{BB962C8B-B14F-4D97-AF65-F5344CB8AC3E}">
        <p14:creationId xmlns:p14="http://schemas.microsoft.com/office/powerpoint/2010/main" val="1313648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circle(in)">
                                      <p:cBhvr>
                                        <p:cTn id="25"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dirty="0" smtClean="0"/>
              <a:t> </a:t>
            </a:r>
            <a:endParaRPr lang="en-US" dirty="0"/>
          </a:p>
        </p:txBody>
      </p:sp>
      <p:sp>
        <p:nvSpPr>
          <p:cNvPr id="3" name="TextBox 2"/>
          <p:cNvSpPr txBox="1"/>
          <p:nvPr/>
        </p:nvSpPr>
        <p:spPr>
          <a:xfrm>
            <a:off x="0" y="533400"/>
            <a:ext cx="9144000" cy="523220"/>
          </a:xfrm>
          <a:prstGeom prst="rect">
            <a:avLst/>
          </a:prstGeom>
          <a:solidFill>
            <a:schemeClr val="accent2">
              <a:lumMod val="75000"/>
            </a:schemeClr>
          </a:solidFill>
        </p:spPr>
        <p:txBody>
          <a:bodyPr wrap="square" rtlCol="0">
            <a:spAutoFit/>
          </a:bodyPr>
          <a:lstStyle/>
          <a:p>
            <a:r>
              <a:rPr lang="bn-BD" sz="2800" dirty="0" smtClean="0"/>
              <a:t>নিচের লেনদেন হতে একঘরা নগদান বহি তৈরী করঃ- </a:t>
            </a:r>
            <a:endParaRPr lang="en-US" sz="2800" dirty="0"/>
          </a:p>
        </p:txBody>
      </p:sp>
      <p:sp>
        <p:nvSpPr>
          <p:cNvPr id="5" name="TextBox 4"/>
          <p:cNvSpPr txBox="1"/>
          <p:nvPr/>
        </p:nvSpPr>
        <p:spPr>
          <a:xfrm>
            <a:off x="0" y="0"/>
            <a:ext cx="9144000" cy="1323439"/>
          </a:xfrm>
          <a:prstGeom prst="rect">
            <a:avLst/>
          </a:prstGeom>
          <a:solidFill>
            <a:srgbClr val="FFFF00"/>
          </a:solidFill>
        </p:spPr>
        <p:txBody>
          <a:bodyPr wrap="square" rtlCol="0">
            <a:spAutoFit/>
          </a:bodyPr>
          <a:lstStyle/>
          <a:p>
            <a:r>
              <a:rPr lang="bn-BD" sz="8000" dirty="0" smtClean="0">
                <a:latin typeface="NikoshBAN" pitchFamily="2" charset="0"/>
                <a:cs typeface="NikoshBAN" pitchFamily="2" charset="0"/>
              </a:rPr>
              <a:t>          দলগত কাজ  </a:t>
            </a:r>
            <a:endParaRPr lang="en-US" sz="8000" dirty="0">
              <a:latin typeface="NikoshBAN" pitchFamily="2" charset="0"/>
              <a:cs typeface="NikoshBAN" pitchFamily="2" charset="0"/>
            </a:endParaRPr>
          </a:p>
        </p:txBody>
      </p:sp>
      <p:sp>
        <p:nvSpPr>
          <p:cNvPr id="6" name="TextBox 5"/>
          <p:cNvSpPr txBox="1"/>
          <p:nvPr/>
        </p:nvSpPr>
        <p:spPr>
          <a:xfrm>
            <a:off x="0" y="1752600"/>
            <a:ext cx="9144000" cy="646331"/>
          </a:xfrm>
          <a:prstGeom prst="rect">
            <a:avLst/>
          </a:prstGeom>
          <a:solidFill>
            <a:srgbClr val="92D050"/>
          </a:solidFill>
        </p:spPr>
        <p:txBody>
          <a:bodyPr wrap="square" rtlCol="0">
            <a:spAutoFit/>
          </a:bodyPr>
          <a:lstStyle/>
          <a:p>
            <a:r>
              <a:rPr lang="bn-BD" sz="3600" dirty="0" smtClean="0">
                <a:latin typeface="NikoshBAN" pitchFamily="2" charset="0"/>
                <a:cs typeface="NikoshBAN" pitchFamily="2" charset="0"/>
              </a:rPr>
              <a:t>নিচের লেনদেন হতে একঘরা নগদান বহি প্রস্তুত করঃ</a:t>
            </a:r>
            <a:endParaRPr lang="en-US" sz="3600" dirty="0">
              <a:latin typeface="NikoshBAN" pitchFamily="2" charset="0"/>
              <a:cs typeface="NikoshBAN" pitchFamily="2" charset="0"/>
            </a:endParaRPr>
          </a:p>
        </p:txBody>
      </p:sp>
      <p:sp>
        <p:nvSpPr>
          <p:cNvPr id="7" name="TextBox 6"/>
          <p:cNvSpPr txBox="1"/>
          <p:nvPr/>
        </p:nvSpPr>
        <p:spPr>
          <a:xfrm>
            <a:off x="0" y="2699266"/>
            <a:ext cx="9144000" cy="3477875"/>
          </a:xfrm>
          <a:prstGeom prst="rect">
            <a:avLst/>
          </a:prstGeom>
          <a:noFill/>
        </p:spPr>
        <p:txBody>
          <a:bodyPr wrap="square" rtlCol="0">
            <a:spAutoFit/>
          </a:bodyPr>
          <a:lstStyle/>
          <a:p>
            <a:r>
              <a:rPr lang="bn-BD" sz="4400" dirty="0" smtClean="0">
                <a:latin typeface="NikoshBAN" pitchFamily="2" charset="0"/>
                <a:cs typeface="NikoshBAN" pitchFamily="2" charset="0"/>
              </a:rPr>
              <a:t>২০১৪ ইং</a:t>
            </a:r>
          </a:p>
          <a:p>
            <a:r>
              <a:rPr lang="bn-BD" sz="4400" dirty="0" smtClean="0">
                <a:latin typeface="NikoshBAN" pitchFamily="2" charset="0"/>
                <a:cs typeface="NikoshBAN" pitchFamily="2" charset="0"/>
              </a:rPr>
              <a:t>জানু -১ ব্যবসায় মূলধন আনা হল ৫০০০টাকা</a:t>
            </a:r>
          </a:p>
          <a:p>
            <a:r>
              <a:rPr lang="bn-BD" sz="4400" dirty="0" smtClean="0">
                <a:latin typeface="NikoshBAN" pitchFamily="2" charset="0"/>
                <a:cs typeface="NikoshBAN" pitchFamily="2" charset="0"/>
              </a:rPr>
              <a:t>জানু-১২ নগদে বেতন প্রদান ৫০০টাকা</a:t>
            </a:r>
          </a:p>
          <a:p>
            <a:r>
              <a:rPr lang="bn-BD" sz="4400" dirty="0" smtClean="0">
                <a:latin typeface="NikoshBAN" pitchFamily="2" charset="0"/>
                <a:cs typeface="NikoshBAN" pitchFamily="2" charset="0"/>
              </a:rPr>
              <a:t>জানু-১৫ নগদে মাল ক্রয় ২০০০ টাকা</a:t>
            </a:r>
          </a:p>
          <a:p>
            <a:r>
              <a:rPr lang="bn-BD" sz="4400" dirty="0" smtClean="0">
                <a:latin typeface="NikoshBAN" pitchFamily="2" charset="0"/>
                <a:cs typeface="NikoshBAN" pitchFamily="2" charset="0"/>
              </a:rPr>
              <a:t>জানু-১৬ বাড়ি ভাড়া পাওয়া গেল ৫০০টাকা। </a:t>
            </a:r>
            <a:endParaRPr lang="en-US" sz="4400" dirty="0">
              <a:latin typeface="NikoshBAN" pitchFamily="2" charset="0"/>
              <a:cs typeface="NikoshBAN" pitchFamily="2" charset="0"/>
            </a:endParaRPr>
          </a:p>
        </p:txBody>
      </p:sp>
    </p:spTree>
    <p:extLst>
      <p:ext uri="{BB962C8B-B14F-4D97-AF65-F5344CB8AC3E}">
        <p14:creationId xmlns:p14="http://schemas.microsoft.com/office/powerpoint/2010/main" val="2868837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heel(1)">
                                      <p:cBhvr>
                                        <p:cTn id="1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0" y="685800"/>
            <a:ext cx="9144000" cy="1323439"/>
          </a:xfrm>
          <a:prstGeom prst="rect">
            <a:avLst/>
          </a:prstGeom>
          <a:solidFill>
            <a:srgbClr val="92D050"/>
          </a:solidFill>
        </p:spPr>
        <p:txBody>
          <a:bodyPr wrap="square" rtlCol="0">
            <a:spAutoFit/>
          </a:bodyPr>
          <a:lstStyle/>
          <a:p>
            <a:r>
              <a:rPr lang="bn-BD" sz="8000" dirty="0" smtClean="0"/>
              <a:t>     মূল্যায়ন</a:t>
            </a:r>
            <a:r>
              <a:rPr lang="bn-BD" dirty="0" smtClean="0"/>
              <a:t> </a:t>
            </a:r>
            <a:endParaRPr lang="en-US" dirty="0"/>
          </a:p>
        </p:txBody>
      </p:sp>
      <p:sp>
        <p:nvSpPr>
          <p:cNvPr id="4" name="TextBox 3"/>
          <p:cNvSpPr txBox="1"/>
          <p:nvPr/>
        </p:nvSpPr>
        <p:spPr>
          <a:xfrm>
            <a:off x="394855" y="2667000"/>
            <a:ext cx="8686800" cy="1938992"/>
          </a:xfrm>
          <a:prstGeom prst="rect">
            <a:avLst/>
          </a:prstGeom>
          <a:noFill/>
        </p:spPr>
        <p:txBody>
          <a:bodyPr wrap="square" rtlCol="0">
            <a:spAutoFit/>
          </a:bodyPr>
          <a:lstStyle/>
          <a:p>
            <a:pPr marL="457200" indent="-457200">
              <a:buFont typeface="Wingdings" pitchFamily="2" charset="2"/>
              <a:buChar char="q"/>
            </a:pPr>
            <a:r>
              <a:rPr lang="bn-BD" sz="4000" dirty="0" smtClean="0">
                <a:latin typeface="NikoshBAN" pitchFamily="2" charset="0"/>
                <a:cs typeface="NikoshBAN" pitchFamily="2" charset="0"/>
              </a:rPr>
              <a:t>কোন ধরনের লেনদেন নগদান বইতে আসেনা – </a:t>
            </a:r>
          </a:p>
          <a:p>
            <a:pPr marL="571500" indent="-571500">
              <a:buFont typeface="Wingdings" pitchFamily="2" charset="2"/>
              <a:buChar char="q"/>
            </a:pPr>
            <a:r>
              <a:rPr lang="bn-BD" sz="4000" dirty="0" smtClean="0">
                <a:latin typeface="NikoshBAN" pitchFamily="2" charset="0"/>
                <a:cs typeface="NikoshBAN" pitchFamily="2" charset="0"/>
              </a:rPr>
              <a:t>নগদান বই ------------ এর উপর নিয়ন্ত্রন  রাখে? </a:t>
            </a:r>
          </a:p>
          <a:p>
            <a:pPr marL="571500" indent="-571500">
              <a:buFont typeface="Wingdings" pitchFamily="2" charset="2"/>
              <a:buChar char="q"/>
            </a:pPr>
            <a:r>
              <a:rPr lang="bn-BD" sz="4000" dirty="0" smtClean="0">
                <a:latin typeface="NikoshBAN" pitchFamily="2" charset="0"/>
                <a:cs typeface="NikoshBAN" pitchFamily="2" charset="0"/>
              </a:rPr>
              <a:t>নগদান বহির ক্রেডিট ব্যালেন্স হয় না কেন? </a:t>
            </a:r>
            <a:endParaRPr lang="en-US" sz="4000" dirty="0">
              <a:latin typeface="NikoshBAN" pitchFamily="2" charset="0"/>
              <a:cs typeface="NikoshBAN" pitchFamily="2" charset="0"/>
            </a:endParaRPr>
          </a:p>
        </p:txBody>
      </p:sp>
    </p:spTree>
    <p:extLst>
      <p:ext uri="{BB962C8B-B14F-4D97-AF65-F5344CB8AC3E}">
        <p14:creationId xmlns:p14="http://schemas.microsoft.com/office/powerpoint/2010/main" val="4174537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fltVal val="0"/>
                                          </p:val>
                                        </p:tav>
                                        <p:tav tm="100000">
                                          <p:val>
                                            <p:strVal val="#ppt_w"/>
                                          </p:val>
                                        </p:tav>
                                      </p:tavLst>
                                    </p:anim>
                                    <p:anim calcmode="lin" valueType="num">
                                      <p:cBhvr>
                                        <p:cTn id="13" dur="1000" fill="hold"/>
                                        <p:tgtEl>
                                          <p:spTgt spid="4"/>
                                        </p:tgtEl>
                                        <p:attrNameLst>
                                          <p:attrName>ppt_h</p:attrName>
                                        </p:attrNameLst>
                                      </p:cBhvr>
                                      <p:tavLst>
                                        <p:tav tm="0">
                                          <p:val>
                                            <p:fltVal val="0"/>
                                          </p:val>
                                        </p:tav>
                                        <p:tav tm="100000">
                                          <p:val>
                                            <p:strVal val="#ppt_h"/>
                                          </p:val>
                                        </p:tav>
                                      </p:tavLst>
                                    </p:anim>
                                    <p:anim calcmode="lin" valueType="num">
                                      <p:cBhvr>
                                        <p:cTn id="14" dur="1000" fill="hold"/>
                                        <p:tgtEl>
                                          <p:spTgt spid="4"/>
                                        </p:tgtEl>
                                        <p:attrNameLst>
                                          <p:attrName>style.rotation</p:attrName>
                                        </p:attrNameLst>
                                      </p:cBhvr>
                                      <p:tavLst>
                                        <p:tav tm="0">
                                          <p:val>
                                            <p:fltVal val="90"/>
                                          </p:val>
                                        </p:tav>
                                        <p:tav tm="100000">
                                          <p:val>
                                            <p:fltVal val="0"/>
                                          </p:val>
                                        </p:tav>
                                      </p:tavLst>
                                    </p:anim>
                                    <p:animEffect transition="in" filter="fade">
                                      <p:cBhvr>
                                        <p:cTn id="15"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27" y="6927"/>
            <a:ext cx="92202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 y="381000"/>
            <a:ext cx="9227127" cy="1107996"/>
          </a:xfrm>
          <a:prstGeom prst="rect">
            <a:avLst/>
          </a:prstGeom>
          <a:solidFill>
            <a:srgbClr val="92D050"/>
          </a:solidFill>
        </p:spPr>
        <p:txBody>
          <a:bodyPr wrap="square" rtlCol="0">
            <a:spAutoFit/>
          </a:bodyPr>
          <a:lstStyle/>
          <a:p>
            <a:r>
              <a:rPr lang="bn-BD" sz="6600" dirty="0" smtClean="0"/>
              <a:t>       বাড়ির কাজ </a:t>
            </a:r>
            <a:endParaRPr lang="en-US" sz="6600" dirty="0"/>
          </a:p>
        </p:txBody>
      </p:sp>
      <p:sp>
        <p:nvSpPr>
          <p:cNvPr id="4" name="TextBox 3"/>
          <p:cNvSpPr txBox="1"/>
          <p:nvPr/>
        </p:nvSpPr>
        <p:spPr>
          <a:xfrm>
            <a:off x="228600" y="1676400"/>
            <a:ext cx="8915400" cy="707886"/>
          </a:xfrm>
          <a:prstGeom prst="rect">
            <a:avLst/>
          </a:prstGeom>
          <a:noFill/>
        </p:spPr>
        <p:txBody>
          <a:bodyPr wrap="square" rtlCol="0">
            <a:spAutoFit/>
          </a:bodyPr>
          <a:lstStyle/>
          <a:p>
            <a:r>
              <a:rPr lang="bn-BD" sz="4000" dirty="0" smtClean="0">
                <a:latin typeface="NikoshBAN" pitchFamily="2" charset="0"/>
                <a:cs typeface="NikoshBAN" pitchFamily="2" charset="0"/>
              </a:rPr>
              <a:t>নিচের লেনদেনের সাহায্য  একটি নগদান বই তৈরি করঃ  </a:t>
            </a:r>
            <a:endParaRPr lang="en-US" sz="4000" dirty="0">
              <a:latin typeface="NikoshBAN" pitchFamily="2" charset="0"/>
              <a:cs typeface="NikoshBAN" pitchFamily="2" charset="0"/>
            </a:endParaRPr>
          </a:p>
        </p:txBody>
      </p:sp>
      <p:sp>
        <p:nvSpPr>
          <p:cNvPr id="5" name="TextBox 4"/>
          <p:cNvSpPr txBox="1"/>
          <p:nvPr/>
        </p:nvSpPr>
        <p:spPr>
          <a:xfrm>
            <a:off x="304800" y="2405068"/>
            <a:ext cx="8763000" cy="3477875"/>
          </a:xfrm>
          <a:prstGeom prst="rect">
            <a:avLst/>
          </a:prstGeom>
          <a:noFill/>
        </p:spPr>
        <p:txBody>
          <a:bodyPr wrap="square" rtlCol="0">
            <a:spAutoFit/>
          </a:bodyPr>
          <a:lstStyle/>
          <a:p>
            <a:r>
              <a:rPr lang="bn-BD" sz="4400" dirty="0" smtClean="0">
                <a:latin typeface="NikoshBAN" pitchFamily="2" charset="0"/>
                <a:cs typeface="NikoshBAN" pitchFamily="2" charset="0"/>
              </a:rPr>
              <a:t>২০১৪ইং </a:t>
            </a:r>
          </a:p>
          <a:p>
            <a:r>
              <a:rPr lang="bn-BD" sz="4400" dirty="0" smtClean="0">
                <a:latin typeface="NikoshBAN" pitchFamily="2" charset="0"/>
                <a:cs typeface="NikoshBAN" pitchFamily="2" charset="0"/>
              </a:rPr>
              <a:t>জানু-১ কারবারে মূলধন আনা হল ৫০০০টাকা </a:t>
            </a:r>
          </a:p>
          <a:p>
            <a:r>
              <a:rPr lang="bn-BD" sz="4400" dirty="0" smtClean="0">
                <a:latin typeface="NikoshBAN" pitchFamily="2" charset="0"/>
                <a:cs typeface="NikoshBAN" pitchFamily="2" charset="0"/>
              </a:rPr>
              <a:t>জানু-২ ব্যাংকে জমা দেওয়া হল ১০০০টাকা</a:t>
            </a:r>
          </a:p>
          <a:p>
            <a:r>
              <a:rPr lang="bn-BD" sz="4400" dirty="0" smtClean="0">
                <a:latin typeface="NikoshBAN" pitchFamily="2" charset="0"/>
                <a:cs typeface="NikoshBAN" pitchFamily="2" charset="0"/>
              </a:rPr>
              <a:t>জান-৪ আসবারপত্র ক্রয় ২০০০টাকা </a:t>
            </a:r>
          </a:p>
          <a:p>
            <a:r>
              <a:rPr lang="bn-BD" sz="4400" dirty="0" smtClean="0">
                <a:latin typeface="NikoshBAN" pitchFamily="2" charset="0"/>
                <a:cs typeface="NikoshBAN" pitchFamily="2" charset="0"/>
              </a:rPr>
              <a:t>জানু-৮ নগদে মাল ক্রয় ১০০০টাকা </a:t>
            </a:r>
          </a:p>
        </p:txBody>
      </p:sp>
    </p:spTree>
    <p:extLst>
      <p:ext uri="{BB962C8B-B14F-4D97-AF65-F5344CB8AC3E}">
        <p14:creationId xmlns:p14="http://schemas.microsoft.com/office/powerpoint/2010/main" val="1522985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0" y="685800"/>
            <a:ext cx="9144000" cy="1569660"/>
          </a:xfrm>
          <a:prstGeom prst="rect">
            <a:avLst/>
          </a:prstGeom>
          <a:solidFill>
            <a:srgbClr val="92D050"/>
          </a:solidFill>
        </p:spPr>
        <p:txBody>
          <a:bodyPr wrap="square" rtlCol="0">
            <a:spAutoFit/>
          </a:bodyPr>
          <a:lstStyle/>
          <a:p>
            <a:r>
              <a:rPr lang="bn-BD" sz="9600" dirty="0" smtClean="0"/>
              <a:t>      ধন্যবাদ </a:t>
            </a:r>
            <a:endParaRPr lang="en-US" sz="96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255460"/>
            <a:ext cx="9144000" cy="4526340"/>
          </a:xfrm>
          <a:prstGeom prst="rect">
            <a:avLst/>
          </a:prstGeom>
        </p:spPr>
      </p:pic>
    </p:spTree>
    <p:extLst>
      <p:ext uri="{BB962C8B-B14F-4D97-AF65-F5344CB8AC3E}">
        <p14:creationId xmlns:p14="http://schemas.microsoft.com/office/powerpoint/2010/main" val="782049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105721.jpg"/>
          <p:cNvPicPr>
            <a:picLocks noChangeAspect="1"/>
          </p:cNvPicPr>
          <p:nvPr/>
        </p:nvPicPr>
        <p:blipFill>
          <a:blip r:embed="rId2">
            <a:duotone>
              <a:schemeClr val="bg2">
                <a:shade val="45000"/>
                <a:satMod val="135000"/>
              </a:schemeClr>
              <a:prstClr val="white"/>
            </a:duotone>
          </a:blip>
          <a:stretch>
            <a:fillRect/>
          </a:stretch>
        </p:blipFill>
        <p:spPr>
          <a:xfrm>
            <a:off x="0" y="0"/>
            <a:ext cx="9144000" cy="6858000"/>
          </a:xfrm>
          <a:prstGeom prst="rect">
            <a:avLst/>
          </a:prstGeom>
        </p:spPr>
      </p:pic>
      <p:sp>
        <p:nvSpPr>
          <p:cNvPr id="2" name="Title 1"/>
          <p:cNvSpPr>
            <a:spLocks noGrp="1"/>
          </p:cNvSpPr>
          <p:nvPr>
            <p:ph type="title"/>
          </p:nvPr>
        </p:nvSpPr>
        <p:spPr>
          <a:xfrm>
            <a:off x="-152400" y="6824"/>
            <a:ext cx="9144000" cy="6858000"/>
          </a:xfrm>
        </p:spPr>
        <p:style>
          <a:lnRef idx="1">
            <a:schemeClr val="accent3"/>
          </a:lnRef>
          <a:fillRef idx="3">
            <a:schemeClr val="accent3"/>
          </a:fillRef>
          <a:effectRef idx="2">
            <a:schemeClr val="accent3"/>
          </a:effectRef>
          <a:fontRef idx="minor">
            <a:schemeClr val="lt1"/>
          </a:fontRef>
        </p:style>
        <p:txBody>
          <a:bodyPr>
            <a:noAutofit/>
          </a:bodyPr>
          <a:lstStyle/>
          <a:p>
            <a:pPr>
              <a:defRPr/>
            </a:pPr>
            <a:r>
              <a:rPr lang="en-US" sz="6000" b="1" dirty="0" smtClean="0">
                <a:solidFill>
                  <a:schemeClr val="tx1"/>
                </a:solidFill>
                <a:latin typeface="NikoshBAN" pitchFamily="2" charset="0"/>
                <a:cs typeface="NikoshBAN" pitchFamily="2" charset="0"/>
              </a:rPr>
              <a:t/>
            </a:r>
            <a:br>
              <a:rPr lang="en-US" sz="6000" b="1" dirty="0" smtClean="0">
                <a:solidFill>
                  <a:schemeClr val="tx1"/>
                </a:solidFill>
                <a:latin typeface="NikoshBAN" pitchFamily="2" charset="0"/>
                <a:cs typeface="NikoshBAN" pitchFamily="2" charset="0"/>
              </a:rPr>
            </a:br>
            <a:r>
              <a:rPr lang="bn-BD" sz="4000" b="1" dirty="0" smtClean="0">
                <a:solidFill>
                  <a:schemeClr val="tx1"/>
                </a:solidFill>
                <a:latin typeface="NikoshBAN" pitchFamily="2" charset="0"/>
                <a:cs typeface="NikoshBAN" pitchFamily="2" charset="0"/>
              </a:rPr>
              <a:t>মোঃ মুকবুল হোসেন </a:t>
            </a:r>
            <a:r>
              <a:rPr lang="en-US" sz="4000" dirty="0" smtClean="0">
                <a:solidFill>
                  <a:srgbClr val="FF0000"/>
                </a:solidFill>
                <a:latin typeface="NikoshBAN" pitchFamily="2" charset="0"/>
                <a:cs typeface="NikoshBAN" pitchFamily="2" charset="0"/>
              </a:rPr>
              <a:t/>
            </a:r>
            <a:br>
              <a:rPr lang="en-US" sz="4000" dirty="0" smtClean="0">
                <a:solidFill>
                  <a:srgbClr val="FF0000"/>
                </a:solidFill>
                <a:latin typeface="NikoshBAN" pitchFamily="2" charset="0"/>
                <a:cs typeface="NikoshBAN" pitchFamily="2" charset="0"/>
              </a:rPr>
            </a:br>
            <a:r>
              <a:rPr lang="en-US" sz="2400" b="1" dirty="0" smtClean="0">
                <a:solidFill>
                  <a:srgbClr val="002060"/>
                </a:solidFill>
                <a:latin typeface="NikoshBAN" pitchFamily="2" charset="0"/>
                <a:cs typeface="NikoshBAN" pitchFamily="2" charset="0"/>
              </a:rPr>
              <a:t> </a:t>
            </a:r>
            <a:r>
              <a:rPr lang="bn-BD" sz="2400" b="1" dirty="0" smtClean="0">
                <a:solidFill>
                  <a:srgbClr val="002060"/>
                </a:solidFill>
                <a:latin typeface="NikoshBAN" pitchFamily="2" charset="0"/>
                <a:cs typeface="NikoshBAN" pitchFamily="2" charset="0"/>
              </a:rPr>
              <a:t>সহকারি শিক্ষক</a:t>
            </a:r>
            <a:r>
              <a:rPr lang="en-US" sz="2400" b="1" dirty="0" smtClean="0">
                <a:solidFill>
                  <a:srgbClr val="002060"/>
                </a:solidFill>
                <a:latin typeface="NikoshBAN" pitchFamily="2" charset="0"/>
                <a:cs typeface="NikoshBAN" pitchFamily="2" charset="0"/>
              </a:rPr>
              <a:t>(</a:t>
            </a:r>
            <a:r>
              <a:rPr lang="bn-BD" sz="2400" b="1" dirty="0" smtClean="0">
                <a:solidFill>
                  <a:srgbClr val="002060"/>
                </a:solidFill>
                <a:latin typeface="NikoshBAN" pitchFamily="2" charset="0"/>
                <a:cs typeface="NikoshBAN" pitchFamily="2" charset="0"/>
              </a:rPr>
              <a:t>ব্যবসায় শিক্ষা</a:t>
            </a:r>
            <a:r>
              <a:rPr lang="en-US" sz="2400" b="1" dirty="0" smtClean="0">
                <a:solidFill>
                  <a:srgbClr val="002060"/>
                </a:solidFill>
                <a:latin typeface="NikoshBAN" pitchFamily="2" charset="0"/>
                <a:cs typeface="NikoshBAN" pitchFamily="2" charset="0"/>
              </a:rPr>
              <a:t>)</a:t>
            </a:r>
            <a:r>
              <a:rPr lang="bn-BD" sz="4000" dirty="0" smtClean="0">
                <a:solidFill>
                  <a:srgbClr val="FF0000"/>
                </a:solidFill>
                <a:latin typeface="NikoshBAN" pitchFamily="2" charset="0"/>
                <a:cs typeface="NikoshBAN" pitchFamily="2" charset="0"/>
              </a:rPr>
              <a:t/>
            </a:r>
            <a:br>
              <a:rPr lang="bn-BD" sz="4000" dirty="0" smtClean="0">
                <a:solidFill>
                  <a:srgbClr val="FF0000"/>
                </a:solidFill>
                <a:latin typeface="NikoshBAN" pitchFamily="2" charset="0"/>
                <a:cs typeface="NikoshBAN" pitchFamily="2" charset="0"/>
              </a:rPr>
            </a:br>
            <a:r>
              <a:rPr lang="bn-BD" sz="3600" b="1" dirty="0" smtClean="0">
                <a:solidFill>
                  <a:srgbClr val="0000FF"/>
                </a:solidFill>
                <a:latin typeface="NikoshBAN" pitchFamily="2" charset="0"/>
                <a:cs typeface="NikoshBAN" pitchFamily="2" charset="0"/>
              </a:rPr>
              <a:t>লালবাগ রওশন আশ্রাফ উচ্চবিদ্যালয়</a:t>
            </a:r>
            <a:r>
              <a:rPr lang="bn-BD" sz="4000" dirty="0" smtClean="0">
                <a:solidFill>
                  <a:srgbClr val="FF0000"/>
                </a:solidFill>
                <a:latin typeface="NikoshBAN" pitchFamily="2" charset="0"/>
                <a:cs typeface="NikoshBAN" pitchFamily="2" charset="0"/>
              </a:rPr>
              <a:t/>
            </a:r>
            <a:br>
              <a:rPr lang="bn-BD" sz="4000" dirty="0" smtClean="0">
                <a:solidFill>
                  <a:srgbClr val="FF0000"/>
                </a:solidFill>
                <a:latin typeface="NikoshBAN" pitchFamily="2" charset="0"/>
                <a:cs typeface="NikoshBAN" pitchFamily="2" charset="0"/>
              </a:rPr>
            </a:br>
            <a:r>
              <a:rPr lang="bn-BD" sz="2400" b="1" dirty="0" smtClean="0">
                <a:solidFill>
                  <a:srgbClr val="7030A0"/>
                </a:solidFill>
                <a:latin typeface="NikoshBAN" pitchFamily="2" charset="0"/>
                <a:cs typeface="NikoshBAN" pitchFamily="2" charset="0"/>
              </a:rPr>
              <a:t>কুমিল্লা সদর দক্ষিণ, কুমিল্লা। </a:t>
            </a:r>
            <a:r>
              <a:rPr lang="bn-BD" sz="4000" dirty="0" smtClean="0">
                <a:solidFill>
                  <a:srgbClr val="FF0000"/>
                </a:solidFill>
                <a:latin typeface="NikoshBAN" pitchFamily="2" charset="0"/>
                <a:cs typeface="NikoshBAN" pitchFamily="2" charset="0"/>
              </a:rPr>
              <a:t/>
            </a:r>
            <a:br>
              <a:rPr lang="bn-BD" sz="4000" dirty="0" smtClean="0">
                <a:solidFill>
                  <a:srgbClr val="FF0000"/>
                </a:solidFill>
                <a:latin typeface="NikoshBAN" pitchFamily="2" charset="0"/>
                <a:cs typeface="NikoshBAN" pitchFamily="2" charset="0"/>
              </a:rPr>
            </a:br>
            <a:r>
              <a:rPr lang="bn-BD" sz="4000" b="1" dirty="0" smtClean="0">
                <a:solidFill>
                  <a:schemeClr val="tx1"/>
                </a:solidFill>
                <a:latin typeface="NikoshBAN" pitchFamily="2" charset="0"/>
                <a:cs typeface="NikoshBAN" pitchFamily="2" charset="0"/>
              </a:rPr>
              <a:t>মোবাইলঃ ০১৭১৬-২৯২১৮২ </a:t>
            </a:r>
            <a:br>
              <a:rPr lang="bn-BD" sz="4000" b="1" dirty="0" smtClean="0">
                <a:solidFill>
                  <a:schemeClr val="tx1"/>
                </a:solidFill>
                <a:latin typeface="NikoshBAN" pitchFamily="2" charset="0"/>
                <a:cs typeface="NikoshBAN" pitchFamily="2" charset="0"/>
              </a:rPr>
            </a:br>
            <a:r>
              <a:rPr lang="bn-BD" sz="4000" b="1" dirty="0" smtClean="0">
                <a:solidFill>
                  <a:schemeClr val="tx1"/>
                </a:solidFill>
                <a:latin typeface="NikoshBAN" pitchFamily="2" charset="0"/>
                <a:cs typeface="NikoshBAN" pitchFamily="2" charset="0"/>
              </a:rPr>
              <a:t>ইমেইলঃ </a:t>
            </a:r>
            <a:r>
              <a:rPr lang="en-US" sz="4000" b="1" dirty="0" smtClean="0">
                <a:solidFill>
                  <a:schemeClr val="tx1"/>
                </a:solidFill>
                <a:latin typeface="NikoshBAN" pitchFamily="2" charset="0"/>
                <a:cs typeface="NikoshBAN" pitchFamily="2" charset="0"/>
              </a:rPr>
              <a:t>muqbul.jannat@gmail.com</a:t>
            </a:r>
            <a:endParaRPr lang="en-US" sz="4000" b="1" dirty="0">
              <a:solidFill>
                <a:schemeClr val="tx1"/>
              </a:solidFill>
              <a:latin typeface="NikoshBAN" pitchFamily="2" charset="0"/>
              <a:cs typeface="NikoshBAN" pitchFamily="2" charset="0"/>
            </a:endParaRPr>
          </a:p>
        </p:txBody>
      </p:sp>
      <p:pic>
        <p:nvPicPr>
          <p:cNvPr id="5" name="Picture 4"/>
          <p:cNvPicPr>
            <a:picLocks noChangeAspect="1"/>
          </p:cNvPicPr>
          <p:nvPr/>
        </p:nvPicPr>
        <p:blipFill rotWithShape="1">
          <a:blip r:embed="rId3" cstate="print">
            <a:extLst>
              <a:ext uri="{28A0092B-C50C-407E-A947-70E740481C1C}">
                <a14:useLocalDpi xmlns:a14="http://schemas.microsoft.com/office/drawing/2010/main" val="0"/>
              </a:ext>
            </a:extLst>
          </a:blip>
          <a:srcRect l="25833" t="29313" r="37500" b="4194"/>
          <a:stretch/>
        </p:blipFill>
        <p:spPr>
          <a:xfrm>
            <a:off x="6629400" y="152400"/>
            <a:ext cx="2209800" cy="2260023"/>
          </a:xfrm>
          <a:prstGeom prst="rect">
            <a:avLst/>
          </a:prstGeom>
        </p:spPr>
      </p:pic>
    </p:spTree>
    <p:extLst>
      <p:ext uri="{BB962C8B-B14F-4D97-AF65-F5344CB8AC3E}">
        <p14:creationId xmlns:p14="http://schemas.microsoft.com/office/powerpoint/2010/main" val="1134875965"/>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1"/>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886691" y="845127"/>
            <a:ext cx="7924800" cy="5078313"/>
          </a:xfrm>
          <a:prstGeom prst="rect">
            <a:avLst/>
          </a:prstGeom>
          <a:noFill/>
        </p:spPr>
        <p:txBody>
          <a:bodyPr wrap="square" rtlCol="0">
            <a:spAutoFit/>
          </a:bodyPr>
          <a:lstStyle/>
          <a:p>
            <a:r>
              <a:rPr lang="bn-BD" sz="5400" dirty="0" smtClean="0"/>
              <a:t>শেনিঃ নবম </a:t>
            </a:r>
          </a:p>
          <a:p>
            <a:r>
              <a:rPr lang="bn-BD" sz="5400" dirty="0" smtClean="0"/>
              <a:t>বিষয়ঃ হিসাববিজ্ঞান </a:t>
            </a:r>
          </a:p>
          <a:p>
            <a:r>
              <a:rPr lang="bn-BD" sz="5400" dirty="0" smtClean="0"/>
              <a:t>অধ্যায়ঃ ৮ম </a:t>
            </a:r>
          </a:p>
          <a:p>
            <a:r>
              <a:rPr lang="bn-BD" sz="5400" dirty="0" smtClean="0"/>
              <a:t>সময়ঃ ৪৫ মিনিট </a:t>
            </a:r>
          </a:p>
          <a:p>
            <a:r>
              <a:rPr lang="bn-BD" sz="5400" dirty="0" smtClean="0"/>
              <a:t>তারিখঃ ১৮/০৬/২০১৪ </a:t>
            </a:r>
          </a:p>
          <a:p>
            <a:endParaRPr lang="en-US" sz="5400" dirty="0"/>
          </a:p>
        </p:txBody>
      </p:sp>
    </p:spTree>
    <p:extLst>
      <p:ext uri="{BB962C8B-B14F-4D97-AF65-F5344CB8AC3E}">
        <p14:creationId xmlns:p14="http://schemas.microsoft.com/office/powerpoint/2010/main" val="9626836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191" y="901006"/>
            <a:ext cx="4558145" cy="2397202"/>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296" y="3657600"/>
            <a:ext cx="4469029" cy="2667001"/>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82883" y="533400"/>
            <a:ext cx="4572000" cy="5064203"/>
          </a:xfrm>
          <a:prstGeom prst="rect">
            <a:avLst/>
          </a:prstGeom>
        </p:spPr>
      </p:pic>
    </p:spTree>
    <p:extLst>
      <p:ext uri="{BB962C8B-B14F-4D97-AF65-F5344CB8AC3E}">
        <p14:creationId xmlns:p14="http://schemas.microsoft.com/office/powerpoint/2010/main" val="16826067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2202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p:cNvSpPr txBox="1"/>
          <p:nvPr/>
        </p:nvSpPr>
        <p:spPr>
          <a:xfrm>
            <a:off x="0" y="1905000"/>
            <a:ext cx="9144000" cy="2862322"/>
          </a:xfrm>
          <a:prstGeom prst="rect">
            <a:avLst/>
          </a:prstGeom>
          <a:noFill/>
        </p:spPr>
        <p:txBody>
          <a:bodyPr wrap="square" rtlCol="0">
            <a:spAutoFit/>
          </a:bodyPr>
          <a:lstStyle/>
          <a:p>
            <a:r>
              <a:rPr lang="bn-BD" sz="3600" dirty="0" smtClean="0"/>
              <a:t>ব্যবসার অধিকাংশ লেনদেন নগদে না</a:t>
            </a:r>
            <a:r>
              <a:rPr lang="en-US" sz="3600" dirty="0" smtClean="0"/>
              <a:t> </a:t>
            </a:r>
            <a:r>
              <a:rPr lang="bn-BD" sz="3600" dirty="0" smtClean="0"/>
              <a:t> বাকিতে সংঘটিত হয় বলতে পার? </a:t>
            </a:r>
          </a:p>
          <a:p>
            <a:endParaRPr lang="bn-BD" sz="3600" dirty="0"/>
          </a:p>
          <a:p>
            <a:r>
              <a:rPr lang="bn-BD" sz="3600" dirty="0" smtClean="0"/>
              <a:t>যে বইতে সকল প্রকার নগদ লেনদেন লিপিবদ্ধ হয় তাকে কি বই বলতে পারিঃ-  </a:t>
            </a:r>
            <a:endParaRPr lang="en-US" sz="3600" dirty="0"/>
          </a:p>
        </p:txBody>
      </p:sp>
    </p:spTree>
    <p:extLst>
      <p:ext uri="{BB962C8B-B14F-4D97-AF65-F5344CB8AC3E}">
        <p14:creationId xmlns:p14="http://schemas.microsoft.com/office/powerpoint/2010/main" val="2494860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220200" cy="6934200"/>
          </a:xfrm>
          <a:prstGeom prst="rect">
            <a:avLst/>
          </a:prstGeom>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52400" y="1605052"/>
            <a:ext cx="9067800" cy="1862048"/>
          </a:xfrm>
          <a:prstGeom prst="rect">
            <a:avLst/>
          </a:prstGeom>
          <a:noFill/>
          <a:ln>
            <a:solidFill>
              <a:schemeClr val="tx1"/>
            </a:solidFill>
            <a:prstDash val="solid"/>
          </a:ln>
        </p:spPr>
        <p:txBody>
          <a:bodyPr wrap="square" rtlCol="0">
            <a:spAutoFit/>
          </a:bodyPr>
          <a:lstStyle/>
          <a:p>
            <a:r>
              <a:rPr lang="bn-BD" sz="11500" u="sng" dirty="0" smtClean="0"/>
              <a:t>  </a:t>
            </a:r>
            <a:r>
              <a:rPr lang="bn-BD" sz="11500" b="1" u="sng" dirty="0" smtClean="0">
                <a:effectLst>
                  <a:outerShdw blurRad="38100" dist="38100" dir="2700000" algn="tl">
                    <a:srgbClr val="000000">
                      <a:alpha val="43137"/>
                    </a:srgbClr>
                  </a:outerShdw>
                </a:effectLst>
              </a:rPr>
              <a:t>নগদান বই </a:t>
            </a:r>
            <a:endParaRPr lang="en-US" sz="11500" b="1" u="sng"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96749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782" y="0"/>
            <a:ext cx="9144000" cy="7239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0" y="838200"/>
            <a:ext cx="9123218" cy="707886"/>
          </a:xfrm>
          <a:prstGeom prst="rect">
            <a:avLst/>
          </a:prstGeom>
          <a:solidFill>
            <a:srgbClr val="92D050"/>
          </a:solidFill>
        </p:spPr>
        <p:txBody>
          <a:bodyPr wrap="square" rtlCol="0">
            <a:spAutoFit/>
          </a:bodyPr>
          <a:lstStyle/>
          <a:p>
            <a:r>
              <a:rPr lang="bn-BD" sz="4000" dirty="0" smtClean="0"/>
              <a:t>এই অধ্যায় শেষে শিক্ষার্থীরা</a:t>
            </a:r>
            <a:r>
              <a:rPr lang="en-US" sz="4000" dirty="0" smtClean="0"/>
              <a:t>………</a:t>
            </a:r>
            <a:r>
              <a:rPr lang="bn-BD" sz="4000" dirty="0" smtClean="0"/>
              <a:t> </a:t>
            </a:r>
            <a:endParaRPr lang="en-US" sz="4000" dirty="0"/>
          </a:p>
        </p:txBody>
      </p:sp>
      <p:sp>
        <p:nvSpPr>
          <p:cNvPr id="8" name="TextBox 7"/>
          <p:cNvSpPr txBox="1"/>
          <p:nvPr/>
        </p:nvSpPr>
        <p:spPr>
          <a:xfrm>
            <a:off x="0" y="2274332"/>
            <a:ext cx="9123218" cy="4401205"/>
          </a:xfrm>
          <a:prstGeom prst="rect">
            <a:avLst/>
          </a:prstGeom>
          <a:solidFill>
            <a:srgbClr val="00B050"/>
          </a:solidFill>
        </p:spPr>
        <p:txBody>
          <a:bodyPr wrap="square" rtlCol="0">
            <a:spAutoFit/>
          </a:bodyPr>
          <a:lstStyle/>
          <a:p>
            <a:pPr marL="571500" indent="-571500">
              <a:buFont typeface="Wingdings" pitchFamily="2" charset="2"/>
              <a:buChar char="v"/>
            </a:pPr>
            <a:r>
              <a:rPr lang="bn-BD" sz="4000" dirty="0" smtClean="0"/>
              <a:t>নগদান হিসাব কি বলতে পারবে । </a:t>
            </a:r>
          </a:p>
          <a:p>
            <a:pPr marL="571500" indent="-571500">
              <a:buFont typeface="Wingdings" pitchFamily="2" charset="2"/>
              <a:buChar char="v"/>
            </a:pPr>
            <a:r>
              <a:rPr lang="bn-BD" sz="4000" dirty="0" smtClean="0"/>
              <a:t>নগদান হিসাব এর গুরুত্ব ব্যাখ্যা করতে পরব । </a:t>
            </a:r>
          </a:p>
          <a:p>
            <a:pPr marL="571500" indent="-571500">
              <a:buFont typeface="Wingdings" pitchFamily="2" charset="2"/>
              <a:buChar char="v"/>
            </a:pPr>
            <a:r>
              <a:rPr lang="bn-BD" sz="4000" dirty="0" smtClean="0"/>
              <a:t>বিভিন্ন প্রকার নগদান বই প্রস্তুত করতে পারব । </a:t>
            </a:r>
          </a:p>
          <a:p>
            <a:pPr marL="571500" indent="-571500">
              <a:buFont typeface="Wingdings" pitchFamily="2" charset="2"/>
              <a:buChar char="v"/>
            </a:pPr>
            <a:r>
              <a:rPr lang="bn-BD" sz="4000" dirty="0" smtClean="0"/>
              <a:t>নগদ প্রাপ্তি ও নগদ প্রদান  জাবেদা তৈরি করতে পারব </a:t>
            </a:r>
            <a:r>
              <a:rPr lang="bn-BD" dirty="0" smtClean="0"/>
              <a:t>। </a:t>
            </a:r>
            <a:endParaRPr lang="en-US" dirty="0"/>
          </a:p>
        </p:txBody>
      </p:sp>
    </p:spTree>
    <p:extLst>
      <p:ext uri="{BB962C8B-B14F-4D97-AF65-F5344CB8AC3E}">
        <p14:creationId xmlns:p14="http://schemas.microsoft.com/office/powerpoint/2010/main" val="87158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fltVal val="0"/>
                                          </p:val>
                                        </p:tav>
                                        <p:tav tm="100000">
                                          <p:val>
                                            <p:strVal val="#ppt_h"/>
                                          </p:val>
                                        </p:tav>
                                      </p:tavLst>
                                    </p:anim>
                                    <p:animEffect transition="in" filter="fade">
                                      <p:cBhvr>
                                        <p:cTn id="1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Process 1"/>
          <p:cNvSpPr/>
          <p:nvPr/>
        </p:nvSpPr>
        <p:spPr>
          <a:xfrm>
            <a:off x="0" y="0"/>
            <a:ext cx="9144000" cy="68580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28599"/>
            <a:ext cx="4876800" cy="4114801"/>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76800" y="228601"/>
            <a:ext cx="4267200" cy="4114800"/>
          </a:xfrm>
          <a:prstGeom prst="rect">
            <a:avLst/>
          </a:prstGeom>
        </p:spPr>
      </p:pic>
    </p:spTree>
    <p:extLst>
      <p:ext uri="{BB962C8B-B14F-4D97-AF65-F5344CB8AC3E}">
        <p14:creationId xmlns:p14="http://schemas.microsoft.com/office/powerpoint/2010/main" val="2101753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ppt_w</p:attrName>
                                        </p:attrNameLst>
                                      </p:cBhvr>
                                      <p:tavLst>
                                        <p:tav tm="0" fmla="#ppt_w*sin(2.5*pi*$)">
                                          <p:val>
                                            <p:fltVal val="0"/>
                                          </p:val>
                                        </p:tav>
                                        <p:tav tm="100000">
                                          <p:val>
                                            <p:fltVal val="1"/>
                                          </p:val>
                                        </p:tav>
                                      </p:tavLst>
                                    </p:anim>
                                    <p:anim calcmode="lin" valueType="num">
                                      <p:cBhvr>
                                        <p:cTn id="9"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2000"/>
                                        <p:tgtEl>
                                          <p:spTgt spid="5"/>
                                        </p:tgtEl>
                                      </p:cBhvr>
                                    </p:animEffect>
                                    <p:anim calcmode="lin" valueType="num">
                                      <p:cBhvr>
                                        <p:cTn id="15" dur="2000" fill="hold"/>
                                        <p:tgtEl>
                                          <p:spTgt spid="5"/>
                                        </p:tgtEl>
                                        <p:attrNameLst>
                                          <p:attrName>ppt_w</p:attrName>
                                        </p:attrNameLst>
                                      </p:cBhvr>
                                      <p:tavLst>
                                        <p:tav tm="0" fmla="#ppt_w*sin(2.5*pi*$)">
                                          <p:val>
                                            <p:fltVal val="0"/>
                                          </p:val>
                                        </p:tav>
                                        <p:tav tm="100000">
                                          <p:val>
                                            <p:fltVal val="1"/>
                                          </p:val>
                                        </p:tav>
                                      </p:tavLst>
                                    </p:anim>
                                    <p:anim calcmode="lin" valueType="num">
                                      <p:cBhvr>
                                        <p:cTn id="16" dur="2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0"/>
            <a:ext cx="10058400" cy="7543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dirty="0" smtClean="0"/>
              <a:t> </a:t>
            </a:r>
            <a:endParaRPr lang="en-US" dirty="0"/>
          </a:p>
        </p:txBody>
      </p:sp>
      <p:sp>
        <p:nvSpPr>
          <p:cNvPr id="3" name="TextBox 2"/>
          <p:cNvSpPr txBox="1"/>
          <p:nvPr/>
        </p:nvSpPr>
        <p:spPr>
          <a:xfrm>
            <a:off x="152400" y="914400"/>
            <a:ext cx="9144000" cy="2954655"/>
          </a:xfrm>
          <a:prstGeom prst="rect">
            <a:avLst/>
          </a:prstGeom>
          <a:noFill/>
        </p:spPr>
        <p:txBody>
          <a:bodyPr wrap="square" rtlCol="0">
            <a:spAutoFit/>
          </a:bodyPr>
          <a:lstStyle/>
          <a:p>
            <a:r>
              <a:rPr lang="bn-BD" sz="4400" dirty="0" smtClean="0">
                <a:latin typeface="NikoshBAN" pitchFamily="2" charset="0"/>
                <a:cs typeface="NikoshBAN" pitchFamily="2" charset="0"/>
              </a:rPr>
              <a:t>যে সকল লেনদেন নগদ প্রাপ্তি ও প্রদান ঘটে ঐ সকল লেনদেনসমূহকে একত্রিত করে যে বই প্রস্তুত করা  হয় তাই </a:t>
            </a:r>
            <a:r>
              <a:rPr lang="bn-BD" sz="5400" dirty="0" smtClean="0">
                <a:latin typeface="NikoshBAN" pitchFamily="2" charset="0"/>
                <a:cs typeface="NikoshBAN" pitchFamily="2" charset="0"/>
              </a:rPr>
              <a:t>নগদান</a:t>
            </a:r>
            <a:r>
              <a:rPr lang="bn-BD" sz="4400" dirty="0" smtClean="0">
                <a:latin typeface="NikoshBAN" pitchFamily="2" charset="0"/>
                <a:cs typeface="NikoshBAN" pitchFamily="2" charset="0"/>
              </a:rPr>
              <a:t> বই। নগদান বই প্রাথমিক হিসাবের বই</a:t>
            </a:r>
            <a:r>
              <a:rPr lang="en-US" sz="4400" dirty="0" smtClean="0">
                <a:latin typeface="NikoshBAN" pitchFamily="2" charset="0"/>
                <a:cs typeface="NikoshBAN" pitchFamily="2" charset="0"/>
              </a:rPr>
              <a:t>,</a:t>
            </a:r>
            <a:r>
              <a:rPr lang="bn-BD" sz="4400" dirty="0" smtClean="0">
                <a:latin typeface="NikoshBAN" pitchFamily="2" charset="0"/>
                <a:cs typeface="NikoshBAN" pitchFamily="2" charset="0"/>
              </a:rPr>
              <a:t> জাবেদের একটি অন্যতম শাখা । </a:t>
            </a:r>
            <a:endParaRPr lang="en-US" sz="4400" dirty="0">
              <a:latin typeface="NikoshBAN" pitchFamily="2" charset="0"/>
              <a:cs typeface="NikoshBAN" pitchFamily="2" charset="0"/>
            </a:endParaRPr>
          </a:p>
        </p:txBody>
      </p:sp>
      <p:sp>
        <p:nvSpPr>
          <p:cNvPr id="4" name="TextBox 3"/>
          <p:cNvSpPr txBox="1"/>
          <p:nvPr/>
        </p:nvSpPr>
        <p:spPr>
          <a:xfrm>
            <a:off x="381000" y="4267200"/>
            <a:ext cx="9144000" cy="3477875"/>
          </a:xfrm>
          <a:prstGeom prst="rect">
            <a:avLst/>
          </a:prstGeom>
          <a:noFill/>
        </p:spPr>
        <p:txBody>
          <a:bodyPr wrap="square" rtlCol="0">
            <a:spAutoFit/>
          </a:bodyPr>
          <a:lstStyle/>
          <a:p>
            <a:r>
              <a:rPr lang="bn-BD" sz="4400" dirty="0" smtClean="0">
                <a:latin typeface="NikoshBAN" pitchFamily="2" charset="0"/>
                <a:cs typeface="NikoshBAN" pitchFamily="2" charset="0"/>
              </a:rPr>
              <a:t>জাবেদা বই প্রস্তুতের জন্য নিদির্ষ্ট্য ছক অনুসরণ করা হয়। একঘরা নগদান বইয়ে মোট ১২টি কলাম থাকে। নগদ আসলে ডেবিট প্রদান করলে ক্রেডিট।নগদান বই হিসাবের প্রাথমিক বই হয়া সত্বেও ইহা পাকা বইয়েরই ন্যায়  কাজ করে</a:t>
            </a:r>
            <a:r>
              <a:rPr lang="bn-BD" sz="3600" dirty="0" smtClean="0"/>
              <a:t>। </a:t>
            </a:r>
            <a:endParaRPr lang="en-US" sz="3600" dirty="0"/>
          </a:p>
        </p:txBody>
      </p:sp>
      <p:sp>
        <p:nvSpPr>
          <p:cNvPr id="5" name="TextBox 4"/>
          <p:cNvSpPr txBox="1"/>
          <p:nvPr/>
        </p:nvSpPr>
        <p:spPr>
          <a:xfrm>
            <a:off x="-304800" y="152400"/>
            <a:ext cx="9601200" cy="830997"/>
          </a:xfrm>
          <a:prstGeom prst="rect">
            <a:avLst/>
          </a:prstGeom>
          <a:noFill/>
        </p:spPr>
        <p:txBody>
          <a:bodyPr wrap="square" rtlCol="0">
            <a:spAutoFit/>
          </a:bodyPr>
          <a:lstStyle/>
          <a:p>
            <a:r>
              <a:rPr lang="bn-BD" sz="4800" dirty="0" smtClean="0"/>
              <a:t>                </a:t>
            </a:r>
            <a:endParaRPr lang="en-US" sz="4800" dirty="0"/>
          </a:p>
        </p:txBody>
      </p:sp>
    </p:spTree>
    <p:extLst>
      <p:ext uri="{BB962C8B-B14F-4D97-AF65-F5344CB8AC3E}">
        <p14:creationId xmlns:p14="http://schemas.microsoft.com/office/powerpoint/2010/main" val="2176683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335</TotalTime>
  <Words>349</Words>
  <Application>Microsoft Office PowerPoint</Application>
  <PresentationFormat>On-screen Show (4:3)</PresentationFormat>
  <Paragraphs>67</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NikoshBAN</vt:lpstr>
      <vt:lpstr>Vrinda</vt:lpstr>
      <vt:lpstr>Wingdings</vt:lpstr>
      <vt:lpstr>Office Theme</vt:lpstr>
      <vt:lpstr>PowerPoint Presentation</vt:lpstr>
      <vt:lpstr> মোঃ মুকবুল হোসেন   সহকারি শিক্ষক(ব্যবসায় শিক্ষা) লালবাগ রওশন আশ্রাফ উচ্চবিদ্যালয় কুমিল্লা সদর দক্ষিণ, কুমিল্লা।  মোবাইলঃ ০১৭১৬-২৯২১৮২  ইমেইলঃ muqbul.jannat@gmail.com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TSS</dc:creator>
  <cp:lastModifiedBy>HP</cp:lastModifiedBy>
  <cp:revision>80</cp:revision>
  <dcterms:created xsi:type="dcterms:W3CDTF">2006-08-16T00:00:00Z</dcterms:created>
  <dcterms:modified xsi:type="dcterms:W3CDTF">2020-08-22T01:54:58Z</dcterms:modified>
</cp:coreProperties>
</file>