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5" r:id="rId2"/>
    <p:sldId id="291"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8" r:id="rId28"/>
    <p:sldId id="329" r:id="rId29"/>
    <p:sldId id="330" r:id="rId30"/>
    <p:sldId id="331" r:id="rId31"/>
    <p:sldId id="332" r:id="rId32"/>
    <p:sldId id="270" r:id="rId33"/>
    <p:sldId id="271" r:id="rId34"/>
    <p:sldId id="300" r:id="rId35"/>
    <p:sldId id="272" r:id="rId36"/>
    <p:sldId id="273" r:id="rId37"/>
    <p:sldId id="296" r:id="rId38"/>
    <p:sldId id="295" r:id="rId39"/>
    <p:sldId id="278"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uAsAiamlBqfRL6c9re4EQ==" hashData="JQ3gxFjobsCTZd5KNkSs0sBWNT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0"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3A310-4EC1-47F5-8EBD-C0EC7658D2E1}" type="datetimeFigureOut">
              <a:rPr lang="en-US" smtClean="0"/>
              <a:t>8/22/2020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705FB-F94D-4756-934E-E5CE732ACA0F}" type="slidenum">
              <a:rPr lang="en-US" smtClean="0"/>
              <a:t>‹#›</a:t>
            </a:fld>
            <a:endParaRPr lang="en-US"/>
          </a:p>
        </p:txBody>
      </p:sp>
    </p:spTree>
    <p:extLst>
      <p:ext uri="{BB962C8B-B14F-4D97-AF65-F5344CB8AC3E}">
        <p14:creationId xmlns:p14="http://schemas.microsoft.com/office/powerpoint/2010/main" val="286610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Welcome slide. This picture is related to the topic. So I have chosen it. Teacher may change it if he wants.</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1</a:t>
            </a:fld>
            <a:endParaRPr lang="en-US"/>
          </a:p>
        </p:txBody>
      </p:sp>
    </p:spTree>
    <p:extLst>
      <p:ext uri="{BB962C8B-B14F-4D97-AF65-F5344CB8AC3E}">
        <p14:creationId xmlns:p14="http://schemas.microsoft.com/office/powerpoint/2010/main" val="105317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A</a:t>
            </a:r>
            <a:r>
              <a:rPr lang="en-US" baseline="0" dirty="0" smtClean="0"/>
              <a:t> series of beauty of this river influenced </a:t>
            </a:r>
            <a:r>
              <a:rPr lang="en-US" baseline="0" dirty="0" err="1" smtClean="0"/>
              <a:t>Zainul</a:t>
            </a:r>
            <a:r>
              <a:rPr lang="en-US" baseline="0" dirty="0" smtClean="0"/>
              <a:t> </a:t>
            </a:r>
            <a:r>
              <a:rPr lang="en-US" baseline="0" dirty="0" err="1" smtClean="0"/>
              <a:t>Abedin</a:t>
            </a:r>
            <a:r>
              <a:rPr lang="en-US" baseline="0" dirty="0" smtClean="0"/>
              <a:t> to become an artist in future.</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29</a:t>
            </a:fld>
            <a:endParaRPr lang="en-US"/>
          </a:p>
        </p:txBody>
      </p:sp>
    </p:spTree>
    <p:extLst>
      <p:ext uri="{BB962C8B-B14F-4D97-AF65-F5344CB8AC3E}">
        <p14:creationId xmlns:p14="http://schemas.microsoft.com/office/powerpoint/2010/main" val="20937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Teacher may conduct this option giving</a:t>
            </a:r>
            <a:r>
              <a:rPr lang="en-US" baseline="0" dirty="0" smtClean="0"/>
              <a:t> the learners group works. Just the group will write two or three sentences about the pictures.</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32</a:t>
            </a:fld>
            <a:endParaRPr lang="en-US"/>
          </a:p>
        </p:txBody>
      </p:sp>
    </p:spTree>
    <p:extLst>
      <p:ext uri="{BB962C8B-B14F-4D97-AF65-F5344CB8AC3E}">
        <p14:creationId xmlns:p14="http://schemas.microsoft.com/office/powerpoint/2010/main" val="39301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33</a:t>
            </a:fld>
            <a:endParaRPr lang="en-US"/>
          </a:p>
        </p:txBody>
      </p:sp>
    </p:spTree>
    <p:extLst>
      <p:ext uri="{BB962C8B-B14F-4D97-AF65-F5344CB8AC3E}">
        <p14:creationId xmlns:p14="http://schemas.microsoft.com/office/powerpoint/2010/main" val="55994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This is</a:t>
            </a:r>
            <a:r>
              <a:rPr lang="en-US" baseline="0" dirty="0" smtClean="0"/>
              <a:t> a CD related function. Whenever we will get the CD, we will provide this section then. Teacher may conduct it himself also.</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35</a:t>
            </a:fld>
            <a:endParaRPr lang="en-US"/>
          </a:p>
        </p:txBody>
      </p:sp>
    </p:spTree>
    <p:extLst>
      <p:ext uri="{BB962C8B-B14F-4D97-AF65-F5344CB8AC3E}">
        <p14:creationId xmlns:p14="http://schemas.microsoft.com/office/powerpoint/2010/main" val="327362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Same as above.</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36</a:t>
            </a:fld>
            <a:endParaRPr lang="en-US"/>
          </a:p>
        </p:txBody>
      </p:sp>
    </p:spTree>
    <p:extLst>
      <p:ext uri="{BB962C8B-B14F-4D97-AF65-F5344CB8AC3E}">
        <p14:creationId xmlns:p14="http://schemas.microsoft.com/office/powerpoint/2010/main" val="221887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38</a:t>
            </a:fld>
            <a:endParaRPr lang="en-US"/>
          </a:p>
        </p:txBody>
      </p:sp>
    </p:spTree>
    <p:extLst>
      <p:ext uri="{BB962C8B-B14F-4D97-AF65-F5344CB8AC3E}">
        <p14:creationId xmlns:p14="http://schemas.microsoft.com/office/powerpoint/2010/main" val="398212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Last greeting.</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39</a:t>
            </a:fld>
            <a:endParaRPr lang="en-US"/>
          </a:p>
        </p:txBody>
      </p:sp>
    </p:spTree>
    <p:extLst>
      <p:ext uri="{BB962C8B-B14F-4D97-AF65-F5344CB8AC3E}">
        <p14:creationId xmlns:p14="http://schemas.microsoft.com/office/powerpoint/2010/main" val="183931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First click in blank space, 2</a:t>
            </a:r>
            <a:r>
              <a:rPr lang="en-US" baseline="30000" dirty="0" smtClean="0"/>
              <a:t>nd</a:t>
            </a:r>
            <a:r>
              <a:rPr lang="en-US" dirty="0" smtClean="0"/>
              <a:t> click on</a:t>
            </a:r>
            <a:r>
              <a:rPr lang="en-US" baseline="0" dirty="0" smtClean="0"/>
              <a:t> the package and third click on the blank.</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3</a:t>
            </a:fld>
            <a:endParaRPr lang="en-US"/>
          </a:p>
        </p:txBody>
      </p:sp>
    </p:spTree>
    <p:extLst>
      <p:ext uri="{BB962C8B-B14F-4D97-AF65-F5344CB8AC3E}">
        <p14:creationId xmlns:p14="http://schemas.microsoft.com/office/powerpoint/2010/main" val="138568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Students will tell this.</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4</a:t>
            </a:fld>
            <a:endParaRPr lang="en-US"/>
          </a:p>
        </p:txBody>
      </p:sp>
    </p:spTree>
    <p:extLst>
      <p:ext uri="{BB962C8B-B14F-4D97-AF65-F5344CB8AC3E}">
        <p14:creationId xmlns:p14="http://schemas.microsoft.com/office/powerpoint/2010/main" val="321285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6</a:t>
            </a:fld>
            <a:endParaRPr lang="en-US"/>
          </a:p>
        </p:txBody>
      </p:sp>
    </p:spTree>
    <p:extLst>
      <p:ext uri="{BB962C8B-B14F-4D97-AF65-F5344CB8AC3E}">
        <p14:creationId xmlns:p14="http://schemas.microsoft.com/office/powerpoint/2010/main" val="82391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All the four skills will be focused</a:t>
            </a:r>
            <a:r>
              <a:rPr lang="en-US" baseline="0" dirty="0" smtClean="0"/>
              <a:t> in this lesson.</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7</a:t>
            </a:fld>
            <a:endParaRPr lang="en-US"/>
          </a:p>
        </p:txBody>
      </p:sp>
    </p:spTree>
    <p:extLst>
      <p:ext uri="{BB962C8B-B14F-4D97-AF65-F5344CB8AC3E}">
        <p14:creationId xmlns:p14="http://schemas.microsoft.com/office/powerpoint/2010/main" val="16090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Please go according to animation.</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15</a:t>
            </a:fld>
            <a:endParaRPr lang="en-US"/>
          </a:p>
        </p:txBody>
      </p:sp>
    </p:spTree>
    <p:extLst>
      <p:ext uri="{BB962C8B-B14F-4D97-AF65-F5344CB8AC3E}">
        <p14:creationId xmlns:p14="http://schemas.microsoft.com/office/powerpoint/2010/main" val="266371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Just click and advance according to animation.</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19</a:t>
            </a:fld>
            <a:endParaRPr lang="en-US"/>
          </a:p>
        </p:txBody>
      </p:sp>
    </p:spTree>
    <p:extLst>
      <p:ext uri="{BB962C8B-B14F-4D97-AF65-F5344CB8AC3E}">
        <p14:creationId xmlns:p14="http://schemas.microsoft.com/office/powerpoint/2010/main" val="273245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He passed here for two years in London.</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22</a:t>
            </a:fld>
            <a:endParaRPr lang="en-US"/>
          </a:p>
        </p:txBody>
      </p:sp>
    </p:spTree>
    <p:extLst>
      <p:ext uri="{BB962C8B-B14F-4D97-AF65-F5344CB8AC3E}">
        <p14:creationId xmlns:p14="http://schemas.microsoft.com/office/powerpoint/2010/main" val="38488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ctr"/>
            <a:r>
              <a:rPr lang="en-US" dirty="0" smtClean="0"/>
              <a:t>This was the first art school in Dhaka. But</a:t>
            </a:r>
            <a:r>
              <a:rPr lang="en-US" baseline="0" dirty="0" smtClean="0"/>
              <a:t> later its name was continued to Art Institute Dhaka.</a:t>
            </a:r>
            <a:endParaRPr lang="en-US" dirty="0"/>
          </a:p>
        </p:txBody>
      </p:sp>
      <p:sp>
        <p:nvSpPr>
          <p:cNvPr id="4" name="Slide Number Placeholder 3"/>
          <p:cNvSpPr>
            <a:spLocks noGrp="1"/>
          </p:cNvSpPr>
          <p:nvPr>
            <p:ph type="sldNum" sz="quarter" idx="10"/>
          </p:nvPr>
        </p:nvSpPr>
        <p:spPr/>
        <p:txBody>
          <a:bodyPr/>
          <a:lstStyle/>
          <a:p>
            <a:fld id="{9DB705FB-F94D-4756-934E-E5CE732ACA0F}" type="slidenum">
              <a:rPr lang="en-US" smtClean="0"/>
              <a:t>24</a:t>
            </a:fld>
            <a:endParaRPr lang="en-US"/>
          </a:p>
        </p:txBody>
      </p:sp>
    </p:spTree>
    <p:extLst>
      <p:ext uri="{BB962C8B-B14F-4D97-AF65-F5344CB8AC3E}">
        <p14:creationId xmlns:p14="http://schemas.microsoft.com/office/powerpoint/2010/main" val="3147488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A854A-F4A0-4DA3-9D11-794E3367AB00}"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193124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854A-F4A0-4DA3-9D11-794E3367AB00}"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256650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854A-F4A0-4DA3-9D11-794E3367AB00}"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51618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A854A-F4A0-4DA3-9D11-794E3367AB00}"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347419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A854A-F4A0-4DA3-9D11-794E3367AB00}" type="datetimeFigureOut">
              <a:rPr lang="en-US" smtClean="0"/>
              <a:t>8/22/2020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312774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A854A-F4A0-4DA3-9D11-794E3367AB00}"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28701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A854A-F4A0-4DA3-9D11-794E3367AB00}" type="datetimeFigureOut">
              <a:rPr lang="en-US" smtClean="0"/>
              <a:t>8/22/2020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108511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A854A-F4A0-4DA3-9D11-794E3367AB00}" type="datetimeFigureOut">
              <a:rPr lang="en-US" smtClean="0"/>
              <a:t>8/22/2020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337307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A854A-F4A0-4DA3-9D11-794E3367AB00}" type="datetimeFigureOut">
              <a:rPr lang="en-US" smtClean="0"/>
              <a:t>8/22/2020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122978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A854A-F4A0-4DA3-9D11-794E3367AB00}"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134868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A854A-F4A0-4DA3-9D11-794E3367AB00}" type="datetimeFigureOut">
              <a:rPr lang="en-US" smtClean="0"/>
              <a:t>8/22/2020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4E7CD-1CD6-4882-BCC7-37D83A3D2DAD}" type="slidenum">
              <a:rPr lang="en-US" smtClean="0"/>
              <a:t>‹#›</a:t>
            </a:fld>
            <a:endParaRPr lang="en-US"/>
          </a:p>
        </p:txBody>
      </p:sp>
    </p:spTree>
    <p:extLst>
      <p:ext uri="{BB962C8B-B14F-4D97-AF65-F5344CB8AC3E}">
        <p14:creationId xmlns:p14="http://schemas.microsoft.com/office/powerpoint/2010/main" val="100343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alpha val="7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A854A-F4A0-4DA3-9D11-794E3367AB00}" type="datetimeFigureOut">
              <a:rPr lang="en-US" smtClean="0"/>
              <a:t>8/22/2020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4E7CD-1CD6-4882-BCC7-37D83A3D2DAD}" type="slidenum">
              <a:rPr lang="en-US" smtClean="0"/>
              <a:t>‹#›</a:t>
            </a:fld>
            <a:endParaRPr lang="en-US"/>
          </a:p>
        </p:txBody>
      </p:sp>
    </p:spTree>
    <p:extLst>
      <p:ext uri="{BB962C8B-B14F-4D97-AF65-F5344CB8AC3E}">
        <p14:creationId xmlns:p14="http://schemas.microsoft.com/office/powerpoint/2010/main" val="2269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4.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7.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65212" y="685800"/>
            <a:ext cx="10591800" cy="923330"/>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latin typeface="Book Antiqua" pitchFamily="18" charset="0"/>
              </a:rPr>
              <a:t>Welcome you all, dear students.</a:t>
            </a:r>
            <a:endParaRPr lang="en-US" sz="5400" b="1" dirty="0">
              <a:effectLst>
                <a:outerShdw blurRad="38100" dist="38100" dir="2700000" algn="tl">
                  <a:srgbClr val="000000">
                    <a:alpha val="43137"/>
                  </a:srgbClr>
                </a:outerShdw>
              </a:effectLst>
              <a:latin typeface="Book Antiqua" pitchFamily="18" charset="0"/>
            </a:endParaRPr>
          </a:p>
        </p:txBody>
      </p:sp>
      <p:sp>
        <p:nvSpPr>
          <p:cNvPr id="4" name="Rectangle 3"/>
          <p:cNvSpPr/>
          <p:nvPr/>
        </p:nvSpPr>
        <p:spPr>
          <a:xfrm>
            <a:off x="304721" y="304800"/>
            <a:ext cx="11579384"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8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300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acclaimed</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ight Arrow 7"/>
          <p:cNvSpPr/>
          <p:nvPr/>
        </p:nvSpPr>
        <p:spPr>
          <a:xfrm>
            <a:off x="1328564" y="2855662"/>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destined</a:t>
            </a:r>
          </a:p>
        </p:txBody>
      </p:sp>
      <p:sp>
        <p:nvSpPr>
          <p:cNvPr id="9" name="Right Arrow 8"/>
          <p:cNvSpPr/>
          <p:nvPr/>
        </p:nvSpPr>
        <p:spPr>
          <a:xfrm>
            <a:off x="1305144" y="1676404"/>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harsh</a:t>
            </a:r>
          </a:p>
        </p:txBody>
      </p:sp>
      <p:sp>
        <p:nvSpPr>
          <p:cNvPr id="10" name="Right Arrow 9"/>
          <p:cNvSpPr/>
          <p:nvPr/>
        </p:nvSpPr>
        <p:spPr>
          <a:xfrm>
            <a:off x="1305145" y="3932830"/>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starvation</a:t>
            </a:r>
          </a:p>
        </p:txBody>
      </p:sp>
      <p:sp>
        <p:nvSpPr>
          <p:cNvPr id="11" name="Right Arrow 10"/>
          <p:cNvSpPr/>
          <p:nvPr/>
        </p:nvSpPr>
        <p:spPr>
          <a:xfrm>
            <a:off x="1296930" y="5092891"/>
            <a:ext cx="3047154" cy="9448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iconic</a:t>
            </a:r>
          </a:p>
        </p:txBody>
      </p:sp>
      <p:sp>
        <p:nvSpPr>
          <p:cNvPr id="5" name="Rectangle 4"/>
          <p:cNvSpPr/>
          <p:nvPr/>
        </p:nvSpPr>
        <p:spPr>
          <a:xfrm>
            <a:off x="4413969" y="3055950"/>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unavoidable</a:t>
            </a:r>
          </a:p>
        </p:txBody>
      </p:sp>
      <p:sp>
        <p:nvSpPr>
          <p:cNvPr id="16" name="Rectangle 15"/>
          <p:cNvSpPr/>
          <p:nvPr/>
        </p:nvSpPr>
        <p:spPr>
          <a:xfrm>
            <a:off x="4413969" y="4157693"/>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lack of food, famine</a:t>
            </a:r>
          </a:p>
        </p:txBody>
      </p:sp>
      <p:sp>
        <p:nvSpPr>
          <p:cNvPr id="21" name="Rectangle 20"/>
          <p:cNvSpPr/>
          <p:nvPr/>
        </p:nvSpPr>
        <p:spPr>
          <a:xfrm>
            <a:off x="4413969" y="5252666"/>
            <a:ext cx="5209378"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symbolic</a:t>
            </a:r>
          </a:p>
        </p:txBody>
      </p:sp>
      <p:sp>
        <p:nvSpPr>
          <p:cNvPr id="22" name="Rectangle 21"/>
          <p:cNvSpPr/>
          <p:nvPr/>
        </p:nvSpPr>
        <p:spPr>
          <a:xfrm>
            <a:off x="4497991" y="1889328"/>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cruel</a:t>
            </a:r>
          </a:p>
        </p:txBody>
      </p:sp>
      <p:sp>
        <p:nvSpPr>
          <p:cNvPr id="23" name="Rectangle 22"/>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renowned, celebrated</a:t>
            </a:r>
          </a:p>
        </p:txBody>
      </p:sp>
    </p:spTree>
    <p:extLst>
      <p:ext uri="{BB962C8B-B14F-4D97-AF65-F5344CB8AC3E}">
        <p14:creationId xmlns:p14="http://schemas.microsoft.com/office/powerpoint/2010/main" val="1890028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5" grpId="0" animBg="1"/>
      <p:bldP spid="16"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knack</a:t>
            </a:r>
          </a:p>
        </p:txBody>
      </p:sp>
      <p:sp>
        <p:nvSpPr>
          <p:cNvPr id="8" name="Right Arrow 7"/>
          <p:cNvSpPr/>
          <p:nvPr/>
        </p:nvSpPr>
        <p:spPr>
          <a:xfrm>
            <a:off x="1328564" y="2855662"/>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visionary</a:t>
            </a:r>
          </a:p>
        </p:txBody>
      </p:sp>
      <p:sp>
        <p:nvSpPr>
          <p:cNvPr id="9" name="Right Arrow 8"/>
          <p:cNvSpPr/>
          <p:nvPr/>
        </p:nvSpPr>
        <p:spPr>
          <a:xfrm>
            <a:off x="1305144" y="1676404"/>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artistic</a:t>
            </a:r>
          </a:p>
        </p:txBody>
      </p:sp>
      <p:sp>
        <p:nvSpPr>
          <p:cNvPr id="10" name="Right Arrow 9"/>
          <p:cNvSpPr/>
          <p:nvPr/>
        </p:nvSpPr>
        <p:spPr>
          <a:xfrm>
            <a:off x="1305145" y="3932830"/>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scroll</a:t>
            </a:r>
          </a:p>
        </p:txBody>
      </p:sp>
      <p:sp>
        <p:nvSpPr>
          <p:cNvPr id="11" name="Right Arrow 10"/>
          <p:cNvSpPr/>
          <p:nvPr/>
        </p:nvSpPr>
        <p:spPr>
          <a:xfrm>
            <a:off x="1296930" y="5092891"/>
            <a:ext cx="3047154" cy="9448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heighten</a:t>
            </a:r>
          </a:p>
        </p:txBody>
      </p:sp>
      <p:sp>
        <p:nvSpPr>
          <p:cNvPr id="5" name="Rectangle 4"/>
          <p:cNvSpPr/>
          <p:nvPr/>
        </p:nvSpPr>
        <p:spPr>
          <a:xfrm>
            <a:off x="4413969" y="3055950"/>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imaginative</a:t>
            </a:r>
          </a:p>
        </p:txBody>
      </p:sp>
      <p:sp>
        <p:nvSpPr>
          <p:cNvPr id="16" name="Rectangle 15"/>
          <p:cNvSpPr/>
          <p:nvPr/>
        </p:nvSpPr>
        <p:spPr>
          <a:xfrm>
            <a:off x="4413969" y="4157693"/>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roll of paper for painting</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Rectangle 20"/>
          <p:cNvSpPr/>
          <p:nvPr/>
        </p:nvSpPr>
        <p:spPr>
          <a:xfrm>
            <a:off x="4413969" y="5252666"/>
            <a:ext cx="5209378"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Increase, intensify</a:t>
            </a:r>
          </a:p>
        </p:txBody>
      </p:sp>
      <p:sp>
        <p:nvSpPr>
          <p:cNvPr id="22" name="Rectangle 21"/>
          <p:cNvSpPr/>
          <p:nvPr/>
        </p:nvSpPr>
        <p:spPr>
          <a:xfrm>
            <a:off x="4497991" y="1889328"/>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creative</a:t>
            </a:r>
          </a:p>
        </p:txBody>
      </p:sp>
      <p:sp>
        <p:nvSpPr>
          <p:cNvPr id="23" name="Rectangle 22"/>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talent</a:t>
            </a:r>
          </a:p>
        </p:txBody>
      </p:sp>
    </p:spTree>
    <p:extLst>
      <p:ext uri="{BB962C8B-B14F-4D97-AF65-F5344CB8AC3E}">
        <p14:creationId xmlns:p14="http://schemas.microsoft.com/office/powerpoint/2010/main" val="3237860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5" grpId="0" animBg="1"/>
      <p:bldP spid="16"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regime</a:t>
            </a:r>
          </a:p>
        </p:txBody>
      </p:sp>
      <p:sp>
        <p:nvSpPr>
          <p:cNvPr id="8" name="Right Arrow 7"/>
          <p:cNvSpPr/>
          <p:nvPr/>
        </p:nvSpPr>
        <p:spPr>
          <a:xfrm>
            <a:off x="1328564" y="2855662"/>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evident</a:t>
            </a:r>
          </a:p>
        </p:txBody>
      </p:sp>
      <p:sp>
        <p:nvSpPr>
          <p:cNvPr id="9" name="Right Arrow 8"/>
          <p:cNvSpPr/>
          <p:nvPr/>
        </p:nvSpPr>
        <p:spPr>
          <a:xfrm>
            <a:off x="1305144" y="1676404"/>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dynamic</a:t>
            </a:r>
          </a:p>
        </p:txBody>
      </p:sp>
      <p:sp>
        <p:nvSpPr>
          <p:cNvPr id="10" name="Right Arrow 9"/>
          <p:cNvSpPr/>
          <p:nvPr/>
        </p:nvSpPr>
        <p:spPr>
          <a:xfrm>
            <a:off x="1305145" y="3932830"/>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commemorate</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ight Arrow 10"/>
          <p:cNvSpPr/>
          <p:nvPr/>
        </p:nvSpPr>
        <p:spPr>
          <a:xfrm>
            <a:off x="1296930" y="5092891"/>
            <a:ext cx="3047154" cy="9448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devastating</a:t>
            </a:r>
          </a:p>
        </p:txBody>
      </p:sp>
      <p:sp>
        <p:nvSpPr>
          <p:cNvPr id="5" name="Rectangle 4"/>
          <p:cNvSpPr/>
          <p:nvPr/>
        </p:nvSpPr>
        <p:spPr>
          <a:xfrm>
            <a:off x="4413969" y="3055950"/>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clear, apparent</a:t>
            </a:r>
          </a:p>
        </p:txBody>
      </p:sp>
      <p:sp>
        <p:nvSpPr>
          <p:cNvPr id="16" name="Rectangle 15"/>
          <p:cNvSpPr/>
          <p:nvPr/>
        </p:nvSpPr>
        <p:spPr>
          <a:xfrm>
            <a:off x="4413969" y="4157693"/>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show respect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Rectangle 20"/>
          <p:cNvSpPr/>
          <p:nvPr/>
        </p:nvSpPr>
        <p:spPr>
          <a:xfrm>
            <a:off x="4413969" y="5252666"/>
            <a:ext cx="5209378"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destructive</a:t>
            </a:r>
          </a:p>
        </p:txBody>
      </p:sp>
      <p:sp>
        <p:nvSpPr>
          <p:cNvPr id="22" name="Rectangle 21"/>
          <p:cNvSpPr/>
          <p:nvPr/>
        </p:nvSpPr>
        <p:spPr>
          <a:xfrm>
            <a:off x="4497991" y="1889328"/>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energetic</a:t>
            </a:r>
          </a:p>
        </p:txBody>
      </p:sp>
      <p:sp>
        <p:nvSpPr>
          <p:cNvPr id="23" name="Rectangle 22"/>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rule, government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97428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5" grpId="0" animBg="1"/>
      <p:bldP spid="16"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visual</a:t>
            </a:r>
          </a:p>
        </p:txBody>
      </p:sp>
      <p:sp>
        <p:nvSpPr>
          <p:cNvPr id="8" name="Right Arrow 7"/>
          <p:cNvSpPr/>
          <p:nvPr/>
        </p:nvSpPr>
        <p:spPr>
          <a:xfrm>
            <a:off x="1328564" y="2855662"/>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tribute</a:t>
            </a:r>
          </a:p>
        </p:txBody>
      </p:sp>
      <p:sp>
        <p:nvSpPr>
          <p:cNvPr id="9" name="Right Arrow 8"/>
          <p:cNvSpPr/>
          <p:nvPr/>
        </p:nvSpPr>
        <p:spPr>
          <a:xfrm>
            <a:off x="1305144" y="1676404"/>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inspiration</a:t>
            </a:r>
          </a:p>
        </p:txBody>
      </p:sp>
      <p:sp>
        <p:nvSpPr>
          <p:cNvPr id="10" name="Right Arrow 9"/>
          <p:cNvSpPr/>
          <p:nvPr/>
        </p:nvSpPr>
        <p:spPr>
          <a:xfrm>
            <a:off x="1305145" y="3932830"/>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spotlight</a:t>
            </a:r>
          </a:p>
        </p:txBody>
      </p:sp>
      <p:sp>
        <p:nvSpPr>
          <p:cNvPr id="11" name="Right Arrow 10"/>
          <p:cNvSpPr/>
          <p:nvPr/>
        </p:nvSpPr>
        <p:spPr>
          <a:xfrm>
            <a:off x="1296930" y="5092891"/>
            <a:ext cx="3047154" cy="9448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confidence</a:t>
            </a:r>
          </a:p>
        </p:txBody>
      </p:sp>
      <p:sp>
        <p:nvSpPr>
          <p:cNvPr id="5" name="Rectangle 4"/>
          <p:cNvSpPr/>
          <p:nvPr/>
        </p:nvSpPr>
        <p:spPr>
          <a:xfrm>
            <a:off x="4413969" y="3055950"/>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respect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4413969" y="4157693"/>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focus</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Rectangle 20"/>
          <p:cNvSpPr/>
          <p:nvPr/>
        </p:nvSpPr>
        <p:spPr>
          <a:xfrm>
            <a:off x="4413969" y="5252666"/>
            <a:ext cx="5209378"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self-trust</a:t>
            </a:r>
          </a:p>
        </p:txBody>
      </p:sp>
      <p:sp>
        <p:nvSpPr>
          <p:cNvPr id="22" name="Rectangle 21"/>
          <p:cNvSpPr/>
          <p:nvPr/>
        </p:nvSpPr>
        <p:spPr>
          <a:xfrm>
            <a:off x="4497991" y="1889328"/>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encouragement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Rectangle 22"/>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relating to sight used to illustrate something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649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5" grpId="0" animBg="1"/>
      <p:bldP spid="16"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7" y="1464974"/>
            <a:ext cx="3798277" cy="4274174"/>
          </a:xfrm>
          <a:prstGeom prst="rect">
            <a:avLst/>
          </a:prstGeom>
        </p:spPr>
      </p:pic>
      <p:sp>
        <p:nvSpPr>
          <p:cNvPr id="3" name="Rectangle 2"/>
          <p:cNvSpPr/>
          <p:nvPr/>
        </p:nvSpPr>
        <p:spPr>
          <a:xfrm>
            <a:off x="4557934" y="2877183"/>
            <a:ext cx="5550331" cy="923330"/>
          </a:xfrm>
          <a:prstGeom prst="rect">
            <a:avLst/>
          </a:prstGeom>
          <a:noFill/>
          <a:ln w="57150">
            <a:solidFill>
              <a:schemeClr val="tx1"/>
            </a:solidFill>
          </a:ln>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Let’s read the text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725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164" y="4876800"/>
            <a:ext cx="10779249" cy="1077218"/>
          </a:xfrm>
          <a:prstGeom prst="rect">
            <a:avLst/>
          </a:prstGeom>
          <a:noFill/>
          <a:ln>
            <a:solidFill>
              <a:schemeClr val="tx1"/>
            </a:solidFill>
          </a:ln>
        </p:spPr>
        <p:txBody>
          <a:bodyPr wrap="square" rtlCol="0">
            <a:spAutoFit/>
          </a:bodyPr>
          <a:lstStyle/>
          <a:p>
            <a:pPr algn="just"/>
            <a:r>
              <a:rPr lang="en-US" sz="3200" b="1" dirty="0" smtClean="0">
                <a:effectLst>
                  <a:outerShdw blurRad="38100" dist="38100" dir="2700000" algn="tl">
                    <a:srgbClr val="000000">
                      <a:alpha val="43137"/>
                    </a:srgbClr>
                  </a:outerShdw>
                </a:effectLst>
                <a:latin typeface="Book Antiqua" pitchFamily="18" charset="0"/>
              </a:rPr>
              <a:t>The pioneer of Bangladeshi modern art </a:t>
            </a:r>
            <a:r>
              <a:rPr lang="en-US" sz="3200" b="1" dirty="0" err="1" smtClean="0">
                <a:effectLst>
                  <a:outerShdw blurRad="38100" dist="38100" dir="2700000" algn="tl">
                    <a:srgbClr val="000000">
                      <a:alpha val="43137"/>
                    </a:srgbClr>
                  </a:outerShdw>
                </a:effectLst>
                <a:latin typeface="Book Antiqua" pitchFamily="18" charset="0"/>
              </a:rPr>
              <a:t>Zainul</a:t>
            </a:r>
            <a:r>
              <a:rPr lang="en-US" sz="3200" b="1" dirty="0" smtClean="0">
                <a:effectLst>
                  <a:outerShdw blurRad="38100" dist="38100" dir="2700000" algn="tl">
                    <a:srgbClr val="000000">
                      <a:alpha val="43137"/>
                    </a:srgbClr>
                  </a:outerShdw>
                </a:effectLst>
                <a:latin typeface="Book Antiqua" pitchFamily="18" charset="0"/>
              </a:rPr>
              <a:t> </a:t>
            </a:r>
            <a:r>
              <a:rPr lang="en-US" sz="3200" b="1" dirty="0" err="1" smtClean="0">
                <a:effectLst>
                  <a:outerShdw blurRad="38100" dist="38100" dir="2700000" algn="tl">
                    <a:srgbClr val="000000">
                      <a:alpha val="43137"/>
                    </a:srgbClr>
                  </a:outerShdw>
                </a:effectLst>
                <a:latin typeface="Book Antiqua" pitchFamily="18" charset="0"/>
              </a:rPr>
              <a:t>Abedin</a:t>
            </a:r>
            <a:r>
              <a:rPr lang="en-US" sz="3200" b="1" dirty="0" smtClean="0">
                <a:effectLst>
                  <a:outerShdw blurRad="38100" dist="38100" dir="2700000" algn="tl">
                    <a:srgbClr val="000000">
                      <a:alpha val="43137"/>
                    </a:srgbClr>
                  </a:outerShdw>
                </a:effectLst>
                <a:latin typeface="Book Antiqua" pitchFamily="18" charset="0"/>
              </a:rPr>
              <a:t> is widely acclaimed for his Bengal ‘Famine Sketches’.</a:t>
            </a:r>
            <a:endParaRPr lang="en-US" sz="3200" b="1" dirty="0">
              <a:effectLst>
                <a:outerShdw blurRad="38100" dist="38100" dir="2700000" algn="tl">
                  <a:srgbClr val="000000">
                    <a:alpha val="43137"/>
                  </a:srgbClr>
                </a:outerShdw>
              </a:effectLst>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625" y="643008"/>
            <a:ext cx="5384788" cy="4210050"/>
          </a:xfrm>
          <a:prstGeom prst="rect">
            <a:avLst/>
          </a:prstGeom>
          <a:ln w="38100">
            <a:solidFill>
              <a:schemeClr val="bg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64" y="608890"/>
            <a:ext cx="5389624" cy="4267910"/>
          </a:xfrm>
          <a:prstGeom prst="rect">
            <a:avLst/>
          </a:prstGeom>
        </p:spPr>
      </p:pic>
      <p:sp>
        <p:nvSpPr>
          <p:cNvPr id="7" name="Right Arrow 6"/>
          <p:cNvSpPr/>
          <p:nvPr/>
        </p:nvSpPr>
        <p:spPr>
          <a:xfrm>
            <a:off x="871509" y="-180024"/>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smtClean="0">
                <a:effectLst>
                  <a:outerShdw blurRad="38100" dist="38100" dir="2700000" algn="tl">
                    <a:srgbClr val="000000">
                      <a:alpha val="43137"/>
                    </a:srgbClr>
                  </a:outerShdw>
                </a:effectLst>
                <a:latin typeface="Book Antiqua" pitchFamily="18" charset="0"/>
              </a:rPr>
              <a:t>pioneer</a:t>
            </a:r>
            <a:endParaRPr lang="en-US" sz="2800" b="1" dirty="0">
              <a:effectLst>
                <a:outerShdw blurRad="38100" dist="38100" dir="2700000" algn="tl">
                  <a:srgbClr val="000000">
                    <a:alpha val="43137"/>
                  </a:srgbClr>
                </a:outerShdw>
              </a:effectLst>
              <a:latin typeface="Book Antiqua" pitchFamily="18" charset="0"/>
            </a:endParaRPr>
          </a:p>
        </p:txBody>
      </p:sp>
      <p:sp>
        <p:nvSpPr>
          <p:cNvPr id="9" name="Rectangle 8"/>
          <p:cNvSpPr/>
          <p:nvPr/>
        </p:nvSpPr>
        <p:spPr>
          <a:xfrm>
            <a:off x="4037012" y="76200"/>
            <a:ext cx="5125356" cy="6877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smtClean="0">
                <a:effectLst>
                  <a:outerShdw blurRad="38100" dist="38100" dir="2700000" algn="tl">
                    <a:srgbClr val="000000">
                      <a:alpha val="43137"/>
                    </a:srgbClr>
                  </a:outerShdw>
                </a:effectLst>
                <a:latin typeface="Book Antiqua" pitchFamily="18" charset="0"/>
              </a:rPr>
              <a:t>the first man in a new field of knowledge</a:t>
            </a:r>
            <a:endParaRPr lang="en-US" sz="2800" b="1" dirty="0">
              <a:effectLst>
                <a:outerShdw blurRad="38100" dist="38100" dir="2700000" algn="tl">
                  <a:srgbClr val="000000">
                    <a:alpha val="43137"/>
                  </a:srgbClr>
                </a:outerShdw>
              </a:effectLst>
              <a:latin typeface="Book Antiqua" pitchFamily="18" charset="0"/>
            </a:endParaRPr>
          </a:p>
        </p:txBody>
      </p:sp>
      <p:sp>
        <p:nvSpPr>
          <p:cNvPr id="10" name="Right Arrow 9"/>
          <p:cNvSpPr/>
          <p:nvPr/>
        </p:nvSpPr>
        <p:spPr>
          <a:xfrm>
            <a:off x="787289" y="5697794"/>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smtClean="0">
                <a:effectLst>
                  <a:outerShdw blurRad="38100" dist="38100" dir="2700000" algn="tl">
                    <a:srgbClr val="000000">
                      <a:alpha val="43137"/>
                    </a:srgbClr>
                  </a:outerShdw>
                </a:effectLst>
                <a:latin typeface="Book Antiqua" pitchFamily="18" charset="0"/>
              </a:rPr>
              <a:t>famine sketches</a:t>
            </a:r>
            <a:endParaRPr lang="en-US" sz="2800" b="1" dirty="0">
              <a:effectLst>
                <a:outerShdw blurRad="38100" dist="38100" dir="2700000" algn="tl">
                  <a:srgbClr val="000000">
                    <a:alpha val="43137"/>
                  </a:srgbClr>
                </a:outerShdw>
              </a:effectLst>
              <a:latin typeface="Book Antiqua" pitchFamily="18" charset="0"/>
            </a:endParaRPr>
          </a:p>
        </p:txBody>
      </p:sp>
      <p:sp>
        <p:nvSpPr>
          <p:cNvPr id="11" name="Rectangle 10"/>
          <p:cNvSpPr/>
          <p:nvPr/>
        </p:nvSpPr>
        <p:spPr>
          <a:xfrm>
            <a:off x="3952792" y="5954018"/>
            <a:ext cx="5125356" cy="6877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smtClean="0">
                <a:effectLst>
                  <a:outerShdw blurRad="38100" dist="38100" dir="2700000" algn="tl">
                    <a:srgbClr val="000000">
                      <a:alpha val="43137"/>
                    </a:srgbClr>
                  </a:outerShdw>
                </a:effectLst>
                <a:latin typeface="Book Antiqua" pitchFamily="18" charset="0"/>
              </a:rPr>
              <a:t>drawing showing scarcity of food</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118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612" y="1027093"/>
            <a:ext cx="5715000" cy="4343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170612" y="1027093"/>
            <a:ext cx="5715000" cy="4343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5612" y="1027093"/>
            <a:ext cx="5715000" cy="4343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0612" y="1027093"/>
            <a:ext cx="5715000" cy="4343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5612" y="1027093"/>
            <a:ext cx="5715000" cy="43434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0612" y="1027093"/>
            <a:ext cx="5715000" cy="4343400"/>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5612" y="5370493"/>
            <a:ext cx="11430000" cy="954107"/>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Through the series of sketches, </a:t>
            </a:r>
            <a:r>
              <a:rPr lang="en-US" sz="2800" b="1" dirty="0" err="1" smtClean="0">
                <a:effectLst>
                  <a:outerShdw blurRad="38100" dist="38100" dir="2700000" algn="tl">
                    <a:srgbClr val="000000">
                      <a:alpha val="43137"/>
                    </a:srgbClr>
                  </a:outerShdw>
                </a:effectLst>
                <a:latin typeface="Book Antiqua" pitchFamily="18" charset="0"/>
              </a:rPr>
              <a:t>Zainul</a:t>
            </a:r>
            <a:r>
              <a:rPr lang="en-US" sz="2800" b="1" dirty="0" smtClean="0">
                <a:effectLst>
                  <a:outerShdw blurRad="38100" dist="38100" dir="2700000" algn="tl">
                    <a:srgbClr val="000000">
                      <a:alpha val="43137"/>
                    </a:srgbClr>
                  </a:outerShdw>
                </a:effectLst>
                <a:latin typeface="Book Antiqua" pitchFamily="18" charset="0"/>
              </a:rPr>
              <a:t> not only documented the harsh famine of 1943 but also showed its -</a:t>
            </a:r>
            <a:endParaRPr lang="en-US" sz="2800" b="1" dirty="0">
              <a:effectLst>
                <a:outerShdw blurRad="38100" dist="38100" dir="2700000" algn="tl">
                  <a:srgbClr val="000000">
                    <a:alpha val="43137"/>
                  </a:srgbClr>
                </a:outerShdw>
              </a:effectLst>
              <a:latin typeface="Book Antiqua" pitchFamily="18" charset="0"/>
            </a:endParaRPr>
          </a:p>
        </p:txBody>
      </p:sp>
      <p:sp>
        <p:nvSpPr>
          <p:cNvPr id="9" name="TextBox 8"/>
          <p:cNvSpPr txBox="1"/>
          <p:nvPr/>
        </p:nvSpPr>
        <p:spPr>
          <a:xfrm>
            <a:off x="455612" y="228600"/>
            <a:ext cx="11430000"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Let’s see some famine sketches of 1943 -----</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6674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1633509" y="5634553"/>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smtClean="0">
                <a:effectLst>
                  <a:outerShdw blurRad="38100" dist="38100" dir="2700000" algn="tl">
                    <a:srgbClr val="000000">
                      <a:alpha val="43137"/>
                    </a:srgbClr>
                  </a:outerShdw>
                </a:effectLst>
                <a:latin typeface="Book Antiqua" pitchFamily="18" charset="0"/>
              </a:rPr>
              <a:t>sinister</a:t>
            </a:r>
            <a:endParaRPr lang="en-US" sz="2800" b="1" dirty="0">
              <a:effectLst>
                <a:outerShdw blurRad="38100" dist="38100" dir="2700000" algn="tl">
                  <a:srgbClr val="000000">
                    <a:alpha val="43137"/>
                  </a:srgbClr>
                </a:outerShdw>
              </a:effectLst>
              <a:latin typeface="Book Antiqua" pitchFamily="18" charset="0"/>
            </a:endParaRPr>
          </a:p>
        </p:txBody>
      </p:sp>
      <p:sp>
        <p:nvSpPr>
          <p:cNvPr id="16" name="Rectangle 15"/>
          <p:cNvSpPr/>
          <p:nvPr/>
        </p:nvSpPr>
        <p:spPr>
          <a:xfrm>
            <a:off x="4799012" y="5856590"/>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smtClean="0">
                <a:effectLst>
                  <a:outerShdw blurRad="38100" dist="38100" dir="2700000" algn="tl">
                    <a:srgbClr val="000000">
                      <a:alpha val="43137"/>
                    </a:srgbClr>
                  </a:outerShdw>
                </a:effectLst>
                <a:latin typeface="Book Antiqua" pitchFamily="18" charset="0"/>
              </a:rPr>
              <a:t>evil, harmful</a:t>
            </a:r>
            <a:endParaRPr lang="en-US" sz="2800" b="1" dirty="0">
              <a:effectLst>
                <a:outerShdw blurRad="38100" dist="38100" dir="2700000" algn="tl">
                  <a:srgbClr val="000000">
                    <a:alpha val="43137"/>
                  </a:srgbClr>
                </a:outerShdw>
              </a:effectLst>
              <a:latin typeface="Book Antiqua" pitchFamily="18" charset="0"/>
            </a:endParaRPr>
          </a:p>
        </p:txBody>
      </p:sp>
      <p:sp>
        <p:nvSpPr>
          <p:cNvPr id="13" name="Right Arrow 12"/>
          <p:cNvSpPr/>
          <p:nvPr/>
        </p:nvSpPr>
        <p:spPr>
          <a:xfrm>
            <a:off x="1629585" y="5654488"/>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destined</a:t>
            </a:r>
          </a:p>
        </p:txBody>
      </p:sp>
      <p:sp>
        <p:nvSpPr>
          <p:cNvPr id="14" name="Rectangle 13"/>
          <p:cNvSpPr/>
          <p:nvPr/>
        </p:nvSpPr>
        <p:spPr>
          <a:xfrm>
            <a:off x="4714990" y="5854776"/>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unavoidable</a:t>
            </a:r>
          </a:p>
        </p:txBody>
      </p:sp>
      <p:sp>
        <p:nvSpPr>
          <p:cNvPr id="2" name="Rectangle 1"/>
          <p:cNvSpPr/>
          <p:nvPr/>
        </p:nvSpPr>
        <p:spPr>
          <a:xfrm>
            <a:off x="455612" y="5331556"/>
            <a:ext cx="11430000" cy="523220"/>
          </a:xfrm>
          <a:prstGeom prst="rect">
            <a:avLst/>
          </a:prstGeom>
          <a:ln>
            <a:solidFill>
              <a:schemeClr val="tx1"/>
            </a:solidFill>
          </a:ln>
        </p:spPr>
        <p:txBody>
          <a:bodyPr wrap="square">
            <a:spAutoFit/>
          </a:bodyPr>
          <a:lstStyle/>
          <a:p>
            <a:pPr algn="just"/>
            <a:r>
              <a:rPr lang="en-US" sz="2800" b="1" dirty="0" smtClean="0">
                <a:effectLst>
                  <a:outerShdw blurRad="38100" dist="38100" dir="2700000" algn="tl">
                    <a:srgbClr val="000000">
                      <a:alpha val="43137"/>
                    </a:srgbClr>
                  </a:outerShdw>
                </a:effectLst>
                <a:latin typeface="Book Antiqua" pitchFamily="18" charset="0"/>
              </a:rPr>
              <a:t>of </a:t>
            </a:r>
            <a:r>
              <a:rPr lang="en-US" sz="2800" b="1" dirty="0">
                <a:effectLst>
                  <a:outerShdw blurRad="38100" dist="38100" dir="2700000" algn="tl">
                    <a:srgbClr val="000000">
                      <a:alpha val="43137"/>
                    </a:srgbClr>
                  </a:outerShdw>
                </a:effectLst>
                <a:latin typeface="Book Antiqua" pitchFamily="18" charset="0"/>
              </a:rPr>
              <a:t>the people destined to die of starvation in a man-made plight.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111" t="6074" r="26191" b="14709"/>
          <a:stretch/>
        </p:blipFill>
        <p:spPr>
          <a:xfrm>
            <a:off x="455612" y="914400"/>
            <a:ext cx="5715000" cy="4343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0612" y="914400"/>
            <a:ext cx="5715000" cy="4343400"/>
          </a:xfrm>
          <a:prstGeom prst="rect">
            <a:avLst/>
          </a:prstGeom>
          <a:ln>
            <a:solidFill>
              <a:schemeClr val="tx1"/>
            </a:solidFill>
          </a:ln>
        </p:spPr>
      </p:pic>
      <p:sp>
        <p:nvSpPr>
          <p:cNvPr id="7" name="Rectangle 6"/>
          <p:cNvSpPr/>
          <p:nvPr/>
        </p:nvSpPr>
        <p:spPr>
          <a:xfrm>
            <a:off x="455612" y="391180"/>
            <a:ext cx="5199474" cy="523220"/>
          </a:xfrm>
          <a:prstGeom prst="rect">
            <a:avLst/>
          </a:prstGeom>
          <a:ln w="28575">
            <a:solidFill>
              <a:schemeClr val="tx1"/>
            </a:solidFill>
          </a:ln>
        </p:spPr>
        <p:txBody>
          <a:bodyPr wrap="square">
            <a:spAutoFit/>
          </a:bodyPr>
          <a:lstStyle/>
          <a:p>
            <a:pPr algn="ctr"/>
            <a:r>
              <a:rPr lang="en-US" sz="2800" b="1" dirty="0">
                <a:effectLst>
                  <a:outerShdw blurRad="38100" dist="38100" dir="2700000" algn="tl">
                    <a:srgbClr val="000000">
                      <a:alpha val="43137"/>
                    </a:srgbClr>
                  </a:outerShdw>
                </a:effectLst>
                <a:latin typeface="Book Antiqua" pitchFamily="18" charset="0"/>
              </a:rPr>
              <a:t>sinister face</a:t>
            </a:r>
            <a:endParaRPr lang="en-US" sz="2800" dirty="0"/>
          </a:p>
        </p:txBody>
      </p:sp>
      <p:sp>
        <p:nvSpPr>
          <p:cNvPr id="8" name="Rectangle 7"/>
          <p:cNvSpPr/>
          <p:nvPr/>
        </p:nvSpPr>
        <p:spPr>
          <a:xfrm>
            <a:off x="7159024" y="381000"/>
            <a:ext cx="4726588" cy="523220"/>
          </a:xfrm>
          <a:prstGeom prst="rect">
            <a:avLst/>
          </a:prstGeom>
          <a:ln w="28575">
            <a:solidFill>
              <a:schemeClr val="tx1"/>
            </a:solidFill>
          </a:ln>
        </p:spPr>
        <p:txBody>
          <a:bodyPr wrap="square">
            <a:spAutoFit/>
          </a:bodyPr>
          <a:lstStyle/>
          <a:p>
            <a:pPr algn="ctr"/>
            <a:r>
              <a:rPr lang="en-US" sz="2800" b="1" dirty="0">
                <a:effectLst>
                  <a:outerShdw blurRad="38100" dist="38100" dir="2700000" algn="tl">
                    <a:srgbClr val="000000">
                      <a:alpha val="43137"/>
                    </a:srgbClr>
                  </a:outerShdw>
                </a:effectLst>
                <a:latin typeface="Book Antiqua" pitchFamily="18" charset="0"/>
              </a:rPr>
              <a:t>the skeletal figures</a:t>
            </a:r>
            <a:endParaRPr lang="en-US" sz="2800" dirty="0"/>
          </a:p>
        </p:txBody>
      </p:sp>
      <p:sp>
        <p:nvSpPr>
          <p:cNvPr id="10" name="Rectangle 9"/>
          <p:cNvSpPr/>
          <p:nvPr/>
        </p:nvSpPr>
        <p:spPr>
          <a:xfrm>
            <a:off x="5655086" y="391180"/>
            <a:ext cx="1503938" cy="523220"/>
          </a:xfrm>
          <a:prstGeom prst="rect">
            <a:avLst/>
          </a:prstGeom>
          <a:ln w="28575">
            <a:solidFill>
              <a:schemeClr val="tx1"/>
            </a:solidFill>
          </a:ln>
        </p:spPr>
        <p:txBody>
          <a:bodyPr wrap="none">
            <a:spAutoFit/>
          </a:bodyPr>
          <a:lstStyle/>
          <a:p>
            <a:r>
              <a:rPr lang="en-US" sz="2800" b="1" dirty="0">
                <a:effectLst>
                  <a:outerShdw blurRad="38100" dist="38100" dir="2700000" algn="tl">
                    <a:srgbClr val="000000">
                      <a:alpha val="43137"/>
                    </a:srgbClr>
                  </a:outerShdw>
                </a:effectLst>
                <a:latin typeface="Book Antiqua" pitchFamily="18" charset="0"/>
              </a:rPr>
              <a:t>through</a:t>
            </a:r>
            <a:endParaRPr lang="en-US" sz="2800" dirty="0"/>
          </a:p>
        </p:txBody>
      </p:sp>
      <p:sp>
        <p:nvSpPr>
          <p:cNvPr id="11" name="Right Arrow 10"/>
          <p:cNvSpPr/>
          <p:nvPr/>
        </p:nvSpPr>
        <p:spPr>
          <a:xfrm>
            <a:off x="1591498" y="560593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Plight</a:t>
            </a:r>
          </a:p>
        </p:txBody>
      </p:sp>
      <p:sp>
        <p:nvSpPr>
          <p:cNvPr id="12" name="Rectangle 11"/>
          <p:cNvSpPr/>
          <p:nvPr/>
        </p:nvSpPr>
        <p:spPr>
          <a:xfrm>
            <a:off x="4757001" y="589341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Unfortunate situation</a:t>
            </a:r>
          </a:p>
        </p:txBody>
      </p:sp>
    </p:spTree>
    <p:extLst>
      <p:ext uri="{BB962C8B-B14F-4D97-AF65-F5344CB8AC3E}">
        <p14:creationId xmlns:p14="http://schemas.microsoft.com/office/powerpoint/2010/main" val="15522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4" grpId="0" animBg="1"/>
      <p:bldP spid="2" grpId="0" animBg="1"/>
      <p:bldP spid="7" grpId="0" animBg="1"/>
      <p:bldP spid="8"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853" r="23205"/>
          <a:stretch/>
        </p:blipFill>
        <p:spPr>
          <a:xfrm>
            <a:off x="812588" y="1349453"/>
            <a:ext cx="5473798" cy="4365547"/>
          </a:xfrm>
          <a:prstGeom prst="rect">
            <a:avLst/>
          </a:prstGeom>
          <a:ln>
            <a:solidFill>
              <a:schemeClr val="tx1"/>
            </a:solidFill>
          </a:ln>
        </p:spPr>
      </p:pic>
      <p:sp>
        <p:nvSpPr>
          <p:cNvPr id="3" name="Pentagon 2"/>
          <p:cNvSpPr/>
          <p:nvPr/>
        </p:nvSpPr>
        <p:spPr>
          <a:xfrm flipH="1">
            <a:off x="6780211" y="1371600"/>
            <a:ext cx="4114800" cy="4343400"/>
          </a:xfrm>
          <a:prstGeom prst="homePlate">
            <a:avLst>
              <a:gd name="adj" fmla="val 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smtClean="0">
                <a:solidFill>
                  <a:schemeClr val="tx1"/>
                </a:solidFill>
                <a:effectLst>
                  <a:outerShdw blurRad="38100" dist="38100" dir="2700000" algn="tl">
                    <a:srgbClr val="000000">
                      <a:alpha val="43137"/>
                    </a:srgbClr>
                  </a:outerShdw>
                </a:effectLst>
                <a:latin typeface="Book Antiqua" pitchFamily="18" charset="0"/>
              </a:rPr>
              <a:t>He depicted these extremely shocking pictures with human </a:t>
            </a:r>
            <a:r>
              <a:rPr lang="en-US" sz="3200" b="1" i="1" dirty="0" err="1" smtClean="0">
                <a:solidFill>
                  <a:schemeClr val="tx1"/>
                </a:solidFill>
                <a:effectLst>
                  <a:outerShdw blurRad="38100" dist="38100" dir="2700000" algn="tl">
                    <a:srgbClr val="000000">
                      <a:alpha val="43137"/>
                    </a:srgbClr>
                  </a:outerShdw>
                </a:effectLst>
                <a:latin typeface="Book Antiqua" pitchFamily="18" charset="0"/>
              </a:rPr>
              <a:t>compasion</a:t>
            </a:r>
            <a:r>
              <a:rPr lang="en-US" sz="3200" b="1" i="1" dirty="0" smtClean="0">
                <a:solidFill>
                  <a:schemeClr val="tx1"/>
                </a:solidFill>
                <a:effectLst>
                  <a:outerShdw blurRad="38100" dist="38100" dir="2700000" algn="tl">
                    <a:srgbClr val="000000">
                      <a:alpha val="43137"/>
                    </a:srgbClr>
                  </a:outerShdw>
                </a:effectLst>
                <a:latin typeface="Book Antiqua" pitchFamily="18" charset="0"/>
              </a:rPr>
              <a:t>.</a:t>
            </a:r>
            <a:endParaRPr lang="en-US" sz="3200" b="1" dirty="0">
              <a:solidFill>
                <a:schemeClr val="tx1"/>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69800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51" y="381000"/>
            <a:ext cx="5362861" cy="954107"/>
          </a:xfrm>
          <a:prstGeom prst="rect">
            <a:avLst/>
          </a:prstGeom>
          <a:noFill/>
          <a:ln>
            <a:solidFill>
              <a:schemeClr val="tx1"/>
            </a:solidFill>
          </a:ln>
        </p:spPr>
        <p:txBody>
          <a:bodyPr wrap="square" rtlCol="0">
            <a:spAutoFit/>
          </a:bodyPr>
          <a:lstStyle/>
          <a:p>
            <a:pPr algn="just"/>
            <a:r>
              <a:rPr lang="en-US" sz="2800" b="1" dirty="0">
                <a:effectLst>
                  <a:outerShdw blurRad="38100" dist="38100" dir="2700000" algn="tl">
                    <a:srgbClr val="000000">
                      <a:alpha val="43137"/>
                    </a:srgbClr>
                  </a:outerShdw>
                </a:effectLst>
                <a:latin typeface="Book Antiqua" pitchFamily="18" charset="0"/>
              </a:rPr>
              <a:t>Charcoal = a black substance made by burning </a:t>
            </a:r>
            <a:r>
              <a:rPr lang="en-US" sz="2800" b="1" dirty="0" smtClean="0">
                <a:effectLst>
                  <a:outerShdw blurRad="38100" dist="38100" dir="2700000" algn="tl">
                    <a:srgbClr val="000000">
                      <a:alpha val="43137"/>
                    </a:srgbClr>
                  </a:outerShdw>
                </a:effectLst>
                <a:latin typeface="Book Antiqua" pitchFamily="18" charset="0"/>
              </a:rPr>
              <a:t>wood</a:t>
            </a:r>
            <a:endParaRPr lang="en-US" sz="28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760413" y="5559502"/>
            <a:ext cx="10820398" cy="954107"/>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He made his own ink by burning charcoal </a:t>
            </a:r>
            <a:r>
              <a:rPr lang="en-US" sz="2800" b="1" dirty="0">
                <a:effectLst>
                  <a:outerShdw blurRad="38100" dist="38100" dir="2700000" algn="tl">
                    <a:srgbClr val="000000">
                      <a:alpha val="43137"/>
                    </a:srgbClr>
                  </a:outerShdw>
                </a:effectLst>
                <a:latin typeface="Book Antiqua" pitchFamily="18" charset="0"/>
              </a:rPr>
              <a:t>and used </a:t>
            </a:r>
            <a:r>
              <a:rPr lang="en-US" sz="2800" b="1" dirty="0" smtClean="0">
                <a:effectLst>
                  <a:outerShdw blurRad="38100" dist="38100" dir="2700000" algn="tl">
                    <a:srgbClr val="000000">
                      <a:alpha val="43137"/>
                    </a:srgbClr>
                  </a:outerShdw>
                </a:effectLst>
                <a:latin typeface="Book Antiqua" pitchFamily="18" charset="0"/>
              </a:rPr>
              <a:t>cheap </a:t>
            </a:r>
            <a:r>
              <a:rPr lang="en-US" sz="2800" b="1" dirty="0">
                <a:effectLst>
                  <a:outerShdw blurRad="38100" dist="38100" dir="2700000" algn="tl">
                    <a:srgbClr val="000000">
                      <a:alpha val="43137"/>
                    </a:srgbClr>
                  </a:outerShdw>
                </a:effectLst>
                <a:latin typeface="Book Antiqua" pitchFamily="18" charset="0"/>
              </a:rPr>
              <a:t>ordinary packing </a:t>
            </a:r>
            <a:r>
              <a:rPr lang="en-US" sz="2800" b="1" dirty="0" smtClean="0">
                <a:effectLst>
                  <a:outerShdw blurRad="38100" dist="38100" dir="2700000" algn="tl">
                    <a:srgbClr val="000000">
                      <a:alpha val="43137"/>
                    </a:srgbClr>
                  </a:outerShdw>
                </a:effectLst>
                <a:latin typeface="Book Antiqua" pitchFamily="18" charset="0"/>
              </a:rPr>
              <a:t>paper for sketching.</a:t>
            </a:r>
            <a:endParaRPr lang="en-US" sz="2800" b="1" dirty="0">
              <a:effectLst>
                <a:outerShdw blurRad="38100" dist="38100" dir="2700000" algn="tl">
                  <a:srgbClr val="000000">
                    <a:alpha val="43137"/>
                  </a:srgbClr>
                </a:outerShdw>
              </a:effectLst>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3" y="1349453"/>
            <a:ext cx="5410199" cy="4210049"/>
          </a:xfrm>
          <a:prstGeom prst="rect">
            <a:avLst/>
          </a:prstGeom>
        </p:spPr>
      </p:pic>
      <p:sp>
        <p:nvSpPr>
          <p:cNvPr id="5" name="Rectangle 4"/>
          <p:cNvSpPr/>
          <p:nvPr/>
        </p:nvSpPr>
        <p:spPr>
          <a:xfrm>
            <a:off x="6170612" y="1349453"/>
            <a:ext cx="5410199" cy="421004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70612" y="381000"/>
            <a:ext cx="5362861" cy="954107"/>
          </a:xfrm>
          <a:prstGeom prst="rect">
            <a:avLst/>
          </a:prstGeom>
          <a:noFill/>
          <a:ln>
            <a:solidFill>
              <a:schemeClr val="tx1"/>
            </a:solidFill>
          </a:ln>
        </p:spPr>
        <p:txBody>
          <a:bodyPr wrap="square" rtlCol="0">
            <a:spAutoFit/>
          </a:bodyPr>
          <a:lstStyle/>
          <a:p>
            <a:pPr algn="just"/>
            <a:endParaRPr lang="en-US" sz="2800" b="1" dirty="0" smtClean="0">
              <a:effectLst>
                <a:outerShdw blurRad="38100" dist="38100" dir="2700000" algn="tl">
                  <a:srgbClr val="000000">
                    <a:alpha val="43137"/>
                  </a:srgbClr>
                </a:outerShdw>
              </a:effectLst>
              <a:latin typeface="Book Antiqua" pitchFamily="18" charset="0"/>
            </a:endParaRPr>
          </a:p>
          <a:p>
            <a:pPr algn="just"/>
            <a:r>
              <a:rPr lang="en-US" sz="2800" b="1" dirty="0" smtClean="0">
                <a:effectLst>
                  <a:outerShdw blurRad="38100" dist="38100" dir="2700000" algn="tl">
                    <a:srgbClr val="000000">
                      <a:alpha val="43137"/>
                    </a:srgbClr>
                  </a:outerShdw>
                </a:effectLst>
                <a:latin typeface="Book Antiqua" pitchFamily="18" charset="0"/>
              </a:rPr>
              <a:t>Cheap ordinary packing paper</a:t>
            </a:r>
          </a:p>
        </p:txBody>
      </p:sp>
    </p:spTree>
    <p:extLst>
      <p:ext uri="{BB962C8B-B14F-4D97-AF65-F5344CB8AC3E}">
        <p14:creationId xmlns:p14="http://schemas.microsoft.com/office/powerpoint/2010/main" val="176190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7412" y="361667"/>
            <a:ext cx="5180251" cy="685800"/>
          </a:xfrm>
          <a:prstGeom prst="rect">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IDENTITY</a:t>
            </a:r>
            <a:endParaRPr lang="en-US" sz="32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3" y="68241"/>
            <a:ext cx="2625285" cy="2349661"/>
          </a:xfrm>
          <a:prstGeom prst="ellipse">
            <a:avLst/>
          </a:prstGeom>
          <a:solidFill>
            <a:schemeClr val="bg1"/>
          </a:solidFill>
          <a:ln w="57150">
            <a:solidFill>
              <a:schemeClr val="tx1"/>
            </a:solidFill>
          </a:ln>
        </p:spPr>
      </p:pic>
      <p:grpSp>
        <p:nvGrpSpPr>
          <p:cNvPr id="10" name="Group 9"/>
          <p:cNvGrpSpPr/>
          <p:nvPr/>
        </p:nvGrpSpPr>
        <p:grpSpPr>
          <a:xfrm>
            <a:off x="303212" y="2514600"/>
            <a:ext cx="5916688" cy="4295110"/>
            <a:chOff x="303212" y="2514600"/>
            <a:chExt cx="5916688" cy="4295110"/>
          </a:xfrm>
        </p:grpSpPr>
        <p:sp>
          <p:nvSpPr>
            <p:cNvPr id="4" name="Round Diagonal Corner Rectangle 3"/>
            <p:cNvSpPr/>
            <p:nvPr/>
          </p:nvSpPr>
          <p:spPr>
            <a:xfrm>
              <a:off x="303212" y="3352800"/>
              <a:ext cx="5916688" cy="3456910"/>
            </a:xfrm>
            <a:prstGeom prst="round2DiagRect">
              <a:avLst>
                <a:gd name="adj1" fmla="val 0"/>
                <a:gd name="adj2" fmla="val 0"/>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endParaRPr>
            </a:p>
            <a:p>
              <a:pPr algn="ctr"/>
              <a:endParaRPr lang="en-US" sz="3200" b="1" dirty="0" smtClean="0">
                <a:solidFill>
                  <a:schemeClr val="tx1"/>
                </a:solidFill>
              </a:endParaRPr>
            </a:p>
            <a:p>
              <a:pPr algn="ctr"/>
              <a:r>
                <a:rPr lang="en-US" sz="4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Debnath</a:t>
              </a:r>
              <a:endPar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MA(English),Bed</a:t>
              </a:r>
            </a:p>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Assistant Teacher(English)</a:t>
              </a:r>
            </a:p>
            <a:p>
              <a:pPr algn="ctr"/>
              <a:r>
                <a:rPr lang="en-US" sz="3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Puran</a:t>
              </a: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Bazar Girls’ High School</a:t>
              </a:r>
            </a:p>
            <a:p>
              <a:pPr algn="ctr"/>
              <a:r>
                <a:rPr lang="en-US" sz="32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01789-916684</a:t>
              </a:r>
            </a:p>
            <a:p>
              <a:pPr algn="ctr"/>
              <a:r>
                <a:rPr lang="en-US" sz="2800" b="1" dirty="0" err="1"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a:t>
              </a:r>
              <a:r>
                <a:rPr lang="en-US" sz="2800" b="1"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Debnath</a:t>
              </a:r>
              <a:endParaRPr lang="en-US" sz="28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hirendra0501@gmail.com</a:t>
              </a: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a:solidFill>
                  <a:schemeClr val="tx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272" t="23748" r="36202" b="29854"/>
            <a:stretch/>
          </p:blipFill>
          <p:spPr>
            <a:xfrm>
              <a:off x="1348044" y="5443134"/>
              <a:ext cx="300172" cy="424266"/>
            </a:xfrm>
            <a:prstGeom prst="rect">
              <a:avLst/>
            </a:prstGeom>
            <a:solidFill>
              <a:schemeClr val="bg1"/>
            </a:solidFill>
            <a:ln w="57150">
              <a:no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161" t="12958" r="50000" b="18319"/>
            <a:stretch/>
          </p:blipFill>
          <p:spPr>
            <a:xfrm>
              <a:off x="1348044" y="5969685"/>
              <a:ext cx="377062" cy="294234"/>
            </a:xfrm>
            <a:prstGeom prst="rect">
              <a:avLst/>
            </a:prstGeom>
            <a:solidFill>
              <a:schemeClr val="bg1"/>
            </a:solidFill>
            <a:ln w="57150">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491" y="6362700"/>
              <a:ext cx="421921" cy="342900"/>
            </a:xfrm>
            <a:prstGeom prst="rect">
              <a:avLst/>
            </a:prstGeom>
            <a:solidFill>
              <a:schemeClr val="bg1"/>
            </a:solidFill>
            <a:ln w="57150">
              <a:noFill/>
            </a:ln>
          </p:spPr>
        </p:pic>
        <p:sp>
          <p:nvSpPr>
            <p:cNvPr id="11" name="Curved Up Ribbon 10"/>
            <p:cNvSpPr/>
            <p:nvPr/>
          </p:nvSpPr>
          <p:spPr>
            <a:xfrm>
              <a:off x="455612" y="2514600"/>
              <a:ext cx="5623647" cy="685800"/>
            </a:xfrm>
            <a:prstGeom prst="ellipseRibbon2">
              <a:avLst/>
            </a:prstGeom>
            <a:no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Teacher</a:t>
              </a:r>
              <a:endParaRPr lang="en-US" sz="32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grpSp>
      <p:grpSp>
        <p:nvGrpSpPr>
          <p:cNvPr id="12" name="Group 11"/>
          <p:cNvGrpSpPr/>
          <p:nvPr/>
        </p:nvGrpSpPr>
        <p:grpSpPr>
          <a:xfrm>
            <a:off x="6246812" y="2514600"/>
            <a:ext cx="5715000" cy="4277436"/>
            <a:chOff x="6246812" y="2514600"/>
            <a:chExt cx="5715000" cy="4277436"/>
          </a:xfrm>
        </p:grpSpPr>
        <p:sp>
          <p:nvSpPr>
            <p:cNvPr id="8" name="Curved Up Ribbon 7"/>
            <p:cNvSpPr/>
            <p:nvPr/>
          </p:nvSpPr>
          <p:spPr>
            <a:xfrm>
              <a:off x="6399212" y="2514600"/>
              <a:ext cx="5410200" cy="685800"/>
            </a:xfrm>
            <a:prstGeom prst="ellipseRibbon2">
              <a:avLst/>
            </a:prstGeom>
            <a:noFill/>
            <a:ln w="571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Lesson</a:t>
              </a:r>
              <a:endParaRPr lang="en-US" sz="32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Round Diagonal Corner Rectangle 8"/>
            <p:cNvSpPr/>
            <p:nvPr/>
          </p:nvSpPr>
          <p:spPr>
            <a:xfrm>
              <a:off x="6246812" y="3352800"/>
              <a:ext cx="5715000" cy="3439236"/>
            </a:xfrm>
            <a:prstGeom prst="round2DiagRect">
              <a:avLst>
                <a:gd name="adj1" fmla="val 0"/>
                <a:gd name="adj2" fmla="val 0"/>
              </a:avLst>
            </a:prstGeom>
            <a:no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Times New Roman" pitchFamily="18" charset="0"/>
                <a:cs typeface="Times New Roman" pitchFamily="18" charset="0"/>
              </a:endParaRPr>
            </a:p>
            <a:p>
              <a:pPr algn="ctr"/>
              <a:endParaRPr lang="en-US" sz="2400" dirty="0" smtClean="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endParaRPr lang="en-US" sz="2400" b="1" dirty="0">
                <a:solidFill>
                  <a:schemeClr val="tx1"/>
                </a:solidFill>
                <a:latin typeface="Times New Roman" pitchFamily="18" charset="0"/>
                <a:cs typeface="Times New Roman" pitchFamily="18" charset="0"/>
              </a:endParaRPr>
            </a:p>
            <a:p>
              <a:pPr algn="ctr"/>
              <a:endParaRPr lang="en-US" sz="2400" b="1" dirty="0" smtClean="0">
                <a:solidFill>
                  <a:schemeClr val="tx1"/>
                </a:solidFill>
                <a:latin typeface="Times New Roman" pitchFamily="18" charset="0"/>
                <a:cs typeface="Times New Roman" pitchFamily="18" charset="0"/>
              </a:endParaRP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English For Today</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Classes : IX-X</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4097" y="3505200"/>
              <a:ext cx="1942715" cy="2098343"/>
            </a:xfrm>
            <a:prstGeom prst="rect">
              <a:avLst/>
            </a:prstGeom>
            <a:solidFill>
              <a:schemeClr val="bg1"/>
            </a:solidFill>
            <a:ln w="57150">
              <a:noFill/>
            </a:ln>
          </p:spPr>
        </p:pic>
      </p:grpSp>
    </p:spTree>
    <p:extLst>
      <p:ext uri="{BB962C8B-B14F-4D97-AF65-F5344CB8AC3E}">
        <p14:creationId xmlns:p14="http://schemas.microsoft.com/office/powerpoint/2010/main" val="3978498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0412" y="1066800"/>
            <a:ext cx="5410200" cy="4114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0611" y="1009934"/>
            <a:ext cx="5410199" cy="41716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0413" y="5181600"/>
            <a:ext cx="10820398" cy="1384995"/>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Using the ink and applying the brush where necessary, he produced the drawings and sketches which later became iconic images of human sufferings.</a:t>
            </a:r>
            <a:endParaRPr lang="en-US" sz="2800" b="1" dirty="0">
              <a:effectLst>
                <a:outerShdw blurRad="38100" dist="38100" dir="2700000" algn="tl">
                  <a:srgbClr val="000000">
                    <a:alpha val="43137"/>
                  </a:srgbClr>
                </a:outerShdw>
              </a:effectLst>
              <a:latin typeface="Book Antiqua" pitchFamily="18" charset="0"/>
            </a:endParaRPr>
          </a:p>
        </p:txBody>
      </p:sp>
      <p:sp>
        <p:nvSpPr>
          <p:cNvPr id="8" name="Right Arrow 7"/>
          <p:cNvSpPr/>
          <p:nvPr/>
        </p:nvSpPr>
        <p:spPr>
          <a:xfrm>
            <a:off x="1986773" y="91269"/>
            <a:ext cx="3047154" cy="9448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iconic</a:t>
            </a:r>
          </a:p>
        </p:txBody>
      </p:sp>
      <p:sp>
        <p:nvSpPr>
          <p:cNvPr id="9" name="Rectangle 8"/>
          <p:cNvSpPr/>
          <p:nvPr/>
        </p:nvSpPr>
        <p:spPr>
          <a:xfrm>
            <a:off x="5103812" y="251044"/>
            <a:ext cx="5209378"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symbolic</a:t>
            </a:r>
          </a:p>
        </p:txBody>
      </p:sp>
    </p:spTree>
    <p:extLst>
      <p:ext uri="{BB962C8B-B14F-4D97-AF65-F5344CB8AC3E}">
        <p14:creationId xmlns:p14="http://schemas.microsoft.com/office/powerpoint/2010/main" val="21888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2" y="990600"/>
            <a:ext cx="10820398" cy="5867400"/>
          </a:xfrm>
          <a:prstGeom prst="rect">
            <a:avLst/>
          </a:prstGeom>
        </p:spPr>
      </p:pic>
      <p:sp>
        <p:nvSpPr>
          <p:cNvPr id="4" name="Rectangle 3"/>
          <p:cNvSpPr/>
          <p:nvPr/>
        </p:nvSpPr>
        <p:spPr>
          <a:xfrm>
            <a:off x="608013" y="3962022"/>
            <a:ext cx="10820398" cy="2017059"/>
          </a:xfrm>
          <a:prstGeom prst="rect">
            <a:avLst/>
          </a:prstGeom>
          <a:solidFill>
            <a:schemeClr val="bg1"/>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en-US"/>
          </a:p>
        </p:txBody>
      </p:sp>
      <p:sp>
        <p:nvSpPr>
          <p:cNvPr id="9" name="TextBox 8"/>
          <p:cNvSpPr txBox="1"/>
          <p:nvPr/>
        </p:nvSpPr>
        <p:spPr>
          <a:xfrm>
            <a:off x="617798" y="3886200"/>
            <a:ext cx="10820398" cy="2246769"/>
          </a:xfrm>
          <a:prstGeom prst="rect">
            <a:avLst/>
          </a:prstGeom>
          <a:noFill/>
          <a:ln>
            <a:solidFill>
              <a:schemeClr val="tx1"/>
            </a:solidFill>
          </a:ln>
        </p:spPr>
        <p:txBody>
          <a:bodyPr wrap="square" rtlCol="0">
            <a:spAutoFit/>
          </a:bodyPr>
          <a:lstStyle/>
          <a:p>
            <a:pPr algn="just"/>
            <a:r>
              <a:rPr lang="en-US" sz="2800" b="1" spc="-100" dirty="0" err="1">
                <a:effectLst>
                  <a:outerShdw blurRad="38100" dist="38100" dir="2700000" algn="tl">
                    <a:srgbClr val="000000">
                      <a:alpha val="43137"/>
                    </a:srgbClr>
                  </a:outerShdw>
                </a:effectLst>
                <a:latin typeface="Book Antiqua" pitchFamily="18" charset="0"/>
              </a:rPr>
              <a:t>Zainul</a:t>
            </a:r>
            <a:r>
              <a:rPr lang="en-US" sz="2800" b="1" spc="-100" dirty="0">
                <a:effectLst>
                  <a:outerShdw blurRad="38100" dist="38100" dir="2700000" algn="tl">
                    <a:srgbClr val="000000">
                      <a:alpha val="43137"/>
                    </a:srgbClr>
                  </a:outerShdw>
                </a:effectLst>
                <a:latin typeface="Book Antiqua" pitchFamily="18" charset="0"/>
              </a:rPr>
              <a:t> developed a knack for drawing and painting when he was a high school student. After completing high school, he got admission to the Government School of Art, Calcutta (now Kolkata). He graduated with the first position in first class in 1938. He was appointed a teacher of the Art School while he was still a student there.</a:t>
            </a:r>
            <a:endParaRPr lang="en-US" sz="2800" b="1" dirty="0">
              <a:effectLst>
                <a:outerShdw blurRad="38100" dist="38100" dir="2700000" algn="tl">
                  <a:srgbClr val="000000">
                    <a:alpha val="43137"/>
                  </a:srgbClr>
                </a:outerShdw>
              </a:effectLst>
              <a:latin typeface="Book Antiqua" pitchFamily="18" charset="0"/>
            </a:endParaRPr>
          </a:p>
        </p:txBody>
      </p:sp>
      <p:sp>
        <p:nvSpPr>
          <p:cNvPr id="11" name="TextBox 10"/>
          <p:cNvSpPr txBox="1"/>
          <p:nvPr/>
        </p:nvSpPr>
        <p:spPr>
          <a:xfrm>
            <a:off x="617798" y="467380"/>
            <a:ext cx="10810611"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Government School of Art, Kolkata</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2600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36" y="813376"/>
            <a:ext cx="10157354" cy="4990524"/>
          </a:xfrm>
          <a:prstGeom prst="rect">
            <a:avLst/>
          </a:prstGeom>
          <a:ln>
            <a:solidFill>
              <a:schemeClr val="tx1"/>
            </a:solidFill>
          </a:ln>
        </p:spPr>
      </p:pic>
      <p:sp>
        <p:nvSpPr>
          <p:cNvPr id="3" name="TextBox 2"/>
          <p:cNvSpPr txBox="1"/>
          <p:nvPr/>
        </p:nvSpPr>
        <p:spPr>
          <a:xfrm>
            <a:off x="1015736" y="5791200"/>
            <a:ext cx="10157354" cy="954107"/>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He also attended the Slade School of arts in London during 1951-52.</a:t>
            </a:r>
            <a:endParaRPr lang="en-US" sz="28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1015737" y="228601"/>
            <a:ext cx="10157354" cy="584775"/>
          </a:xfrm>
          <a:prstGeom prst="rect">
            <a:avLst/>
          </a:prstGeom>
          <a:noFill/>
          <a:ln>
            <a:solidFill>
              <a:schemeClr val="tx1"/>
            </a:solidFill>
          </a:ln>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Slade School of arts, London</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5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1" y="772236"/>
            <a:ext cx="5908323" cy="4724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p:cNvSpPr/>
          <p:nvPr/>
        </p:nvSpPr>
        <p:spPr>
          <a:xfrm flipH="1">
            <a:off x="6744935" y="772236"/>
            <a:ext cx="4988277" cy="4714164"/>
          </a:xfrm>
          <a:prstGeom prst="homePlate">
            <a:avLst>
              <a:gd name="adj" fmla="val 0"/>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pc="-100" dirty="0" err="1">
                <a:effectLst>
                  <a:outerShdw blurRad="38100" dist="38100" dir="2700000" algn="tl">
                    <a:srgbClr val="000000">
                      <a:alpha val="43137"/>
                    </a:srgbClr>
                  </a:outerShdw>
                </a:effectLst>
                <a:latin typeface="Book Antiqua" pitchFamily="18" charset="0"/>
              </a:rPr>
              <a:t>Zainul</a:t>
            </a:r>
            <a:r>
              <a:rPr lang="en-US" sz="2800" b="1" spc="-100" dirty="0">
                <a:effectLst>
                  <a:outerShdw blurRad="38100" dist="38100" dir="2700000" algn="tl">
                    <a:srgbClr val="000000">
                      <a:alpha val="43137"/>
                    </a:srgbClr>
                  </a:outerShdw>
                </a:effectLst>
                <a:latin typeface="Book Antiqua" pitchFamily="18" charset="0"/>
              </a:rPr>
              <a:t> </a:t>
            </a:r>
            <a:r>
              <a:rPr lang="en-US" sz="2800" b="1" spc="-100" dirty="0" err="1">
                <a:effectLst>
                  <a:outerShdw blurRad="38100" dist="38100" dir="2700000" algn="tl">
                    <a:srgbClr val="000000">
                      <a:alpha val="43137"/>
                    </a:srgbClr>
                  </a:outerShdw>
                </a:effectLst>
                <a:latin typeface="Book Antiqua" pitchFamily="18" charset="0"/>
              </a:rPr>
              <a:t>Abedin</a:t>
            </a:r>
            <a:r>
              <a:rPr lang="en-US" sz="2800" b="1" spc="-100" dirty="0">
                <a:effectLst>
                  <a:outerShdw blurRad="38100" dist="38100" dir="2700000" algn="tl">
                    <a:srgbClr val="000000">
                      <a:alpha val="43137"/>
                    </a:srgbClr>
                  </a:outerShdw>
                </a:effectLst>
                <a:latin typeface="Book Antiqua" pitchFamily="18" charset="0"/>
              </a:rPr>
              <a:t> is considered the founding father of Bangladeshi art. He was an artist of outstanding talent and earned international reputation. For his artistic and visionary qualities, he is referred to as </a:t>
            </a:r>
            <a:r>
              <a:rPr lang="en-US" sz="2800" b="1" i="1" spc="-100" dirty="0" err="1">
                <a:effectLst>
                  <a:outerShdw blurRad="38100" dist="38100" dir="2700000" algn="tl">
                    <a:srgbClr val="000000">
                      <a:alpha val="43137"/>
                    </a:srgbClr>
                  </a:outerShdw>
                </a:effectLst>
                <a:latin typeface="Book Antiqua" pitchFamily="18" charset="0"/>
              </a:rPr>
              <a:t>Shilpacharya</a:t>
            </a:r>
            <a:r>
              <a:rPr lang="en-US" sz="2800" b="1" i="1" spc="-100" dirty="0">
                <a:effectLst>
                  <a:outerShdw blurRad="38100" dist="38100" dir="2700000" algn="tl">
                    <a:srgbClr val="000000">
                      <a:alpha val="43137"/>
                    </a:srgbClr>
                  </a:outerShdw>
                </a:effectLst>
                <a:latin typeface="Book Antiqua" pitchFamily="18" charset="0"/>
              </a:rPr>
              <a:t> </a:t>
            </a:r>
            <a:r>
              <a:rPr lang="en-US" sz="2800" b="1" spc="-100" dirty="0">
                <a:effectLst>
                  <a:outerShdw blurRad="38100" dist="38100" dir="2700000" algn="tl">
                    <a:srgbClr val="000000">
                      <a:alpha val="43137"/>
                    </a:srgbClr>
                  </a:outerShdw>
                </a:effectLst>
                <a:latin typeface="Book Antiqua" pitchFamily="18" charset="0"/>
              </a:rPr>
              <a:t>meaning ‘great teacher of art’ in Bangladesh.</a:t>
            </a:r>
          </a:p>
        </p:txBody>
      </p:sp>
      <p:sp>
        <p:nvSpPr>
          <p:cNvPr id="4" name="Right Arrow 3"/>
          <p:cNvSpPr/>
          <p:nvPr/>
        </p:nvSpPr>
        <p:spPr>
          <a:xfrm>
            <a:off x="1942207" y="79476"/>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visionary</a:t>
            </a:r>
          </a:p>
        </p:txBody>
      </p:sp>
      <p:sp>
        <p:nvSpPr>
          <p:cNvPr id="5" name="Right Arrow 4"/>
          <p:cNvSpPr/>
          <p:nvPr/>
        </p:nvSpPr>
        <p:spPr>
          <a:xfrm>
            <a:off x="903360" y="5283712"/>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artistic</a:t>
            </a:r>
          </a:p>
        </p:txBody>
      </p:sp>
      <p:sp>
        <p:nvSpPr>
          <p:cNvPr id="6" name="Rectangle 5"/>
          <p:cNvSpPr/>
          <p:nvPr/>
        </p:nvSpPr>
        <p:spPr>
          <a:xfrm>
            <a:off x="5027612" y="279764"/>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imaginative</a:t>
            </a:r>
          </a:p>
        </p:txBody>
      </p:sp>
      <p:sp>
        <p:nvSpPr>
          <p:cNvPr id="7" name="Rectangle 6"/>
          <p:cNvSpPr/>
          <p:nvPr/>
        </p:nvSpPr>
        <p:spPr>
          <a:xfrm>
            <a:off x="4096207" y="5496636"/>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600" b="1" dirty="0">
                <a:effectLst>
                  <a:outerShdw blurRad="38100" dist="38100" dir="2700000" algn="tl">
                    <a:srgbClr val="000000">
                      <a:alpha val="43137"/>
                    </a:srgbClr>
                  </a:outerShdw>
                </a:effectLst>
                <a:latin typeface="Times New Roman" pitchFamily="18" charset="0"/>
                <a:cs typeface="Times New Roman" pitchFamily="18" charset="0"/>
              </a:rPr>
              <a:t>creative</a:t>
            </a:r>
          </a:p>
        </p:txBody>
      </p:sp>
    </p:spTree>
    <p:extLst>
      <p:ext uri="{BB962C8B-B14F-4D97-AF65-F5344CB8AC3E}">
        <p14:creationId xmlns:p14="http://schemas.microsoft.com/office/powerpoint/2010/main" val="246590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38800"/>
            <a:ext cx="12188825"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8012" y="5691017"/>
            <a:ext cx="11201400" cy="954107"/>
          </a:xfrm>
          <a:prstGeom prst="rect">
            <a:avLst/>
          </a:prstGeom>
          <a:noFill/>
        </p:spPr>
        <p:txBody>
          <a:bodyPr wrap="square" rtlCol="0">
            <a:spAutoFit/>
          </a:bodyPr>
          <a:lstStyle/>
          <a:p>
            <a:pPr algn="just"/>
            <a:r>
              <a:rPr lang="en-US" sz="2800" b="1" spc="-100" dirty="0">
                <a:effectLst>
                  <a:outerShdw blurRad="38100" dist="38100" dir="2700000" algn="tl">
                    <a:srgbClr val="000000">
                      <a:alpha val="43137"/>
                    </a:srgbClr>
                  </a:outerShdw>
                </a:effectLst>
                <a:latin typeface="Book Antiqua" pitchFamily="18" charset="0"/>
              </a:rPr>
              <a:t>He was the first Principal of the first art school in Dhaka in East Pakistan (now Bangladesh).</a:t>
            </a:r>
            <a:endParaRPr lang="en-US" sz="2800" b="1" dirty="0">
              <a:effectLst>
                <a:outerShdw blurRad="38100" dist="38100" dir="2700000" algn="tl">
                  <a:srgbClr val="000000">
                    <a:alpha val="43137"/>
                  </a:srgbClr>
                </a:outerShdw>
              </a:effectLst>
              <a:latin typeface="Book Antiqua" pitchFamily="18" charset="0"/>
            </a:endParaRPr>
          </a:p>
        </p:txBody>
      </p:sp>
      <p:sp>
        <p:nvSpPr>
          <p:cNvPr id="3" name="Rectangle 2"/>
          <p:cNvSpPr/>
          <p:nvPr/>
        </p:nvSpPr>
        <p:spPr>
          <a:xfrm>
            <a:off x="608012" y="381000"/>
            <a:ext cx="11201400" cy="5257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4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2" y="685800"/>
            <a:ext cx="5334000" cy="447840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p:cNvSpPr/>
          <p:nvPr/>
        </p:nvSpPr>
        <p:spPr>
          <a:xfrm flipH="1">
            <a:off x="6170611" y="685800"/>
            <a:ext cx="5290309" cy="4478408"/>
          </a:xfrm>
          <a:prstGeom prst="homePlate">
            <a:avLst>
              <a:gd name="adj" fmla="val 0"/>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spc="-100" dirty="0">
                <a:effectLst>
                  <a:outerShdw blurRad="38100" dist="38100" dir="2700000" algn="tl">
                    <a:srgbClr val="000000">
                      <a:alpha val="43137"/>
                    </a:srgbClr>
                  </a:outerShdw>
                </a:effectLst>
                <a:latin typeface="Book Antiqua" pitchFamily="18" charset="0"/>
              </a:rPr>
              <a:t>He organized the </a:t>
            </a:r>
            <a:r>
              <a:rPr lang="en-US" sz="3200" b="1" i="1" spc="-100" dirty="0" err="1">
                <a:effectLst>
                  <a:outerShdw blurRad="38100" dist="38100" dir="2700000" algn="tl">
                    <a:srgbClr val="000000">
                      <a:alpha val="43137"/>
                    </a:srgbClr>
                  </a:outerShdw>
                </a:effectLst>
                <a:latin typeface="Book Antiqua" pitchFamily="18" charset="0"/>
              </a:rPr>
              <a:t>Nabanna</a:t>
            </a:r>
            <a:r>
              <a:rPr lang="en-US" sz="3200" b="1" i="1" spc="-100" dirty="0">
                <a:effectLst>
                  <a:outerShdw blurRad="38100" dist="38100" dir="2700000" algn="tl">
                    <a:srgbClr val="000000">
                      <a:alpha val="43137"/>
                    </a:srgbClr>
                  </a:outerShdw>
                </a:effectLst>
                <a:latin typeface="Book Antiqua" pitchFamily="18" charset="0"/>
              </a:rPr>
              <a:t> </a:t>
            </a:r>
            <a:r>
              <a:rPr lang="en-US" sz="3200" b="1" spc="-100" dirty="0">
                <a:effectLst>
                  <a:outerShdw blurRad="38100" dist="38100" dir="2700000" algn="tl">
                    <a:srgbClr val="000000">
                      <a:alpha val="43137"/>
                    </a:srgbClr>
                  </a:outerShdw>
                </a:effectLst>
                <a:latin typeface="Book Antiqua" pitchFamily="18" charset="0"/>
              </a:rPr>
              <a:t>(harvest) exhibition in 1969. In the exhibition</a:t>
            </a:r>
            <a:r>
              <a:rPr lang="en-US" sz="3200" b="1" spc="-100" dirty="0" smtClean="0">
                <a:effectLst>
                  <a:outerShdw blurRad="38100" dist="38100" dir="2700000" algn="tl">
                    <a:srgbClr val="000000">
                      <a:alpha val="43137"/>
                    </a:srgbClr>
                  </a:outerShdw>
                </a:effectLst>
                <a:latin typeface="Book Antiqua" pitchFamily="18" charset="0"/>
              </a:rPr>
              <a:t>, </a:t>
            </a:r>
            <a:endParaRPr lang="en-US" sz="3200" b="1" dirty="0">
              <a:effectLst>
                <a:outerShdw blurRad="38100" dist="38100" dir="2700000" algn="tl">
                  <a:srgbClr val="000000">
                    <a:alpha val="43137"/>
                  </a:srgbClr>
                </a:outerShdw>
              </a:effectLst>
              <a:latin typeface="Book Antiqua" pitchFamily="18" charset="0"/>
            </a:endParaRPr>
          </a:p>
        </p:txBody>
      </p:sp>
      <p:sp>
        <p:nvSpPr>
          <p:cNvPr id="4" name="Rectangle 3"/>
          <p:cNvSpPr/>
          <p:nvPr/>
        </p:nvSpPr>
        <p:spPr>
          <a:xfrm>
            <a:off x="836612" y="685800"/>
            <a:ext cx="10624308" cy="447840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6612" y="5181600"/>
            <a:ext cx="10624308" cy="954107"/>
          </a:xfrm>
          <a:prstGeom prst="rect">
            <a:avLst/>
          </a:prstGeom>
          <a:ln>
            <a:solidFill>
              <a:schemeClr val="tx1"/>
            </a:solidFill>
          </a:ln>
        </p:spPr>
        <p:txBody>
          <a:bodyPr wrap="square">
            <a:spAutoFit/>
          </a:bodyPr>
          <a:lstStyle/>
          <a:p>
            <a:pPr algn="just"/>
            <a:r>
              <a:rPr lang="en-US" sz="2800" b="1" spc="-100" dirty="0">
                <a:effectLst>
                  <a:outerShdw blurRad="38100" dist="38100" dir="2700000" algn="tl">
                    <a:srgbClr val="000000">
                      <a:alpha val="43137"/>
                    </a:srgbClr>
                  </a:outerShdw>
                </a:effectLst>
                <a:latin typeface="Book Antiqua" pitchFamily="18" charset="0"/>
              </a:rPr>
              <a:t>a 65-foot long scroll portraying the rural East Pakistan in phases from abundance to poverty. </a:t>
            </a:r>
            <a:endParaRPr lang="en-US" sz="2800" dirty="0"/>
          </a:p>
        </p:txBody>
      </p:sp>
      <p:sp>
        <p:nvSpPr>
          <p:cNvPr id="6" name="Right Arrow 5"/>
          <p:cNvSpPr/>
          <p:nvPr/>
        </p:nvSpPr>
        <p:spPr>
          <a:xfrm>
            <a:off x="1690188" y="8774"/>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scroll</a:t>
            </a:r>
          </a:p>
        </p:txBody>
      </p:sp>
      <p:sp>
        <p:nvSpPr>
          <p:cNvPr id="7" name="Rectangle 6"/>
          <p:cNvSpPr/>
          <p:nvPr/>
        </p:nvSpPr>
        <p:spPr>
          <a:xfrm>
            <a:off x="4799012" y="233637"/>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a roll of paper for painting</a:t>
            </a:r>
            <a:endParaRPr lang="en-US"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571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232" y="4889718"/>
            <a:ext cx="10500360" cy="1815882"/>
          </a:xfrm>
          <a:prstGeom prst="rect">
            <a:avLst/>
          </a:prstGeom>
          <a:ln>
            <a:solidFill>
              <a:schemeClr val="tx1"/>
            </a:solidFill>
          </a:ln>
        </p:spPr>
        <p:txBody>
          <a:bodyPr wrap="square">
            <a:spAutoFit/>
          </a:bodyPr>
          <a:lstStyle/>
          <a:p>
            <a:pPr algn="just"/>
            <a:r>
              <a:rPr lang="en-US" sz="2800" b="1" spc="-100" dirty="0">
                <a:effectLst>
                  <a:outerShdw blurRad="38100" dist="38100" dir="2700000" algn="tl">
                    <a:srgbClr val="000000">
                      <a:alpha val="43137"/>
                    </a:srgbClr>
                  </a:outerShdw>
                </a:effectLst>
                <a:latin typeface="Book Antiqua" pitchFamily="18" charset="0"/>
              </a:rPr>
              <a:t>This intensified the already heightened non-cooperation movement against the Pakistan regime. The exhibition was symbolic of the </a:t>
            </a:r>
            <a:r>
              <a:rPr lang="en-US" sz="2800" b="1" spc="-100" dirty="0" err="1" smtClean="0">
                <a:effectLst>
                  <a:outerShdw blurRad="38100" dist="38100" dir="2700000" algn="tl">
                    <a:srgbClr val="000000">
                      <a:alpha val="43137"/>
                    </a:srgbClr>
                  </a:outerShdw>
                </a:effectLst>
                <a:latin typeface="Book Antiqua" pitchFamily="18" charset="0"/>
              </a:rPr>
              <a:t>Bangalee</a:t>
            </a:r>
            <a:r>
              <a:rPr lang="en-US" sz="2800" b="1" spc="-100" dirty="0" smtClean="0">
                <a:effectLst>
                  <a:outerShdw blurRad="38100" dist="38100" dir="2700000" algn="tl">
                    <a:srgbClr val="000000">
                      <a:alpha val="43137"/>
                    </a:srgbClr>
                  </a:outerShdw>
                </a:effectLst>
                <a:latin typeface="Book Antiqua" pitchFamily="18" charset="0"/>
              </a:rPr>
              <a:t> artists</a:t>
            </a:r>
            <a:r>
              <a:rPr lang="en-US" sz="2800" b="1" spc="-100" dirty="0">
                <a:effectLst>
                  <a:outerShdw blurRad="38100" dist="38100" dir="2700000" algn="tl">
                    <a:srgbClr val="000000">
                      <a:alpha val="43137"/>
                    </a:srgbClr>
                  </a:outerShdw>
                </a:effectLst>
                <a:latin typeface="Book Antiqua" pitchFamily="18" charset="0"/>
              </a:rPr>
              <a:t>’ protest and a milestone in </a:t>
            </a:r>
            <a:r>
              <a:rPr lang="en-US" sz="2800" b="1" spc="-100" dirty="0" smtClean="0">
                <a:effectLst>
                  <a:outerShdw blurRad="38100" dist="38100" dir="2700000" algn="tl">
                    <a:srgbClr val="000000">
                      <a:alpha val="43137"/>
                    </a:srgbClr>
                  </a:outerShdw>
                </a:effectLst>
                <a:latin typeface="Book Antiqua" pitchFamily="18" charset="0"/>
              </a:rPr>
              <a:t>our struggle for cultural </a:t>
            </a:r>
            <a:r>
              <a:rPr lang="en-US" sz="2800" b="1" spc="-100" dirty="0">
                <a:effectLst>
                  <a:outerShdw blurRad="38100" dist="38100" dir="2700000" algn="tl">
                    <a:srgbClr val="000000">
                      <a:alpha val="43137"/>
                    </a:srgbClr>
                  </a:outerShdw>
                </a:effectLst>
                <a:latin typeface="Book Antiqua" pitchFamily="18" charset="0"/>
              </a:rPr>
              <a:t>and political freedom.</a:t>
            </a:r>
            <a:endParaRPr lang="en-US" sz="2800" dirty="0"/>
          </a:p>
        </p:txBody>
      </p:sp>
      <p:sp>
        <p:nvSpPr>
          <p:cNvPr id="3" name="Rectangle 2"/>
          <p:cNvSpPr/>
          <p:nvPr/>
        </p:nvSpPr>
        <p:spPr>
          <a:xfrm>
            <a:off x="4498022" y="1066800"/>
            <a:ext cx="7235190" cy="3810000"/>
          </a:xfrm>
          <a:prstGeom prst="rect">
            <a:avLst/>
          </a:prstGeom>
          <a:blipFill dpi="0" rotWithShape="1">
            <a:blip r:embed="rId2">
              <a:extLst>
                <a:ext uri="{28A0092B-C50C-407E-A947-70E740481C1C}">
                  <a14:useLocalDpi xmlns:a14="http://schemas.microsoft.com/office/drawing/2010/main" val="0"/>
                </a:ext>
              </a:extLst>
            </a:blip>
            <a:srcRect/>
            <a:stretch>
              <a:fillRect b="-2093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25232" y="1080855"/>
            <a:ext cx="3268980" cy="381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29915" y="83440"/>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Milestone</a:t>
            </a:r>
          </a:p>
        </p:txBody>
      </p:sp>
      <p:sp>
        <p:nvSpPr>
          <p:cNvPr id="7" name="Rectangle 6"/>
          <p:cNvSpPr/>
          <p:nvPr/>
        </p:nvSpPr>
        <p:spPr>
          <a:xfrm>
            <a:off x="4315320" y="283728"/>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a very important stage in the development of something</a:t>
            </a:r>
          </a:p>
        </p:txBody>
      </p:sp>
    </p:spTree>
    <p:extLst>
      <p:ext uri="{BB962C8B-B14F-4D97-AF65-F5344CB8AC3E}">
        <p14:creationId xmlns:p14="http://schemas.microsoft.com/office/powerpoint/2010/main" val="213520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6132" y="533400"/>
            <a:ext cx="5364480" cy="4419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40132" y="515203"/>
            <a:ext cx="5364480" cy="441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0412" y="4963180"/>
            <a:ext cx="10744200" cy="523220"/>
          </a:xfrm>
          <a:prstGeom prst="rect">
            <a:avLst/>
          </a:prstGeom>
          <a:ln>
            <a:solidFill>
              <a:schemeClr val="tx1"/>
            </a:solidFill>
          </a:ln>
        </p:spPr>
        <p:txBody>
          <a:bodyPr wrap="square">
            <a:spAutoFit/>
          </a:bodyPr>
          <a:lstStyle/>
          <a:p>
            <a:pPr algn="just"/>
            <a:r>
              <a:rPr lang="en-US" sz="2800" b="1" spc="-100" dirty="0" smtClean="0">
                <a:effectLst>
                  <a:outerShdw blurRad="38100" dist="38100" dir="2700000" algn="tl">
                    <a:srgbClr val="000000">
                      <a:alpha val="43137"/>
                    </a:srgbClr>
                  </a:outerShdw>
                </a:effectLst>
                <a:latin typeface="Book Antiqua" pitchFamily="18" charset="0"/>
              </a:rPr>
              <a:t>He designed the pages of the Constitution of the Bangladesh. </a:t>
            </a:r>
            <a:endParaRPr lang="en-US" sz="2800" dirty="0"/>
          </a:p>
        </p:txBody>
      </p:sp>
    </p:spTree>
    <p:extLst>
      <p:ext uri="{BB962C8B-B14F-4D97-AF65-F5344CB8AC3E}">
        <p14:creationId xmlns:p14="http://schemas.microsoft.com/office/powerpoint/2010/main" val="284480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609600"/>
            <a:ext cx="5181600" cy="4800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42012" y="609600"/>
            <a:ext cx="5181600" cy="4800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6412" y="990600"/>
            <a:ext cx="1219200" cy="1815882"/>
          </a:xfrm>
          <a:prstGeom prst="rect">
            <a:avLst/>
          </a:prstGeom>
          <a:solidFill>
            <a:schemeClr val="bg1"/>
          </a:solidFill>
          <a:ln>
            <a:solidFill>
              <a:schemeClr val="tx1"/>
            </a:solidFill>
          </a:ln>
        </p:spPr>
        <p:txBody>
          <a:bodyPr wrap="square">
            <a:spAutoFit/>
          </a:bodyPr>
          <a:lstStyle/>
          <a:p>
            <a:pPr algn="just"/>
            <a:r>
              <a:rPr lang="en-US" sz="2800" b="1" dirty="0" smtClean="0">
                <a:effectLst>
                  <a:outerShdw blurRad="38100" dist="38100" dir="2700000" algn="tl">
                    <a:srgbClr val="000000">
                      <a:alpha val="43137"/>
                    </a:srgbClr>
                  </a:outerShdw>
                </a:effectLst>
                <a:latin typeface="LimisaTE" pitchFamily="2" charset="0"/>
                <a:cs typeface="Times New Roman" pitchFamily="18" charset="0"/>
              </a:rPr>
              <a:t>‡</a:t>
            </a:r>
            <a:r>
              <a:rPr lang="en-US" sz="2800" b="1" dirty="0" err="1" smtClean="0">
                <a:effectLst>
                  <a:outerShdw blurRad="38100" dist="38100" dir="2700000" algn="tl">
                    <a:srgbClr val="000000">
                      <a:alpha val="43137"/>
                    </a:srgbClr>
                  </a:outerShdw>
                </a:effectLst>
                <a:latin typeface="LimisaTE" pitchFamily="2" charset="0"/>
                <a:cs typeface="Times New Roman" pitchFamily="18" charset="0"/>
              </a:rPr>
              <a:t>jvK</a:t>
            </a:r>
            <a:r>
              <a:rPr lang="en-US" sz="2800" b="1" dirty="0" smtClean="0">
                <a:effectLst>
                  <a:outerShdw blurRad="38100" dist="38100" dir="2700000" algn="tl">
                    <a:srgbClr val="000000">
                      <a:alpha val="43137"/>
                    </a:srgbClr>
                  </a:outerShdw>
                </a:effectLst>
                <a:latin typeface="LimisaTE" pitchFamily="2" charset="0"/>
                <a:cs typeface="Times New Roman" pitchFamily="18" charset="0"/>
              </a:rPr>
              <a:t> </a:t>
            </a:r>
            <a:r>
              <a:rPr lang="en-US" sz="2800" b="1" dirty="0" err="1" smtClean="0">
                <a:effectLst>
                  <a:outerShdw blurRad="38100" dist="38100" dir="2700000" algn="tl">
                    <a:srgbClr val="000000">
                      <a:alpha val="43137"/>
                    </a:srgbClr>
                  </a:outerShdw>
                </a:effectLst>
                <a:latin typeface="LimisaTE" pitchFamily="2" charset="0"/>
                <a:cs typeface="Times New Roman" pitchFamily="18" charset="0"/>
              </a:rPr>
              <a:t>wkí</a:t>
            </a:r>
            <a:r>
              <a:rPr lang="en-US" sz="2800" b="1" dirty="0" smtClean="0">
                <a:effectLst>
                  <a:outerShdw blurRad="38100" dist="38100" dir="2700000" algn="tl">
                    <a:srgbClr val="000000">
                      <a:alpha val="43137"/>
                    </a:srgbClr>
                  </a:outerShdw>
                </a:effectLst>
                <a:latin typeface="LimisaTE" pitchFamily="2" charset="0"/>
                <a:cs typeface="Times New Roman" pitchFamily="18" charset="0"/>
              </a:rPr>
              <a:t> </a:t>
            </a:r>
            <a:r>
              <a:rPr lang="en-US" sz="2800" b="1" dirty="0" err="1" smtClean="0">
                <a:effectLst>
                  <a:outerShdw blurRad="38100" dist="38100" dir="2700000" algn="tl">
                    <a:srgbClr val="000000">
                      <a:alpha val="43137"/>
                    </a:srgbClr>
                  </a:outerShdw>
                </a:effectLst>
                <a:latin typeface="LimisaTE" pitchFamily="2" charset="0"/>
                <a:cs typeface="Times New Roman" pitchFamily="18" charset="0"/>
              </a:rPr>
              <a:t>Rv`yNi</a:t>
            </a:r>
            <a:endParaRPr lang="en-US" sz="2800" b="1" dirty="0">
              <a:effectLst>
                <a:outerShdw blurRad="38100" dist="38100" dir="2700000" algn="tl">
                  <a:srgbClr val="000000">
                    <a:alpha val="43137"/>
                  </a:srgbClr>
                </a:outerShdw>
              </a:effectLst>
              <a:latin typeface="LimisaTE" pitchFamily="2" charset="0"/>
              <a:cs typeface="Times New Roman" pitchFamily="18" charset="0"/>
            </a:endParaRPr>
          </a:p>
        </p:txBody>
      </p:sp>
      <p:sp>
        <p:nvSpPr>
          <p:cNvPr id="5" name="Rectangle 4"/>
          <p:cNvSpPr/>
          <p:nvPr/>
        </p:nvSpPr>
        <p:spPr>
          <a:xfrm>
            <a:off x="760412" y="5410200"/>
            <a:ext cx="10363200" cy="1384995"/>
          </a:xfrm>
          <a:prstGeom prst="rect">
            <a:avLst/>
          </a:prstGeom>
          <a:ln>
            <a:solidFill>
              <a:schemeClr val="tx1"/>
            </a:solidFill>
          </a:ln>
        </p:spPr>
        <p:txBody>
          <a:bodyPr wrap="square">
            <a:spAutoFit/>
          </a:bodyPr>
          <a:lstStyle/>
          <a:p>
            <a:r>
              <a:rPr lang="en-US" sz="2800" b="1" spc="-100" dirty="0">
                <a:effectLst>
                  <a:outerShdw blurRad="38100" dist="38100" dir="2700000" algn="tl">
                    <a:srgbClr val="000000">
                      <a:alpha val="43137"/>
                    </a:srgbClr>
                  </a:outerShdw>
                </a:effectLst>
                <a:latin typeface="Book Antiqua" pitchFamily="18" charset="0"/>
              </a:rPr>
              <a:t>He founded the Folk Art Museum at </a:t>
            </a:r>
            <a:r>
              <a:rPr lang="en-US" sz="2800" b="1" spc="-100" dirty="0" err="1">
                <a:effectLst>
                  <a:outerShdw blurRad="38100" dist="38100" dir="2700000" algn="tl">
                    <a:srgbClr val="000000">
                      <a:alpha val="43137"/>
                    </a:srgbClr>
                  </a:outerShdw>
                </a:effectLst>
                <a:latin typeface="Book Antiqua" pitchFamily="18" charset="0"/>
              </a:rPr>
              <a:t>Sonargoan</a:t>
            </a:r>
            <a:r>
              <a:rPr lang="en-US" sz="2800" b="1" spc="-100" dirty="0">
                <a:effectLst>
                  <a:outerShdw blurRad="38100" dist="38100" dir="2700000" algn="tl">
                    <a:srgbClr val="000000">
                      <a:alpha val="43137"/>
                    </a:srgbClr>
                  </a:outerShdw>
                </a:effectLst>
                <a:latin typeface="Book Antiqua" pitchFamily="18" charset="0"/>
              </a:rPr>
              <a:t>, and also </a:t>
            </a:r>
            <a:r>
              <a:rPr lang="en-US" sz="2800" b="1" spc="-100" dirty="0" err="1">
                <a:effectLst>
                  <a:outerShdw blurRad="38100" dist="38100" dir="2700000" algn="tl">
                    <a:srgbClr val="000000">
                      <a:alpha val="43137"/>
                    </a:srgbClr>
                  </a:outerShdw>
                </a:effectLst>
                <a:latin typeface="Book Antiqua" pitchFamily="18" charset="0"/>
              </a:rPr>
              <a:t>Zainul</a:t>
            </a:r>
            <a:r>
              <a:rPr lang="en-US" sz="2800" b="1" spc="-100" dirty="0">
                <a:effectLst>
                  <a:outerShdw blurRad="38100" dist="38100" dir="2700000" algn="tl">
                    <a:srgbClr val="000000">
                      <a:alpha val="43137"/>
                    </a:srgbClr>
                  </a:outerShdw>
                </a:effectLst>
                <a:latin typeface="Book Antiqua" pitchFamily="18" charset="0"/>
              </a:rPr>
              <a:t> </a:t>
            </a:r>
            <a:r>
              <a:rPr lang="en-US" sz="2800" b="1" spc="-100" dirty="0" err="1">
                <a:effectLst>
                  <a:outerShdw blurRad="38100" dist="38100" dir="2700000" algn="tl">
                    <a:srgbClr val="000000">
                      <a:alpha val="43137"/>
                    </a:srgbClr>
                  </a:outerShdw>
                </a:effectLst>
                <a:latin typeface="Book Antiqua" pitchFamily="18" charset="0"/>
              </a:rPr>
              <a:t>Abedin</a:t>
            </a:r>
            <a:r>
              <a:rPr lang="en-US" sz="2800" b="1" spc="-100" dirty="0">
                <a:effectLst>
                  <a:outerShdw blurRad="38100" dist="38100" dir="2700000" algn="tl">
                    <a:srgbClr val="000000">
                      <a:alpha val="43137"/>
                    </a:srgbClr>
                  </a:outerShdw>
                </a:effectLst>
                <a:latin typeface="Book Antiqua" pitchFamily="18" charset="0"/>
              </a:rPr>
              <a:t> </a:t>
            </a:r>
            <a:r>
              <a:rPr lang="en-US" sz="2800" b="1" spc="-100" dirty="0" err="1">
                <a:effectLst>
                  <a:outerShdw blurRad="38100" dist="38100" dir="2700000" algn="tl">
                    <a:srgbClr val="000000">
                      <a:alpha val="43137"/>
                    </a:srgbClr>
                  </a:outerShdw>
                </a:effectLst>
                <a:latin typeface="Book Antiqua" pitchFamily="18" charset="0"/>
              </a:rPr>
              <a:t>Shangrahasala</a:t>
            </a:r>
            <a:r>
              <a:rPr lang="en-US" sz="2800" b="1" i="1" spc="-100" dirty="0">
                <a:effectLst>
                  <a:outerShdw blurRad="38100" dist="38100" dir="2700000" algn="tl">
                    <a:srgbClr val="000000">
                      <a:alpha val="43137"/>
                    </a:srgbClr>
                  </a:outerShdw>
                </a:effectLst>
                <a:latin typeface="Book Antiqua" pitchFamily="18" charset="0"/>
              </a:rPr>
              <a:t>, </a:t>
            </a:r>
            <a:r>
              <a:rPr lang="en-US" sz="2800" b="1" spc="-100" dirty="0">
                <a:effectLst>
                  <a:outerShdw blurRad="38100" dist="38100" dir="2700000" algn="tl">
                    <a:srgbClr val="000000">
                      <a:alpha val="43137"/>
                    </a:srgbClr>
                  </a:outerShdw>
                </a:effectLst>
                <a:latin typeface="Book Antiqua" pitchFamily="18" charset="0"/>
              </a:rPr>
              <a:t>a gallery of his own works in </a:t>
            </a:r>
            <a:r>
              <a:rPr lang="en-US" sz="2800" b="1" spc="-100" dirty="0" err="1">
                <a:effectLst>
                  <a:outerShdw blurRad="38100" dist="38100" dir="2700000" algn="tl">
                    <a:srgbClr val="000000">
                      <a:alpha val="43137"/>
                    </a:srgbClr>
                  </a:outerShdw>
                </a:effectLst>
                <a:latin typeface="Book Antiqua" pitchFamily="18" charset="0"/>
              </a:rPr>
              <a:t>Mymensing</a:t>
            </a:r>
            <a:r>
              <a:rPr lang="en-US" sz="2800" b="1" spc="-100" dirty="0">
                <a:effectLst>
                  <a:outerShdw blurRad="38100" dist="38100" dir="2700000" algn="tl">
                    <a:srgbClr val="000000">
                      <a:alpha val="43137"/>
                    </a:srgbClr>
                  </a:outerShdw>
                </a:effectLst>
                <a:latin typeface="Book Antiqua" pitchFamily="18" charset="0"/>
              </a:rPr>
              <a:t> in 1975. </a:t>
            </a:r>
            <a:endParaRPr lang="en-US" sz="2800" dirty="0"/>
          </a:p>
        </p:txBody>
      </p:sp>
      <p:sp>
        <p:nvSpPr>
          <p:cNvPr id="6" name="Right Arrow 5"/>
          <p:cNvSpPr/>
          <p:nvPr/>
        </p:nvSpPr>
        <p:spPr>
          <a:xfrm>
            <a:off x="1557309" y="2843871"/>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gallery</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4722812" y="3027876"/>
            <a:ext cx="5486400" cy="8322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 building for the display of artworks</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0553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94" y="304801"/>
            <a:ext cx="11477810" cy="4909809"/>
          </a:xfrm>
          <a:prstGeom prst="rect">
            <a:avLst/>
          </a:prstGeom>
          <a:ln>
            <a:solidFill>
              <a:schemeClr val="tx1"/>
            </a:solidFill>
          </a:ln>
        </p:spPr>
      </p:pic>
      <p:sp>
        <p:nvSpPr>
          <p:cNvPr id="3" name="TextBox 2"/>
          <p:cNvSpPr txBox="1"/>
          <p:nvPr/>
        </p:nvSpPr>
        <p:spPr>
          <a:xfrm>
            <a:off x="7847012" y="4442290"/>
            <a:ext cx="3302211"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ook Antiqua" pitchFamily="18" charset="0"/>
              </a:rPr>
              <a:t>Brahmaputra Nod</a:t>
            </a:r>
            <a:endParaRPr lang="en-US" sz="28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406294" y="5257800"/>
            <a:ext cx="11477810" cy="1384995"/>
          </a:xfrm>
          <a:prstGeom prst="rect">
            <a:avLst/>
          </a:prstGeom>
          <a:noFill/>
          <a:ln>
            <a:solidFill>
              <a:schemeClr val="tx1"/>
            </a:solidFill>
          </a:ln>
        </p:spPr>
        <p:txBody>
          <a:bodyPr wrap="square" rtlCol="0">
            <a:spAutoFit/>
          </a:bodyPr>
          <a:lstStyle/>
          <a:p>
            <a:pPr algn="just"/>
            <a:r>
              <a:rPr lang="en-US" sz="2800" b="1" spc="-100" dirty="0">
                <a:effectLst>
                  <a:outerShdw blurRad="38100" dist="38100" dir="2700000" algn="tl">
                    <a:srgbClr val="000000">
                      <a:alpha val="43137"/>
                    </a:srgbClr>
                  </a:outerShdw>
                </a:effectLst>
                <a:latin typeface="Book Antiqua" pitchFamily="18" charset="0"/>
              </a:rPr>
              <a:t>The river Brahmaputra plays a </a:t>
            </a:r>
            <a:r>
              <a:rPr lang="en-US" sz="2800" b="1" spc="-100" dirty="0" smtClean="0">
                <a:effectLst>
                  <a:outerShdw blurRad="38100" dist="38100" dir="2700000" algn="tl">
                    <a:srgbClr val="000000">
                      <a:alpha val="43137"/>
                    </a:srgbClr>
                  </a:outerShdw>
                </a:effectLst>
                <a:latin typeface="Book Antiqua" pitchFamily="18" charset="0"/>
              </a:rPr>
              <a:t>vital </a:t>
            </a:r>
            <a:r>
              <a:rPr lang="en-US" sz="2800" b="1" spc="-100" dirty="0">
                <a:effectLst>
                  <a:outerShdw blurRad="38100" dist="38100" dir="2700000" algn="tl">
                    <a:srgbClr val="000000">
                      <a:alpha val="43137"/>
                    </a:srgbClr>
                  </a:outerShdw>
                </a:effectLst>
                <a:latin typeface="Book Antiqua" pitchFamily="18" charset="0"/>
              </a:rPr>
              <a:t>role in his paintings and a source of inspiration all through his career. Much of his childhood was spent near the scenic beauty of the river Brahmaputra.</a:t>
            </a:r>
            <a:endParaRPr lang="en-US" sz="2800" b="1" dirty="0">
              <a:effectLst>
                <a:outerShdw blurRad="38100" dist="38100" dir="2700000" algn="tl">
                  <a:srgbClr val="000000">
                    <a:alpha val="43137"/>
                  </a:srgbClr>
                </a:outerShdw>
              </a:effectLst>
              <a:latin typeface="Book Antiqua" pitchFamily="18" charset="0"/>
            </a:endParaRPr>
          </a:p>
        </p:txBody>
      </p:sp>
      <p:sp>
        <p:nvSpPr>
          <p:cNvPr id="5" name="Right Arrow 4"/>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200" b="1" dirty="0" smtClean="0">
                <a:effectLst>
                  <a:outerShdw blurRad="38100" dist="38100" dir="2700000" algn="tl">
                    <a:srgbClr val="000000">
                      <a:alpha val="43137"/>
                    </a:srgbClr>
                  </a:outerShdw>
                </a:effectLst>
                <a:latin typeface="Book Antiqua" pitchFamily="18" charset="0"/>
              </a:rPr>
              <a:t>scenic</a:t>
            </a:r>
            <a:endParaRPr lang="en-US" sz="2800" b="1" dirty="0">
              <a:effectLst>
                <a:outerShdw blurRad="38100" dist="38100" dir="2700000" algn="tl">
                  <a:srgbClr val="000000">
                    <a:alpha val="43137"/>
                  </a:srgbClr>
                </a:outerShdw>
              </a:effectLst>
              <a:latin typeface="Book Antiqua" pitchFamily="18" charset="0"/>
            </a:endParaRPr>
          </a:p>
        </p:txBody>
      </p:sp>
      <p:sp>
        <p:nvSpPr>
          <p:cNvPr id="6" name="Rectangle 5"/>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3200" b="1" dirty="0" smtClean="0">
                <a:effectLst>
                  <a:outerShdw blurRad="38100" dist="38100" dir="2700000" algn="tl">
                    <a:srgbClr val="000000">
                      <a:alpha val="43137"/>
                    </a:srgbClr>
                  </a:outerShdw>
                </a:effectLst>
                <a:latin typeface="Book Antiqua" pitchFamily="18" charset="0"/>
              </a:rPr>
              <a:t>relating to natural scenery</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2107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13251" y="4419600"/>
            <a:ext cx="7516441" cy="523220"/>
          </a:xfrm>
          <a:prstGeom prst="rect">
            <a:avLst/>
          </a:prstGeom>
          <a:noFill/>
          <a:ln>
            <a:solidFill>
              <a:schemeClr val="tx1"/>
            </a:solidFill>
          </a:ln>
        </p:spPr>
        <p:txBody>
          <a:bodyPr wrap="square" rtlCol="0">
            <a:spAutoFit/>
          </a:bodyPr>
          <a:lstStyle/>
          <a:p>
            <a:pPr algn="ctr"/>
            <a:r>
              <a:rPr lang="en-US" sz="2800" b="1" dirty="0" smtClean="0">
                <a:effectLst>
                  <a:outerShdw blurRad="38100" dist="38100" dir="2700000" algn="tl">
                    <a:srgbClr val="000000">
                      <a:alpha val="43137"/>
                    </a:srgbClr>
                  </a:outerShdw>
                </a:effectLst>
                <a:latin typeface="Book Antiqua" pitchFamily="18" charset="0"/>
              </a:rPr>
              <a:t>What is the video about?</a:t>
            </a:r>
            <a:endParaRPr lang="en-US" sz="2800" b="1" dirty="0">
              <a:effectLst>
                <a:outerShdw blurRad="38100" dist="38100" dir="2700000" algn="tl">
                  <a:srgbClr val="000000">
                    <a:alpha val="43137"/>
                  </a:srgbClr>
                </a:outerShdw>
              </a:effectLst>
              <a:latin typeface="Book Antiqua" pitchFamily="18"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959009469"/>
              </p:ext>
            </p:extLst>
          </p:nvPr>
        </p:nvGraphicFramePr>
        <p:xfrm>
          <a:off x="4632337" y="2743200"/>
          <a:ext cx="2615407" cy="571500"/>
        </p:xfrm>
        <a:graphic>
          <a:graphicData uri="http://schemas.openxmlformats.org/presentationml/2006/ole">
            <mc:AlternateContent xmlns:mc="http://schemas.openxmlformats.org/markup-compatibility/2006">
              <mc:Choice xmlns:v="urn:schemas-microsoft-com:vml" Requires="v">
                <p:oleObj spid="_x0000_s3082" name="Packager Shell Object" showAsIcon="1" r:id="rId4" imgW="3137760" imgH="685800" progId="Package">
                  <p:embed/>
                </p:oleObj>
              </mc:Choice>
              <mc:Fallback>
                <p:oleObj name="Packager Shell Object" showAsIcon="1" r:id="rId4" imgW="3137760" imgH="685800" progId="Package">
                  <p:embed/>
                  <p:pic>
                    <p:nvPicPr>
                      <p:cNvPr id="0" name=""/>
                      <p:cNvPicPr/>
                      <p:nvPr/>
                    </p:nvPicPr>
                    <p:blipFill>
                      <a:blip r:embed="rId5"/>
                      <a:stretch>
                        <a:fillRect/>
                      </a:stretch>
                    </p:blipFill>
                    <p:spPr>
                      <a:xfrm>
                        <a:off x="4632337" y="2743200"/>
                        <a:ext cx="2615407" cy="571500"/>
                      </a:xfrm>
                      <a:prstGeom prst="rect">
                        <a:avLst/>
                      </a:prstGeom>
                      <a:ln w="57150">
                        <a:solidFill>
                          <a:schemeClr val="tx1"/>
                        </a:solidFill>
                      </a:ln>
                    </p:spPr>
                  </p:pic>
                </p:oleObj>
              </mc:Fallback>
            </mc:AlternateContent>
          </a:graphicData>
        </a:graphic>
      </p:graphicFrame>
      <p:sp>
        <p:nvSpPr>
          <p:cNvPr id="9" name="Oval 8"/>
          <p:cNvSpPr/>
          <p:nvPr/>
        </p:nvSpPr>
        <p:spPr>
          <a:xfrm>
            <a:off x="2313251" y="1752600"/>
            <a:ext cx="7270876" cy="2286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Let’s watch a video …… </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545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752" y="1295400"/>
            <a:ext cx="11149145" cy="2677656"/>
          </a:xfrm>
          <a:prstGeom prst="rect">
            <a:avLst/>
          </a:prstGeom>
          <a:noFill/>
          <a:ln>
            <a:solidFill>
              <a:schemeClr val="tx1"/>
            </a:solidFill>
          </a:ln>
        </p:spPr>
        <p:txBody>
          <a:bodyPr wrap="square" rtlCol="0">
            <a:spAutoFit/>
          </a:bodyPr>
          <a:lstStyle/>
          <a:p>
            <a:pPr algn="just"/>
            <a:r>
              <a:rPr lang="en-US" sz="2800" b="1" spc="-100" dirty="0" smtClean="0">
                <a:effectLst>
                  <a:outerShdw blurRad="38100" dist="38100" dir="2700000" algn="tl">
                    <a:srgbClr val="000000">
                      <a:alpha val="43137"/>
                    </a:srgbClr>
                  </a:outerShdw>
                </a:effectLst>
                <a:latin typeface="Book Antiqua" pitchFamily="18" charset="0"/>
              </a:rPr>
              <a:t>A </a:t>
            </a:r>
            <a:r>
              <a:rPr lang="en-US" sz="2800" b="1" spc="-100" dirty="0">
                <a:effectLst>
                  <a:outerShdw blurRad="38100" dist="38100" dir="2700000" algn="tl">
                    <a:srgbClr val="000000">
                      <a:alpha val="43137"/>
                    </a:srgbClr>
                  </a:outerShdw>
                </a:effectLst>
                <a:latin typeface="Book Antiqua" pitchFamily="18" charset="0"/>
              </a:rPr>
              <a:t>series of water </a:t>
            </a:r>
            <a:r>
              <a:rPr lang="en-US" sz="2800" b="1" spc="-100" dirty="0" err="1">
                <a:effectLst>
                  <a:outerShdw blurRad="38100" dist="38100" dir="2700000" algn="tl">
                    <a:srgbClr val="000000">
                      <a:alpha val="43137"/>
                    </a:srgbClr>
                  </a:outerShdw>
                </a:effectLst>
                <a:latin typeface="Book Antiqua" pitchFamily="18" charset="0"/>
              </a:rPr>
              <a:t>colours</a:t>
            </a:r>
            <a:r>
              <a:rPr lang="en-US" sz="2800" b="1" spc="-100" dirty="0">
                <a:effectLst>
                  <a:outerShdw blurRad="38100" dist="38100" dir="2700000" algn="tl">
                    <a:srgbClr val="000000">
                      <a:alpha val="43137"/>
                    </a:srgbClr>
                  </a:outerShdw>
                </a:effectLst>
                <a:latin typeface="Book Antiqua" pitchFamily="18" charset="0"/>
              </a:rPr>
              <a:t> that </a:t>
            </a:r>
            <a:r>
              <a:rPr lang="en-US" sz="2800" b="1" spc="-100" dirty="0" err="1">
                <a:effectLst>
                  <a:outerShdw blurRad="38100" dist="38100" dir="2700000" algn="tl">
                    <a:srgbClr val="000000">
                      <a:alpha val="43137"/>
                    </a:srgbClr>
                  </a:outerShdw>
                </a:effectLst>
                <a:latin typeface="Book Antiqua" pitchFamily="18" charset="0"/>
              </a:rPr>
              <a:t>Zainul</a:t>
            </a:r>
            <a:r>
              <a:rPr lang="en-US" sz="2800" b="1" spc="-100" dirty="0">
                <a:effectLst>
                  <a:outerShdw blurRad="38100" dist="38100" dir="2700000" algn="tl">
                    <a:srgbClr val="000000">
                      <a:alpha val="43137"/>
                    </a:srgbClr>
                  </a:outerShdw>
                </a:effectLst>
                <a:latin typeface="Book Antiqua" pitchFamily="18" charset="0"/>
              </a:rPr>
              <a:t> did as </a:t>
            </a:r>
            <a:r>
              <a:rPr lang="en-US" sz="2800" b="1" spc="-100" dirty="0" smtClean="0">
                <a:effectLst>
                  <a:outerShdw blurRad="38100" dist="38100" dir="2700000" algn="tl">
                    <a:srgbClr val="000000">
                      <a:alpha val="43137"/>
                    </a:srgbClr>
                  </a:outerShdw>
                </a:effectLst>
                <a:latin typeface="Book Antiqua" pitchFamily="18" charset="0"/>
              </a:rPr>
              <a:t>his tribute </a:t>
            </a:r>
            <a:r>
              <a:rPr lang="en-US" sz="2800" b="1" spc="-100" dirty="0">
                <a:effectLst>
                  <a:outerShdw blurRad="38100" dist="38100" dir="2700000" algn="tl">
                    <a:srgbClr val="000000">
                      <a:alpha val="43137"/>
                    </a:srgbClr>
                  </a:outerShdw>
                </a:effectLst>
                <a:latin typeface="Book Antiqua" pitchFamily="18" charset="0"/>
              </a:rPr>
              <a:t>to the river earned him the Governor’s Gold Medal in an all-India </a:t>
            </a:r>
            <a:r>
              <a:rPr lang="en-US" sz="2800" b="1" spc="-100" dirty="0" smtClean="0">
                <a:effectLst>
                  <a:outerShdw blurRad="38100" dist="38100" dir="2700000" algn="tl">
                    <a:srgbClr val="000000">
                      <a:alpha val="43137"/>
                    </a:srgbClr>
                  </a:outerShdw>
                </a:effectLst>
                <a:latin typeface="Book Antiqua" pitchFamily="18" charset="0"/>
              </a:rPr>
              <a:t>exhibition in </a:t>
            </a:r>
            <a:r>
              <a:rPr lang="en-US" sz="2800" b="1" spc="-100" dirty="0">
                <a:effectLst>
                  <a:outerShdw blurRad="38100" dist="38100" dir="2700000" algn="tl">
                    <a:srgbClr val="000000">
                      <a:alpha val="43137"/>
                    </a:srgbClr>
                  </a:outerShdw>
                </a:effectLst>
                <a:latin typeface="Book Antiqua" pitchFamily="18" charset="0"/>
              </a:rPr>
              <a:t>1938. This was the first time when he came into spotlight and this award gave </a:t>
            </a:r>
            <a:r>
              <a:rPr lang="en-US" sz="2800" b="1" spc="-100" dirty="0" smtClean="0">
                <a:effectLst>
                  <a:outerShdw blurRad="38100" dist="38100" dir="2700000" algn="tl">
                    <a:srgbClr val="000000">
                      <a:alpha val="43137"/>
                    </a:srgbClr>
                  </a:outerShdw>
                </a:effectLst>
                <a:latin typeface="Book Antiqua" pitchFamily="18" charset="0"/>
              </a:rPr>
              <a:t>him the </a:t>
            </a:r>
            <a:r>
              <a:rPr lang="en-US" sz="2800" b="1" spc="-100" dirty="0">
                <a:effectLst>
                  <a:outerShdw blurRad="38100" dist="38100" dir="2700000" algn="tl">
                    <a:srgbClr val="000000">
                      <a:alpha val="43137"/>
                    </a:srgbClr>
                  </a:outerShdw>
                </a:effectLst>
                <a:latin typeface="Book Antiqua" pitchFamily="18" charset="0"/>
              </a:rPr>
              <a:t>confidence to create his own visual style</a:t>
            </a:r>
            <a:r>
              <a:rPr lang="en-US" sz="2800" b="1" spc="-100" dirty="0" smtClean="0">
                <a:effectLst>
                  <a:outerShdw blurRad="38100" dist="38100" dir="2700000" algn="tl">
                    <a:srgbClr val="000000">
                      <a:alpha val="43137"/>
                    </a:srgbClr>
                  </a:outerShdw>
                </a:effectLst>
                <a:latin typeface="Book Antiqua" pitchFamily="18" charset="0"/>
              </a:rPr>
              <a:t>.</a:t>
            </a:r>
          </a:p>
          <a:p>
            <a:pPr algn="just"/>
            <a:r>
              <a:rPr lang="en-US" sz="2800" b="1" spc="-100" dirty="0" err="1" smtClean="0">
                <a:effectLst>
                  <a:outerShdw blurRad="38100" dist="38100" dir="2700000" algn="tl">
                    <a:srgbClr val="000000">
                      <a:alpha val="43137"/>
                    </a:srgbClr>
                  </a:outerShdw>
                </a:effectLst>
                <a:latin typeface="Book Antiqua" pitchFamily="18" charset="0"/>
              </a:rPr>
              <a:t>Zainul</a:t>
            </a:r>
            <a:r>
              <a:rPr lang="en-US" sz="2800" b="1" spc="-100" dirty="0" smtClean="0">
                <a:effectLst>
                  <a:outerShdw blurRad="38100" dist="38100" dir="2700000" algn="tl">
                    <a:srgbClr val="000000">
                      <a:alpha val="43137"/>
                    </a:srgbClr>
                  </a:outerShdw>
                </a:effectLst>
                <a:latin typeface="Book Antiqua" pitchFamily="18" charset="0"/>
              </a:rPr>
              <a:t> </a:t>
            </a:r>
            <a:r>
              <a:rPr lang="en-US" sz="2800" b="1" spc="-100" dirty="0">
                <a:effectLst>
                  <a:outerShdw blurRad="38100" dist="38100" dir="2700000" algn="tl">
                    <a:srgbClr val="000000">
                      <a:alpha val="43137"/>
                    </a:srgbClr>
                  </a:outerShdw>
                </a:effectLst>
                <a:latin typeface="Book Antiqua" pitchFamily="18" charset="0"/>
              </a:rPr>
              <a:t>was born in </a:t>
            </a:r>
            <a:r>
              <a:rPr lang="en-US" sz="2800" b="1" spc="-100" dirty="0" err="1">
                <a:effectLst>
                  <a:outerShdw blurRad="38100" dist="38100" dir="2700000" algn="tl">
                    <a:srgbClr val="000000">
                      <a:alpha val="43137"/>
                    </a:srgbClr>
                  </a:outerShdw>
                </a:effectLst>
                <a:latin typeface="Book Antiqua" pitchFamily="18" charset="0"/>
              </a:rPr>
              <a:t>Kishoreganj</a:t>
            </a:r>
            <a:r>
              <a:rPr lang="en-US" sz="2800" b="1" spc="-100" dirty="0">
                <a:effectLst>
                  <a:outerShdw blurRad="38100" dist="38100" dir="2700000" algn="tl">
                    <a:srgbClr val="000000">
                      <a:alpha val="43137"/>
                    </a:srgbClr>
                  </a:outerShdw>
                </a:effectLst>
                <a:latin typeface="Book Antiqua" pitchFamily="18" charset="0"/>
              </a:rPr>
              <a:t> on 29 December 1914 and died on 28 May 1976</a:t>
            </a:r>
            <a:r>
              <a:rPr lang="en-US" sz="2800" b="1" spc="-100" dirty="0" smtClean="0">
                <a:effectLst>
                  <a:outerShdw blurRad="38100" dist="38100" dir="2700000" algn="tl">
                    <a:srgbClr val="000000">
                      <a:alpha val="43137"/>
                    </a:srgbClr>
                  </a:outerShdw>
                </a:effectLst>
                <a:latin typeface="Book Antiqua" pitchFamily="18" charset="0"/>
              </a:rPr>
              <a:t>.</a:t>
            </a:r>
            <a:endParaRPr lang="en-US" sz="2800" b="1" spc="-100" dirty="0">
              <a:effectLst>
                <a:outerShdw blurRad="38100" dist="38100" dir="2700000" algn="tl">
                  <a:srgbClr val="000000">
                    <a:alpha val="43137"/>
                  </a:srgbClr>
                </a:outerShdw>
              </a:effectLst>
              <a:latin typeface="Book Antiqua" pitchFamily="18" charset="0"/>
            </a:endParaRPr>
          </a:p>
        </p:txBody>
      </p:sp>
      <p:sp>
        <p:nvSpPr>
          <p:cNvPr id="3" name="Right Arrow 2"/>
          <p:cNvSpPr/>
          <p:nvPr/>
        </p:nvSpPr>
        <p:spPr>
          <a:xfrm>
            <a:off x="642909" y="4012862"/>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3600" b="1" dirty="0">
                <a:effectLst>
                  <a:outerShdw blurRad="38100" dist="38100" dir="2700000" algn="tl">
                    <a:srgbClr val="000000">
                      <a:alpha val="43137"/>
                    </a:srgbClr>
                  </a:outerShdw>
                </a:effectLst>
                <a:latin typeface="Times New Roman" pitchFamily="18" charset="0"/>
                <a:cs typeface="Times New Roman" pitchFamily="18" charset="0"/>
              </a:rPr>
              <a:t>visual</a:t>
            </a:r>
          </a:p>
        </p:txBody>
      </p:sp>
      <p:sp>
        <p:nvSpPr>
          <p:cNvPr id="4" name="Rectangle 3"/>
          <p:cNvSpPr/>
          <p:nvPr/>
        </p:nvSpPr>
        <p:spPr>
          <a:xfrm>
            <a:off x="3808412" y="4196867"/>
            <a:ext cx="5486400" cy="8322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relating to sight used to illustrate something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95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322" y="304800"/>
            <a:ext cx="11173090" cy="3108543"/>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Questions</a:t>
            </a:r>
          </a:p>
          <a:p>
            <a:pPr algn="just"/>
            <a:r>
              <a:rPr lang="en-US" sz="2800" b="1" dirty="0" smtClean="0">
                <a:effectLst>
                  <a:outerShdw blurRad="38100" dist="38100" dir="2700000" algn="tl">
                    <a:srgbClr val="000000">
                      <a:alpha val="43137"/>
                    </a:srgbClr>
                  </a:outerShdw>
                </a:effectLst>
                <a:latin typeface="Book Antiqua" pitchFamily="18" charset="0"/>
              </a:rPr>
              <a:t>1. Write in details how </a:t>
            </a:r>
            <a:r>
              <a:rPr lang="en-US" sz="2800" b="1" dirty="0" err="1" smtClean="0">
                <a:effectLst>
                  <a:outerShdw blurRad="38100" dist="38100" dir="2700000" algn="tl">
                    <a:srgbClr val="000000">
                      <a:alpha val="43137"/>
                    </a:srgbClr>
                  </a:outerShdw>
                </a:effectLst>
                <a:latin typeface="Book Antiqua" pitchFamily="18" charset="0"/>
              </a:rPr>
              <a:t>Zainul</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Abedin</a:t>
            </a:r>
            <a:r>
              <a:rPr lang="en-US" sz="2800" b="1" dirty="0" smtClean="0">
                <a:effectLst>
                  <a:outerShdw blurRad="38100" dist="38100" dir="2700000" algn="tl">
                    <a:srgbClr val="000000">
                      <a:alpha val="43137"/>
                    </a:srgbClr>
                  </a:outerShdw>
                </a:effectLst>
                <a:latin typeface="Book Antiqua" pitchFamily="18" charset="0"/>
              </a:rPr>
              <a:t> portrayed the sufferings of people.</a:t>
            </a:r>
          </a:p>
          <a:p>
            <a:pPr algn="just"/>
            <a:r>
              <a:rPr lang="en-US" sz="2800" b="1" dirty="0" smtClean="0">
                <a:effectLst>
                  <a:outerShdw blurRad="38100" dist="38100" dir="2700000" algn="tl">
                    <a:srgbClr val="000000">
                      <a:alpha val="43137"/>
                    </a:srgbClr>
                  </a:outerShdw>
                </a:effectLst>
                <a:latin typeface="Book Antiqua" pitchFamily="18" charset="0"/>
              </a:rPr>
              <a:t>2. What influence did the river </a:t>
            </a:r>
            <a:r>
              <a:rPr lang="en-US" sz="2800" b="1" dirty="0" err="1" smtClean="0">
                <a:effectLst>
                  <a:outerShdw blurRad="38100" dist="38100" dir="2700000" algn="tl">
                    <a:srgbClr val="000000">
                      <a:alpha val="43137"/>
                    </a:srgbClr>
                  </a:outerShdw>
                </a:effectLst>
                <a:latin typeface="Book Antiqua" pitchFamily="18" charset="0"/>
              </a:rPr>
              <a:t>Bramhmaputra</a:t>
            </a:r>
            <a:r>
              <a:rPr lang="en-US" sz="2800" b="1" dirty="0" smtClean="0">
                <a:effectLst>
                  <a:outerShdw blurRad="38100" dist="38100" dir="2700000" algn="tl">
                    <a:srgbClr val="000000">
                      <a:alpha val="43137"/>
                    </a:srgbClr>
                  </a:outerShdw>
                </a:effectLst>
                <a:latin typeface="Book Antiqua" pitchFamily="18" charset="0"/>
              </a:rPr>
              <a:t> have on </a:t>
            </a:r>
            <a:r>
              <a:rPr lang="en-US" sz="2800" b="1" dirty="0" err="1" smtClean="0">
                <a:effectLst>
                  <a:outerShdw blurRad="38100" dist="38100" dir="2700000" algn="tl">
                    <a:srgbClr val="000000">
                      <a:alpha val="43137"/>
                    </a:srgbClr>
                  </a:outerShdw>
                </a:effectLst>
                <a:latin typeface="Book Antiqua" pitchFamily="18" charset="0"/>
              </a:rPr>
              <a:t>Zainul</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Abedin</a:t>
            </a:r>
            <a:r>
              <a:rPr lang="en-US" sz="2800" b="1" dirty="0" smtClean="0">
                <a:effectLst>
                  <a:outerShdw blurRad="38100" dist="38100" dir="2700000" algn="tl">
                    <a:srgbClr val="000000">
                      <a:alpha val="43137"/>
                    </a:srgbClr>
                  </a:outerShdw>
                </a:effectLst>
                <a:latin typeface="Book Antiqua" pitchFamily="18" charset="0"/>
              </a:rPr>
              <a:t>? How did he show this influence in his works?</a:t>
            </a:r>
          </a:p>
          <a:p>
            <a:pPr algn="just"/>
            <a:r>
              <a:rPr lang="en-US" sz="2800" b="1" dirty="0" smtClean="0">
                <a:effectLst>
                  <a:outerShdw blurRad="38100" dist="38100" dir="2700000" algn="tl">
                    <a:srgbClr val="000000">
                      <a:alpha val="43137"/>
                    </a:srgbClr>
                  </a:outerShdw>
                </a:effectLst>
                <a:latin typeface="Book Antiqua" pitchFamily="18" charset="0"/>
              </a:rPr>
              <a:t>3. What did these work earn him later in his life?</a:t>
            </a:r>
          </a:p>
          <a:p>
            <a:pPr algn="just"/>
            <a:r>
              <a:rPr lang="en-US" sz="2800" b="1" dirty="0" smtClean="0">
                <a:effectLst>
                  <a:outerShdw blurRad="38100" dist="38100" dir="2700000" algn="tl">
                    <a:srgbClr val="000000">
                      <a:alpha val="43137"/>
                    </a:srgbClr>
                  </a:outerShdw>
                </a:effectLst>
                <a:latin typeface="Book Antiqua" pitchFamily="18" charset="0"/>
              </a:rPr>
              <a:t>4. How did his art help to intensify the noncooperation movement?</a:t>
            </a:r>
            <a:endParaRPr lang="en-US" sz="2800" b="1" dirty="0">
              <a:effectLst>
                <a:outerShdw blurRad="38100" dist="38100" dir="2700000" algn="tl">
                  <a:srgbClr val="000000">
                    <a:alpha val="43137"/>
                  </a:srgbClr>
                </a:outerShdw>
              </a:effectLst>
              <a:latin typeface="Book Antiqua" pitchFamily="18" charset="0"/>
            </a:endParaRPr>
          </a:p>
        </p:txBody>
      </p:sp>
      <p:sp>
        <p:nvSpPr>
          <p:cNvPr id="3" name="TextBox 2"/>
          <p:cNvSpPr txBox="1"/>
          <p:nvPr/>
        </p:nvSpPr>
        <p:spPr>
          <a:xfrm>
            <a:off x="636322" y="3417641"/>
            <a:ext cx="11173090" cy="646331"/>
          </a:xfrm>
          <a:prstGeom prst="rect">
            <a:avLst/>
          </a:prstGeom>
          <a:noFill/>
          <a:ln>
            <a:solidFill>
              <a:schemeClr val="tx1"/>
            </a:solidFill>
          </a:ln>
        </p:spPr>
        <p:txBody>
          <a:bodyPr wrap="square" rtlCol="0">
            <a:spAutoFit/>
          </a:bodyPr>
          <a:lstStyle/>
          <a:p>
            <a:pPr algn="just"/>
            <a:r>
              <a:rPr lang="en-US" sz="3600" b="1" dirty="0" smtClean="0">
                <a:effectLst>
                  <a:outerShdw blurRad="38100" dist="38100" dir="2700000" algn="tl">
                    <a:srgbClr val="000000">
                      <a:alpha val="43137"/>
                    </a:srgbClr>
                  </a:outerShdw>
                </a:effectLst>
                <a:latin typeface="Book Antiqua" pitchFamily="18" charset="0"/>
              </a:rPr>
              <a:t>Elicit answers from -----</a:t>
            </a:r>
            <a:endParaRPr lang="en-US" sz="36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608012" y="4092476"/>
            <a:ext cx="11201400" cy="2308324"/>
          </a:xfrm>
          <a:prstGeom prst="rect">
            <a:avLst/>
          </a:prstGeom>
          <a:solidFill>
            <a:srgbClr val="FFC000"/>
          </a:solid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1. </a:t>
            </a:r>
            <a:r>
              <a:rPr lang="en-US" sz="2400" b="1" dirty="0" err="1" smtClean="0">
                <a:effectLst>
                  <a:outerShdw blurRad="38100" dist="38100" dir="2700000" algn="tl">
                    <a:srgbClr val="000000">
                      <a:alpha val="43137"/>
                    </a:srgbClr>
                  </a:outerShdw>
                </a:effectLst>
                <a:latin typeface="Book Antiqua" pitchFamily="18" charset="0"/>
              </a:rPr>
              <a:t>Zainul</a:t>
            </a:r>
            <a:r>
              <a:rPr lang="en-US" sz="2400" b="1" dirty="0" smtClean="0">
                <a:effectLst>
                  <a:outerShdw blurRad="38100" dist="38100" dir="2700000" algn="tl">
                    <a:srgbClr val="000000">
                      <a:alpha val="43137"/>
                    </a:srgbClr>
                  </a:outerShdw>
                </a:effectLst>
                <a:latin typeface="Book Antiqua" pitchFamily="18" charset="0"/>
              </a:rPr>
              <a:t> </a:t>
            </a:r>
            <a:r>
              <a:rPr lang="en-US" sz="2400" b="1" dirty="0" err="1" smtClean="0">
                <a:effectLst>
                  <a:outerShdw blurRad="38100" dist="38100" dir="2700000" algn="tl">
                    <a:srgbClr val="000000">
                      <a:alpha val="43137"/>
                    </a:srgbClr>
                  </a:outerShdw>
                </a:effectLst>
                <a:latin typeface="Book Antiqua" pitchFamily="18" charset="0"/>
              </a:rPr>
              <a:t>Abedin</a:t>
            </a:r>
            <a:r>
              <a:rPr lang="en-US" sz="2400" b="1" dirty="0" smtClean="0">
                <a:effectLst>
                  <a:outerShdw blurRad="38100" dist="38100" dir="2700000" algn="tl">
                    <a:srgbClr val="000000">
                      <a:alpha val="43137"/>
                    </a:srgbClr>
                  </a:outerShdw>
                </a:effectLst>
                <a:latin typeface="Book Antiqua" pitchFamily="18" charset="0"/>
              </a:rPr>
              <a:t> made his own ink and used ordinary packing paper to draw the shocking pictures that depict the sinister face of the famine of 1943. Besides, he exhibited a 65 feet long scroll portrait in the ‘</a:t>
            </a:r>
            <a:r>
              <a:rPr lang="en-US" sz="2400" b="1" dirty="0" err="1" smtClean="0">
                <a:effectLst>
                  <a:outerShdw blurRad="38100" dist="38100" dir="2700000" algn="tl">
                    <a:srgbClr val="000000">
                      <a:alpha val="43137"/>
                    </a:srgbClr>
                  </a:outerShdw>
                </a:effectLst>
                <a:latin typeface="Book Antiqua" pitchFamily="18" charset="0"/>
              </a:rPr>
              <a:t>Nabanna</a:t>
            </a:r>
            <a:r>
              <a:rPr lang="en-US" sz="2400" b="1" dirty="0" smtClean="0">
                <a:effectLst>
                  <a:outerShdw blurRad="38100" dist="38100" dir="2700000" algn="tl">
                    <a:srgbClr val="000000">
                      <a:alpha val="43137"/>
                    </a:srgbClr>
                  </a:outerShdw>
                </a:effectLst>
                <a:latin typeface="Book Antiqua" pitchFamily="18" charset="0"/>
              </a:rPr>
              <a:t>’ exhibition in 1969 showing how the people of East Pakistan becoming poorer. He also painted ‘</a:t>
            </a:r>
            <a:r>
              <a:rPr lang="en-US" sz="2400" b="1" dirty="0" err="1" smtClean="0">
                <a:effectLst>
                  <a:outerShdw blurRad="38100" dist="38100" dir="2700000" algn="tl">
                    <a:srgbClr val="000000">
                      <a:alpha val="43137"/>
                    </a:srgbClr>
                  </a:outerShdw>
                </a:effectLst>
                <a:latin typeface="Book Antiqua" pitchFamily="18" charset="0"/>
              </a:rPr>
              <a:t>Monpura</a:t>
            </a:r>
            <a:r>
              <a:rPr lang="en-US" sz="2400" b="1" dirty="0" smtClean="0">
                <a:effectLst>
                  <a:outerShdw blurRad="38100" dist="38100" dir="2700000" algn="tl">
                    <a:srgbClr val="000000">
                      <a:alpha val="43137"/>
                    </a:srgbClr>
                  </a:outerShdw>
                </a:effectLst>
                <a:latin typeface="Book Antiqua" pitchFamily="18" charset="0"/>
              </a:rPr>
              <a:t>’ showing the death of people in the cyclone of 1970. Thus he portrayed the sufferings of people.</a:t>
            </a:r>
            <a:endParaRPr lang="en-US" sz="2400" b="1" dirty="0">
              <a:effectLst>
                <a:outerShdw blurRad="38100" dist="38100" dir="2700000" algn="tl">
                  <a:srgbClr val="000000">
                    <a:alpha val="43137"/>
                  </a:srgbClr>
                </a:outerShdw>
              </a:effectLst>
              <a:latin typeface="Book Antiqua" pitchFamily="18" charset="0"/>
            </a:endParaRPr>
          </a:p>
        </p:txBody>
      </p:sp>
      <p:sp>
        <p:nvSpPr>
          <p:cNvPr id="5" name="TextBox 4"/>
          <p:cNvSpPr txBox="1"/>
          <p:nvPr/>
        </p:nvSpPr>
        <p:spPr>
          <a:xfrm>
            <a:off x="636322" y="4136926"/>
            <a:ext cx="11173090" cy="1569660"/>
          </a:xfrm>
          <a:prstGeom prst="rect">
            <a:avLst/>
          </a:prstGeom>
          <a:solidFill>
            <a:srgbClr val="92D050"/>
          </a:solid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2. </a:t>
            </a:r>
            <a:r>
              <a:rPr lang="en-US" sz="2400" b="1" dirty="0" err="1" smtClean="0">
                <a:effectLst>
                  <a:outerShdw blurRad="38100" dist="38100" dir="2700000" algn="tl">
                    <a:srgbClr val="000000">
                      <a:alpha val="43137"/>
                    </a:srgbClr>
                  </a:outerShdw>
                </a:effectLst>
                <a:latin typeface="Book Antiqua" pitchFamily="18" charset="0"/>
              </a:rPr>
              <a:t>Zainul</a:t>
            </a:r>
            <a:r>
              <a:rPr lang="en-US" sz="2400" b="1" dirty="0" smtClean="0">
                <a:effectLst>
                  <a:outerShdw blurRad="38100" dist="38100" dir="2700000" algn="tl">
                    <a:srgbClr val="000000">
                      <a:alpha val="43137"/>
                    </a:srgbClr>
                  </a:outerShdw>
                </a:effectLst>
                <a:latin typeface="Book Antiqua" pitchFamily="18" charset="0"/>
              </a:rPr>
              <a:t> </a:t>
            </a:r>
            <a:r>
              <a:rPr lang="en-US" sz="2400" b="1" dirty="0" err="1" smtClean="0">
                <a:effectLst>
                  <a:outerShdw blurRad="38100" dist="38100" dir="2700000" algn="tl">
                    <a:srgbClr val="000000">
                      <a:alpha val="43137"/>
                    </a:srgbClr>
                  </a:outerShdw>
                </a:effectLst>
                <a:latin typeface="Book Antiqua" pitchFamily="18" charset="0"/>
              </a:rPr>
              <a:t>Abedin</a:t>
            </a:r>
            <a:r>
              <a:rPr lang="en-US" sz="2400" b="1" dirty="0" smtClean="0">
                <a:effectLst>
                  <a:outerShdw blurRad="38100" dist="38100" dir="2700000" algn="tl">
                    <a:srgbClr val="000000">
                      <a:alpha val="43137"/>
                    </a:srgbClr>
                  </a:outerShdw>
                </a:effectLst>
                <a:latin typeface="Book Antiqua" pitchFamily="18" charset="0"/>
              </a:rPr>
              <a:t> was inspired by the beauty of the river and was a source of inspiration all through his career. </a:t>
            </a:r>
          </a:p>
          <a:p>
            <a:pPr algn="just"/>
            <a:r>
              <a:rPr lang="en-US" sz="2400" b="1" dirty="0" smtClean="0">
                <a:effectLst>
                  <a:outerShdw blurRad="38100" dist="38100" dir="2700000" algn="tl">
                    <a:srgbClr val="000000">
                      <a:alpha val="43137"/>
                    </a:srgbClr>
                  </a:outerShdw>
                </a:effectLst>
                <a:latin typeface="Book Antiqua" pitchFamily="18" charset="0"/>
              </a:rPr>
              <a:t>He used water </a:t>
            </a:r>
            <a:r>
              <a:rPr lang="en-US" sz="2400" b="1" dirty="0" err="1" smtClean="0">
                <a:effectLst>
                  <a:outerShdw blurRad="38100" dist="38100" dir="2700000" algn="tl">
                    <a:srgbClr val="000000">
                      <a:alpha val="43137"/>
                    </a:srgbClr>
                  </a:outerShdw>
                </a:effectLst>
                <a:latin typeface="Book Antiqua" pitchFamily="18" charset="0"/>
              </a:rPr>
              <a:t>colours</a:t>
            </a:r>
            <a:r>
              <a:rPr lang="en-US" sz="2400" b="1" dirty="0" smtClean="0">
                <a:effectLst>
                  <a:outerShdw blurRad="38100" dist="38100" dir="2700000" algn="tl">
                    <a:srgbClr val="000000">
                      <a:alpha val="43137"/>
                    </a:srgbClr>
                  </a:outerShdw>
                </a:effectLst>
                <a:latin typeface="Book Antiqua" pitchFamily="18" charset="0"/>
              </a:rPr>
              <a:t> to paint the beauty of the river that was the tribute to the river paid by him. </a:t>
            </a:r>
            <a:endParaRPr lang="en-US" sz="2400" b="1" dirty="0">
              <a:effectLst>
                <a:outerShdw blurRad="38100" dist="38100" dir="2700000" algn="tl">
                  <a:srgbClr val="000000">
                    <a:alpha val="43137"/>
                  </a:srgbClr>
                </a:outerShdw>
              </a:effectLst>
              <a:latin typeface="Book Antiqua" pitchFamily="18" charset="0"/>
            </a:endParaRPr>
          </a:p>
        </p:txBody>
      </p:sp>
      <p:sp>
        <p:nvSpPr>
          <p:cNvPr id="6" name="TextBox 5"/>
          <p:cNvSpPr txBox="1"/>
          <p:nvPr/>
        </p:nvSpPr>
        <p:spPr>
          <a:xfrm>
            <a:off x="601875" y="4136926"/>
            <a:ext cx="11207537" cy="830997"/>
          </a:xfrm>
          <a:prstGeom prst="rect">
            <a:avLst/>
          </a:prstGeom>
          <a:solidFill>
            <a:schemeClr val="bg1"/>
          </a:solid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3. These works earned him the Governor’s Gold Medal in an all-India exhibition in 1938 which brought him into spotlight for the first time. </a:t>
            </a:r>
            <a:endParaRPr lang="en-US" sz="24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636322" y="4063972"/>
            <a:ext cx="11173090" cy="1569660"/>
          </a:xfrm>
          <a:prstGeom prst="rect">
            <a:avLst/>
          </a:prstGeom>
          <a:solidFill>
            <a:srgbClr val="FFFF00"/>
          </a:solid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4. In his paintings, he showed how East Pakistan was becoming poorer and was deprived of cultural and political freedom during the Pakistani regime. Thus his art helped to intensify the noncooperation movement against the Pakistani regime. </a:t>
            </a:r>
            <a:endParaRPr lang="en-US" sz="2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8949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20" y="596206"/>
            <a:ext cx="11376237" cy="954107"/>
          </a:xfrm>
          <a:prstGeom prst="rect">
            <a:avLst/>
          </a:prstGeom>
          <a:noFill/>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B Look at the series of pictures. Work in groups and talk about them. Now briefly write about what each picture portrays.</a:t>
            </a:r>
            <a:endParaRPr lang="en-US" sz="2800" b="1" dirty="0">
              <a:effectLst>
                <a:outerShdw blurRad="38100" dist="38100" dir="2700000" algn="tl">
                  <a:srgbClr val="000000">
                    <a:alpha val="43137"/>
                  </a:srgbClr>
                </a:outerShdw>
              </a:effectLst>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3" y="2267459"/>
            <a:ext cx="4612308" cy="2908328"/>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423" y="2267459"/>
            <a:ext cx="4346829" cy="2908328"/>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530" y="2267459"/>
            <a:ext cx="2742486" cy="2908328"/>
          </a:xfrm>
          <a:prstGeom prst="rect">
            <a:avLst/>
          </a:prstGeom>
          <a:ln>
            <a:solidFill>
              <a:schemeClr val="tx1"/>
            </a:solidFill>
          </a:ln>
        </p:spPr>
      </p:pic>
      <p:sp>
        <p:nvSpPr>
          <p:cNvPr id="11" name="TextBox 10"/>
          <p:cNvSpPr txBox="1"/>
          <p:nvPr/>
        </p:nvSpPr>
        <p:spPr>
          <a:xfrm>
            <a:off x="101573" y="5410201"/>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1</a:t>
            </a:r>
            <a:endParaRPr lang="en-US" sz="3200" b="1" dirty="0">
              <a:effectLst>
                <a:outerShdw blurRad="38100" dist="38100" dir="2700000" algn="tl">
                  <a:srgbClr val="000000">
                    <a:alpha val="43137"/>
                  </a:srgbClr>
                </a:outerShdw>
              </a:effectLst>
              <a:latin typeface="Book Antiqua" pitchFamily="18" charset="0"/>
            </a:endParaRPr>
          </a:p>
        </p:txBody>
      </p:sp>
      <p:sp>
        <p:nvSpPr>
          <p:cNvPr id="12" name="TextBox 11"/>
          <p:cNvSpPr txBox="1"/>
          <p:nvPr/>
        </p:nvSpPr>
        <p:spPr>
          <a:xfrm>
            <a:off x="4021443" y="5410200"/>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2</a:t>
            </a:r>
            <a:endParaRPr lang="en-US" sz="3200" b="1" dirty="0">
              <a:effectLst>
                <a:outerShdw blurRad="38100" dist="38100" dir="2700000" algn="tl">
                  <a:srgbClr val="000000">
                    <a:alpha val="43137"/>
                  </a:srgbClr>
                </a:outerShdw>
              </a:effectLst>
              <a:latin typeface="Book Antiqua" pitchFamily="18" charset="0"/>
            </a:endParaRPr>
          </a:p>
        </p:txBody>
      </p:sp>
      <p:sp>
        <p:nvSpPr>
          <p:cNvPr id="13" name="TextBox 12"/>
          <p:cNvSpPr txBox="1"/>
          <p:nvPr/>
        </p:nvSpPr>
        <p:spPr>
          <a:xfrm>
            <a:off x="7601717" y="5410199"/>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3</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8916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18" y="3175577"/>
            <a:ext cx="11747787" cy="2682240"/>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18" y="257331"/>
            <a:ext cx="3961368" cy="2332220"/>
          </a:xfrm>
          <a:prstGeom prst="rect">
            <a:avLst/>
          </a:prstGeom>
          <a:ln>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218" y="260456"/>
            <a:ext cx="3950351" cy="2330345"/>
          </a:xfrm>
          <a:prstGeom prst="rect">
            <a:avLst/>
          </a:prstGeom>
          <a:ln>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9551" y="258580"/>
            <a:ext cx="3892076" cy="2332220"/>
          </a:xfrm>
          <a:prstGeom prst="rect">
            <a:avLst/>
          </a:prstGeom>
          <a:ln>
            <a:solidFill>
              <a:schemeClr val="tx1"/>
            </a:solidFill>
          </a:ln>
        </p:spPr>
      </p:pic>
      <p:sp>
        <p:nvSpPr>
          <p:cNvPr id="6" name="TextBox 5"/>
          <p:cNvSpPr txBox="1"/>
          <p:nvPr/>
        </p:nvSpPr>
        <p:spPr>
          <a:xfrm>
            <a:off x="-203147" y="2590803"/>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4</a:t>
            </a:r>
            <a:endParaRPr lang="en-US" sz="32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3716722" y="2590802"/>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5</a:t>
            </a:r>
            <a:endParaRPr lang="en-US" sz="3200" b="1" dirty="0">
              <a:effectLst>
                <a:outerShdw blurRad="38100" dist="38100" dir="2700000" algn="tl">
                  <a:srgbClr val="000000">
                    <a:alpha val="43137"/>
                  </a:srgbClr>
                </a:outerShdw>
              </a:effectLst>
              <a:latin typeface="Book Antiqua" pitchFamily="18" charset="0"/>
            </a:endParaRPr>
          </a:p>
        </p:txBody>
      </p:sp>
      <p:sp>
        <p:nvSpPr>
          <p:cNvPr id="8" name="TextBox 7"/>
          <p:cNvSpPr txBox="1"/>
          <p:nvPr/>
        </p:nvSpPr>
        <p:spPr>
          <a:xfrm>
            <a:off x="7296997" y="2590801"/>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6</a:t>
            </a:r>
            <a:endParaRPr lang="en-US" sz="3200" b="1" dirty="0">
              <a:effectLst>
                <a:outerShdw blurRad="38100" dist="38100" dir="2700000" algn="tl">
                  <a:srgbClr val="000000">
                    <a:alpha val="43137"/>
                  </a:srgbClr>
                </a:outerShdw>
              </a:effectLst>
              <a:latin typeface="Book Antiqua" pitchFamily="18" charset="0"/>
            </a:endParaRPr>
          </a:p>
        </p:txBody>
      </p:sp>
      <p:sp>
        <p:nvSpPr>
          <p:cNvPr id="9" name="TextBox 8"/>
          <p:cNvSpPr txBox="1"/>
          <p:nvPr/>
        </p:nvSpPr>
        <p:spPr>
          <a:xfrm>
            <a:off x="3919870" y="5968426"/>
            <a:ext cx="461230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Book Antiqua" pitchFamily="18" charset="0"/>
              </a:rPr>
              <a:t>Picture 7</a:t>
            </a:r>
            <a:endParaRPr lang="en-US" sz="32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309693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600" y="1219200"/>
            <a:ext cx="4612308" cy="2908328"/>
          </a:xfrm>
          <a:prstGeom prst="rect">
            <a:avLst/>
          </a:prstGeom>
          <a:ln>
            <a:solidFill>
              <a:schemeClr val="tx1"/>
            </a:solidFill>
          </a:ln>
        </p:spPr>
      </p:pic>
      <p:sp>
        <p:nvSpPr>
          <p:cNvPr id="3" name="TextBox 2"/>
          <p:cNvSpPr txBox="1"/>
          <p:nvPr/>
        </p:nvSpPr>
        <p:spPr>
          <a:xfrm>
            <a:off x="716679" y="304800"/>
            <a:ext cx="10864129" cy="646331"/>
          </a:xfrm>
          <a:prstGeom prst="rect">
            <a:avLst/>
          </a:prstGeom>
          <a:noFill/>
          <a:ln>
            <a:solidFill>
              <a:schemeClr val="tx1"/>
            </a:solidFill>
          </a:ln>
        </p:spPr>
        <p:txBody>
          <a:bodyPr wrap="square" rtlCol="0">
            <a:spAutoFit/>
          </a:bodyPr>
          <a:lstStyle/>
          <a:p>
            <a:pPr algn="just"/>
            <a:r>
              <a:rPr lang="en-US" sz="3600" b="1" dirty="0" smtClean="0">
                <a:effectLst>
                  <a:outerShdw blurRad="38100" dist="38100" dir="2700000" algn="tl">
                    <a:srgbClr val="000000">
                      <a:alpha val="43137"/>
                    </a:srgbClr>
                  </a:outerShdw>
                </a:effectLst>
                <a:latin typeface="Book Antiqua" pitchFamily="18" charset="0"/>
              </a:rPr>
              <a:t>Elicit answers from the groups -----</a:t>
            </a:r>
            <a:endParaRPr lang="en-US" sz="3600" b="1" dirty="0">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650633" y="4419600"/>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Group-A: a skeletal human figure sitting beside a road. The person is suffering from starvation.</a:t>
            </a:r>
            <a:endParaRPr lang="en-US" sz="2400" b="1" dirty="0">
              <a:effectLst>
                <a:outerShdw blurRad="38100" dist="38100" dir="2700000" algn="tl">
                  <a:srgbClr val="000000">
                    <a:alpha val="43137"/>
                  </a:srgbClr>
                </a:outerShdw>
              </a:effectLst>
              <a:latin typeface="Book Antiqua"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601" y="1219200"/>
            <a:ext cx="4612308" cy="2908328"/>
          </a:xfrm>
          <a:prstGeom prst="rect">
            <a:avLst/>
          </a:prstGeom>
          <a:ln>
            <a:solidFill>
              <a:schemeClr val="tx1"/>
            </a:solidFill>
          </a:ln>
        </p:spPr>
      </p:pic>
      <p:sp>
        <p:nvSpPr>
          <p:cNvPr id="7" name="TextBox 6"/>
          <p:cNvSpPr txBox="1"/>
          <p:nvPr/>
        </p:nvSpPr>
        <p:spPr>
          <a:xfrm>
            <a:off x="636535" y="4419600"/>
            <a:ext cx="10864129" cy="1077218"/>
          </a:xfrm>
          <a:prstGeom prst="rect">
            <a:avLst/>
          </a:prstGeom>
          <a:noFill/>
          <a:ln>
            <a:solidFill>
              <a:schemeClr val="tx1"/>
            </a:solidFill>
          </a:ln>
        </p:spPr>
        <p:txBody>
          <a:bodyPr wrap="square" rtlCol="0">
            <a:spAutoFit/>
          </a:bodyPr>
          <a:lstStyle/>
          <a:p>
            <a:pPr algn="just"/>
            <a:r>
              <a:rPr lang="en-US" sz="3200" b="1" dirty="0" smtClean="0">
                <a:effectLst>
                  <a:outerShdw blurRad="38100" dist="38100" dir="2700000" algn="tl">
                    <a:srgbClr val="000000">
                      <a:alpha val="43137"/>
                    </a:srgbClr>
                  </a:outerShdw>
                </a:effectLst>
                <a:latin typeface="Book Antiqua" pitchFamily="18" charset="0"/>
              </a:rPr>
              <a:t>Group-B: Picture 2 portrays two women who are going to work.</a:t>
            </a:r>
            <a:endParaRPr lang="en-US" sz="3200" b="1" dirty="0">
              <a:effectLst>
                <a:outerShdw blurRad="38100" dist="38100" dir="2700000" algn="tl">
                  <a:srgbClr val="000000">
                    <a:alpha val="43137"/>
                  </a:srgbClr>
                </a:outerShdw>
              </a:effectLst>
              <a:latin typeface="Book Antiqua"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601" y="1219200"/>
            <a:ext cx="4612307" cy="2908328"/>
          </a:xfrm>
          <a:prstGeom prst="rect">
            <a:avLst/>
          </a:prstGeom>
          <a:ln>
            <a:solidFill>
              <a:schemeClr val="tx1"/>
            </a:solidFill>
          </a:ln>
        </p:spPr>
      </p:pic>
      <p:sp>
        <p:nvSpPr>
          <p:cNvPr id="9" name="TextBox 8"/>
          <p:cNvSpPr txBox="1"/>
          <p:nvPr/>
        </p:nvSpPr>
        <p:spPr>
          <a:xfrm>
            <a:off x="636534" y="4435143"/>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Group-C: The third picture is very much shocking. Here a cow is sitting on a dead body. The person might die from hunger. A dog is lying beside.</a:t>
            </a:r>
            <a:endParaRPr lang="en-US" sz="2400" b="1" dirty="0">
              <a:effectLst>
                <a:outerShdw blurRad="38100" dist="38100" dir="2700000" algn="tl">
                  <a:srgbClr val="000000">
                    <a:alpha val="43137"/>
                  </a:srgbClr>
                </a:outerShdw>
              </a:effectLst>
              <a:latin typeface="Book Antiqua"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854" y="1219200"/>
            <a:ext cx="4640054" cy="2908328"/>
          </a:xfrm>
          <a:prstGeom prst="rect">
            <a:avLst/>
          </a:prstGeom>
          <a:ln>
            <a:solidFill>
              <a:schemeClr val="tx1"/>
            </a:solidFill>
          </a:ln>
        </p:spPr>
      </p:pic>
      <p:sp>
        <p:nvSpPr>
          <p:cNvPr id="11" name="TextBox 10"/>
          <p:cNvSpPr txBox="1"/>
          <p:nvPr/>
        </p:nvSpPr>
        <p:spPr>
          <a:xfrm>
            <a:off x="636533" y="4435143"/>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Group-D: --is about the rainy season. Some people are sitting on the boats and some are plying the boats.</a:t>
            </a:r>
            <a:endParaRPr lang="en-US" sz="2400" b="1" dirty="0">
              <a:effectLst>
                <a:outerShdw blurRad="38100" dist="38100" dir="2700000" algn="tl">
                  <a:srgbClr val="000000">
                    <a:alpha val="43137"/>
                  </a:srgbClr>
                </a:outerShdw>
              </a:effectLst>
              <a:latin typeface="Book Antiqua"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854" y="1196454"/>
            <a:ext cx="4640054" cy="2931074"/>
          </a:xfrm>
          <a:prstGeom prst="rect">
            <a:avLst/>
          </a:prstGeom>
          <a:ln>
            <a:solidFill>
              <a:schemeClr val="tx1"/>
            </a:solidFill>
          </a:ln>
        </p:spPr>
      </p:pic>
      <p:sp>
        <p:nvSpPr>
          <p:cNvPr id="13" name="TextBox 12"/>
          <p:cNvSpPr txBox="1"/>
          <p:nvPr/>
        </p:nvSpPr>
        <p:spPr>
          <a:xfrm>
            <a:off x="650633" y="4455236"/>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Group-E: Picture 5 portrays a village beside a river. We can also see the sky is covered with clouds. </a:t>
            </a:r>
            <a:endParaRPr lang="en-US" sz="2400" b="1" dirty="0">
              <a:effectLst>
                <a:outerShdw blurRad="38100" dist="38100" dir="2700000" algn="tl">
                  <a:srgbClr val="000000">
                    <a:alpha val="43137"/>
                  </a:srgbClr>
                </a:outerShdw>
              </a:effectLst>
              <a:latin typeface="Book Antiqua"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854" y="1196454"/>
            <a:ext cx="4640054" cy="2918346"/>
          </a:xfrm>
          <a:prstGeom prst="rect">
            <a:avLst/>
          </a:prstGeom>
          <a:ln>
            <a:solidFill>
              <a:schemeClr val="tx1"/>
            </a:solidFill>
          </a:ln>
        </p:spPr>
      </p:pic>
      <p:sp>
        <p:nvSpPr>
          <p:cNvPr id="15" name="TextBox 14"/>
          <p:cNvSpPr txBox="1"/>
          <p:nvPr/>
        </p:nvSpPr>
        <p:spPr>
          <a:xfrm>
            <a:off x="636532" y="4419599"/>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Group-F: Picture 6 depicts two men and two cows. It is a scene of </a:t>
            </a:r>
            <a:r>
              <a:rPr lang="en-US" sz="2400" b="1" dirty="0" err="1" smtClean="0">
                <a:effectLst>
                  <a:outerShdw blurRad="38100" dist="38100" dir="2700000" algn="tl">
                    <a:srgbClr val="000000">
                      <a:alpha val="43137"/>
                    </a:srgbClr>
                  </a:outerShdw>
                </a:effectLst>
                <a:latin typeface="Book Antiqua" pitchFamily="18" charset="0"/>
              </a:rPr>
              <a:t>ploughing</a:t>
            </a:r>
            <a:r>
              <a:rPr lang="en-US" sz="2400" b="1" dirty="0" smtClean="0">
                <a:effectLst>
                  <a:outerShdw blurRad="38100" dist="38100" dir="2700000" algn="tl">
                    <a:srgbClr val="000000">
                      <a:alpha val="43137"/>
                    </a:srgbClr>
                  </a:outerShdw>
                </a:effectLst>
                <a:latin typeface="Book Antiqua" pitchFamily="18" charset="0"/>
              </a:rPr>
              <a:t> land. </a:t>
            </a:r>
            <a:endParaRPr lang="en-US" sz="2400" b="1" dirty="0">
              <a:effectLst>
                <a:outerShdw blurRad="38100" dist="38100" dir="2700000" algn="tl">
                  <a:srgbClr val="000000">
                    <a:alpha val="43137"/>
                  </a:srgbClr>
                </a:outerShdw>
              </a:effectLst>
              <a:latin typeface="Book Antiqua"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679" y="1185080"/>
            <a:ext cx="10864129" cy="2929719"/>
          </a:xfrm>
          <a:prstGeom prst="rect">
            <a:avLst/>
          </a:prstGeom>
          <a:ln>
            <a:solidFill>
              <a:schemeClr val="tx1"/>
            </a:solidFill>
          </a:ln>
        </p:spPr>
      </p:pic>
      <p:sp>
        <p:nvSpPr>
          <p:cNvPr id="17" name="TextBox 16"/>
          <p:cNvSpPr txBox="1"/>
          <p:nvPr/>
        </p:nvSpPr>
        <p:spPr>
          <a:xfrm>
            <a:off x="671787" y="4439693"/>
            <a:ext cx="10864129" cy="830997"/>
          </a:xfrm>
          <a:prstGeom prst="rect">
            <a:avLst/>
          </a:prstGeom>
          <a:noFill/>
          <a:ln>
            <a:solidFill>
              <a:schemeClr val="tx1"/>
            </a:solidFill>
          </a:ln>
        </p:spPr>
        <p:txBody>
          <a:bodyPr wrap="square" rtlCol="0">
            <a:spAutoFit/>
          </a:bodyPr>
          <a:lstStyle/>
          <a:p>
            <a:pPr algn="just"/>
            <a:r>
              <a:rPr lang="en-US" sz="2400" b="1" dirty="0" smtClean="0">
                <a:effectLst>
                  <a:outerShdw blurRad="38100" dist="38100" dir="2700000" algn="tl">
                    <a:srgbClr val="000000">
                      <a:alpha val="43137"/>
                    </a:srgbClr>
                  </a:outerShdw>
                </a:effectLst>
                <a:latin typeface="Book Antiqua" pitchFamily="18" charset="0"/>
              </a:rPr>
              <a:t>Group-G: We can see that two cows are pulling a cart and a muscular man is pushing the cart and this picture symbolizes hardship of rural people. </a:t>
            </a:r>
            <a:endParaRPr lang="en-US" sz="24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6206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7"/>
                                        </p:tgtEl>
                                        <p:attrNameLst>
                                          <p:attrName>ppt_x</p:attrName>
                                        </p:attrNameLst>
                                      </p:cBhvr>
                                      <p:tavLst>
                                        <p:tav tm="0">
                                          <p:val>
                                            <p:strVal val="ppt_x"/>
                                          </p:val>
                                        </p:tav>
                                        <p:tav tm="100000">
                                          <p:val>
                                            <p:strVal val="ppt_x"/>
                                          </p:val>
                                        </p:tav>
                                      </p:tavLst>
                                    </p:anim>
                                    <p:anim calcmode="lin" valueType="num">
                                      <p:cBhvr additive="base">
                                        <p:cTn id="40" dur="500"/>
                                        <p:tgtEl>
                                          <p:spTgt spid="7"/>
                                        </p:tgtEl>
                                        <p:attrNameLst>
                                          <p:attrName>ppt_y</p:attrName>
                                        </p:attrNameLst>
                                      </p:cBhvr>
                                      <p:tavLst>
                                        <p:tav tm="0">
                                          <p:val>
                                            <p:strVal val="ppt_y"/>
                                          </p:val>
                                        </p:tav>
                                        <p:tav tm="100000">
                                          <p:val>
                                            <p:strVal val="1+ppt_h/2"/>
                                          </p:val>
                                        </p:tav>
                                      </p:tavLst>
                                    </p:anim>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9"/>
                                        </p:tgtEl>
                                        <p:attrNameLst>
                                          <p:attrName>ppt_x</p:attrName>
                                        </p:attrNameLst>
                                      </p:cBhvr>
                                      <p:tavLst>
                                        <p:tav tm="0">
                                          <p:val>
                                            <p:strVal val="ppt_x"/>
                                          </p:val>
                                        </p:tav>
                                        <p:tav tm="100000">
                                          <p:val>
                                            <p:strVal val="ppt_x"/>
                                          </p:val>
                                        </p:tav>
                                      </p:tavLst>
                                    </p:anim>
                                    <p:anim calcmode="lin" valueType="num">
                                      <p:cBhvr additive="base">
                                        <p:cTn id="54" dur="500"/>
                                        <p:tgtEl>
                                          <p:spTgt spid="9"/>
                                        </p:tgtEl>
                                        <p:attrNameLst>
                                          <p:attrName>ppt_y</p:attrName>
                                        </p:attrNameLst>
                                      </p:cBhvr>
                                      <p:tavLst>
                                        <p:tav tm="0">
                                          <p:val>
                                            <p:strVal val="ppt_y"/>
                                          </p:val>
                                        </p:tav>
                                        <p:tav tm="100000">
                                          <p:val>
                                            <p:strVal val="1+ppt_h/2"/>
                                          </p:val>
                                        </p:tav>
                                      </p:tavLst>
                                    </p:anim>
                                    <p:set>
                                      <p:cBhvr>
                                        <p:cTn id="55" dur="1" fill="hold">
                                          <p:stCondLst>
                                            <p:cond delay="499"/>
                                          </p:stCondLst>
                                        </p:cTn>
                                        <p:tgtEl>
                                          <p:spTgt spid="9"/>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8"/>
                                        </p:tgtEl>
                                        <p:attrNameLst>
                                          <p:attrName>ppt_x</p:attrName>
                                        </p:attrNameLst>
                                      </p:cBhvr>
                                      <p:tavLst>
                                        <p:tav tm="0">
                                          <p:val>
                                            <p:strVal val="ppt_x"/>
                                          </p:val>
                                        </p:tav>
                                        <p:tav tm="100000">
                                          <p:val>
                                            <p:strVal val="ppt_x"/>
                                          </p:val>
                                        </p:tav>
                                      </p:tavLst>
                                    </p:anim>
                                    <p:anim calcmode="lin" valueType="num">
                                      <p:cBhvr additive="base">
                                        <p:cTn id="58" dur="500"/>
                                        <p:tgtEl>
                                          <p:spTgt spid="8"/>
                                        </p:tgtEl>
                                        <p:attrNameLst>
                                          <p:attrName>ppt_y</p:attrName>
                                        </p:attrNameLst>
                                      </p:cBhvr>
                                      <p:tavLst>
                                        <p:tav tm="0">
                                          <p:val>
                                            <p:strVal val="ppt_y"/>
                                          </p:val>
                                        </p:tav>
                                        <p:tav tm="100000">
                                          <p:val>
                                            <p:strVal val="1+ppt_h/2"/>
                                          </p:val>
                                        </p:tav>
                                      </p:tavLst>
                                    </p:anim>
                                    <p:set>
                                      <p:cBhvr>
                                        <p:cTn id="59" dur="1" fill="hold">
                                          <p:stCondLst>
                                            <p:cond delay="4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nodeType="clickEffect">
                                  <p:stCondLst>
                                    <p:cond delay="0"/>
                                  </p:stCondLst>
                                  <p:childTnLst>
                                    <p:animEffect transition="out" filter="wipe(down)">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22" presetClass="exit" presetSubtype="4" fill="hold" grpId="1" nodeType="withEffect">
                                  <p:stCondLst>
                                    <p:cond delay="0"/>
                                  </p:stCondLst>
                                  <p:childTnLst>
                                    <p:animEffect transition="out" filter="wipe(down)">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xit" presetSubtype="4" fill="hold" nodeType="clickEffect">
                                  <p:stCondLst>
                                    <p:cond delay="0"/>
                                  </p:stCondLst>
                                  <p:childTnLst>
                                    <p:animEffect transition="out" filter="wipe(down)">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22" presetClass="exit" presetSubtype="4" fill="hold" grpId="1" nodeType="withEffect">
                                  <p:stCondLst>
                                    <p:cond delay="0"/>
                                  </p:stCondLst>
                                  <p:childTnLst>
                                    <p:animEffect transition="out" filter="wipe(down)">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down)">
                                      <p:cBhvr>
                                        <p:cTn id="96" dur="500"/>
                                        <p:tgtEl>
                                          <p:spTgt spid="1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down)">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xit" presetSubtype="4" fill="hold" nodeType="clickEffect">
                                  <p:stCondLst>
                                    <p:cond delay="0"/>
                                  </p:stCondLst>
                                  <p:childTnLst>
                                    <p:animEffect transition="out" filter="wipe(down)">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par>
                                <p:cTn id="105" presetID="22" presetClass="exit" presetSubtype="4" fill="hold" grpId="1" nodeType="withEffect">
                                  <p:stCondLst>
                                    <p:cond delay="0"/>
                                  </p:stCondLst>
                                  <p:childTnLst>
                                    <p:animEffect transition="out" filter="wipe(down)">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wipe(down)">
                                      <p:cBhvr>
                                        <p:cTn id="112" dur="500"/>
                                        <p:tgtEl>
                                          <p:spTgt spid="1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nodeType="clickEffect">
                                  <p:stCondLst>
                                    <p:cond delay="0"/>
                                  </p:stCondLst>
                                  <p:childTnLst>
                                    <p:animEffect transition="out" filter="wipe(down)">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17"/>
                                        </p:tgtEl>
                                      </p:cBhvr>
                                    </p:animEffect>
                                    <p:set>
                                      <p:cBhvr>
                                        <p:cTn id="1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P spid="17" grpId="0" animBg="1"/>
      <p:bldP spid="1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2" y="457200"/>
            <a:ext cx="10996745" cy="5693866"/>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latin typeface="Book Antiqua" pitchFamily="18" charset="0"/>
              </a:rPr>
              <a:t>C </a:t>
            </a:r>
            <a:r>
              <a:rPr lang="en-US" sz="2800" b="1" dirty="0">
                <a:effectLst>
                  <a:outerShdw blurRad="38100" dist="38100" dir="2700000" algn="tl">
                    <a:srgbClr val="000000">
                      <a:alpha val="43137"/>
                    </a:srgbClr>
                  </a:outerShdw>
                </a:effectLst>
                <a:latin typeface="Book Antiqua" pitchFamily="18" charset="0"/>
              </a:rPr>
              <a:t>Listen to the CD</a:t>
            </a:r>
            <a:r>
              <a:rPr lang="en-US" sz="2800" b="1" dirty="0" smtClean="0">
                <a:effectLst>
                  <a:outerShdw blurRad="38100" dist="38100" dir="2700000" algn="tl">
                    <a:srgbClr val="000000">
                      <a:alpha val="43137"/>
                    </a:srgbClr>
                  </a:outerShdw>
                </a:effectLst>
                <a:latin typeface="Book Antiqua" pitchFamily="18" charset="0"/>
              </a:rPr>
              <a:t>/ teacher </a:t>
            </a:r>
            <a:r>
              <a:rPr lang="en-US" sz="2800" b="1" dirty="0">
                <a:effectLst>
                  <a:outerShdw blurRad="38100" dist="38100" dir="2700000" algn="tl">
                    <a:srgbClr val="000000">
                      <a:alpha val="43137"/>
                    </a:srgbClr>
                  </a:outerShdw>
                </a:effectLst>
                <a:latin typeface="Book Antiqua" pitchFamily="18" charset="0"/>
              </a:rPr>
              <a:t>and tick the word/s you hear.</a:t>
            </a:r>
          </a:p>
          <a:p>
            <a:pPr marL="290513" indent="-290513"/>
            <a:endParaRPr lang="en-US" sz="2800" b="1" dirty="0" smtClean="0">
              <a:effectLst>
                <a:outerShdw blurRad="38100" dist="38100" dir="2700000" algn="tl">
                  <a:srgbClr val="000000">
                    <a:alpha val="43137"/>
                  </a:srgbClr>
                </a:outerShdw>
              </a:effectLst>
              <a:latin typeface="Book Antiqua" pitchFamily="18" charset="0"/>
            </a:endParaRPr>
          </a:p>
          <a:p>
            <a:pPr marL="290513" indent="-290513"/>
            <a:endParaRPr lang="en-US" sz="2800" b="1" dirty="0" smtClean="0">
              <a:effectLst>
                <a:outerShdw blurRad="38100" dist="38100" dir="2700000" algn="tl">
                  <a:srgbClr val="000000">
                    <a:alpha val="43137"/>
                  </a:srgbClr>
                </a:outerShdw>
              </a:effectLst>
              <a:latin typeface="Book Antiqua" pitchFamily="18" charset="0"/>
            </a:endParaRPr>
          </a:p>
          <a:p>
            <a:pPr marL="290513" indent="-290513"/>
            <a:endParaRPr lang="en-US" sz="2800" b="1" dirty="0" smtClean="0">
              <a:effectLst>
                <a:outerShdw blurRad="38100" dist="38100" dir="2700000" algn="tl">
                  <a:srgbClr val="000000">
                    <a:alpha val="43137"/>
                  </a:srgbClr>
                </a:outerShdw>
              </a:effectLst>
              <a:latin typeface="Book Antiqua" pitchFamily="18" charset="0"/>
            </a:endParaRPr>
          </a:p>
          <a:p>
            <a:pPr marL="290513" indent="-290513"/>
            <a:r>
              <a:rPr lang="en-US" sz="2800" b="1" dirty="0" smtClean="0">
                <a:effectLst>
                  <a:outerShdw blurRad="38100" dist="38100" dir="2700000" algn="tl">
                    <a:srgbClr val="000000">
                      <a:alpha val="43137"/>
                    </a:srgbClr>
                  </a:outerShdw>
                </a:effectLst>
                <a:latin typeface="Book Antiqua" pitchFamily="18" charset="0"/>
              </a:rPr>
              <a:t>1. </a:t>
            </a:r>
            <a:r>
              <a:rPr lang="en-US" sz="2800" b="1" dirty="0">
                <a:effectLst>
                  <a:outerShdw blurRad="38100" dist="38100" dir="2700000" algn="tl">
                    <a:srgbClr val="000000">
                      <a:alpha val="43137"/>
                    </a:srgbClr>
                  </a:outerShdw>
                </a:effectLst>
                <a:latin typeface="Book Antiqua" pitchFamily="18" charset="0"/>
              </a:rPr>
              <a:t>The US Ambassador to Bangladesh considers </a:t>
            </a:r>
            <a:r>
              <a:rPr lang="en-US" sz="2800" b="1" dirty="0" err="1">
                <a:effectLst>
                  <a:outerShdw blurRad="38100" dist="38100" dir="2700000" algn="tl">
                    <a:srgbClr val="000000">
                      <a:alpha val="43137"/>
                    </a:srgbClr>
                  </a:outerShdw>
                </a:effectLst>
                <a:latin typeface="Book Antiqua" pitchFamily="18" charset="0"/>
              </a:rPr>
              <a:t>Zainul</a:t>
            </a:r>
            <a:r>
              <a:rPr lang="en-US" sz="2800" b="1" dirty="0">
                <a:effectLst>
                  <a:outerShdw blurRad="38100" dist="38100" dir="2700000" algn="tl">
                    <a:srgbClr val="000000">
                      <a:alpha val="43137"/>
                    </a:srgbClr>
                  </a:outerShdw>
                </a:effectLst>
                <a:latin typeface="Book Antiqua" pitchFamily="18" charset="0"/>
              </a:rPr>
              <a:t> </a:t>
            </a:r>
            <a:r>
              <a:rPr lang="en-US" sz="2800" b="1" dirty="0" err="1">
                <a:effectLst>
                  <a:outerShdw blurRad="38100" dist="38100" dir="2700000" algn="tl">
                    <a:srgbClr val="000000">
                      <a:alpha val="43137"/>
                    </a:srgbClr>
                  </a:outerShdw>
                </a:effectLst>
                <a:latin typeface="Book Antiqua" pitchFamily="18" charset="0"/>
              </a:rPr>
              <a:t>Abedin</a:t>
            </a:r>
            <a:r>
              <a:rPr lang="en-US" sz="2800" b="1" dirty="0">
                <a:effectLst>
                  <a:outerShdw blurRad="38100" dist="38100" dir="2700000" algn="tl">
                    <a:srgbClr val="000000">
                      <a:alpha val="43137"/>
                    </a:srgbClr>
                  </a:outerShdw>
                </a:effectLst>
                <a:latin typeface="Book Antiqua" pitchFamily="18" charset="0"/>
              </a:rPr>
              <a:t> a</a:t>
            </a:r>
          </a:p>
          <a:p>
            <a:pPr marL="290513"/>
            <a:r>
              <a:rPr lang="en-US" sz="2800" b="1" dirty="0" smtClean="0">
                <a:effectLst>
                  <a:outerShdw blurRad="38100" dist="38100" dir="2700000" algn="tl">
                    <a:srgbClr val="000000">
                      <a:alpha val="43137"/>
                    </a:srgbClr>
                  </a:outerShdw>
                </a:effectLst>
                <a:latin typeface="Book Antiqua" pitchFamily="18" charset="0"/>
              </a:rPr>
              <a:t>	a </a:t>
            </a:r>
            <a:r>
              <a:rPr lang="en-US" sz="2800" b="1" dirty="0">
                <a:effectLst>
                  <a:outerShdw blurRad="38100" dist="38100" dir="2700000" algn="tl">
                    <a:srgbClr val="000000">
                      <a:alpha val="43137"/>
                    </a:srgbClr>
                  </a:outerShdw>
                </a:effectLst>
                <a:latin typeface="Book Antiqua" pitchFamily="18" charset="0"/>
              </a:rPr>
              <a:t>great </a:t>
            </a:r>
            <a:r>
              <a:rPr lang="en-US" sz="2800" b="1" dirty="0" smtClean="0">
                <a:effectLst>
                  <a:outerShdw blurRad="38100" dist="38100" dir="2700000" algn="tl">
                    <a:srgbClr val="000000">
                      <a:alpha val="43137"/>
                    </a:srgbClr>
                  </a:outerShdw>
                </a:effectLst>
                <a:latin typeface="Book Antiqua" pitchFamily="18" charset="0"/>
              </a:rPr>
              <a:t>painter.		b </a:t>
            </a:r>
            <a:r>
              <a:rPr lang="en-US" sz="2800" b="1" dirty="0">
                <a:effectLst>
                  <a:outerShdw blurRad="38100" dist="38100" dir="2700000" algn="tl">
                    <a:srgbClr val="000000">
                      <a:alpha val="43137"/>
                    </a:srgbClr>
                  </a:outerShdw>
                </a:effectLst>
                <a:latin typeface="Book Antiqua" pitchFamily="18" charset="0"/>
              </a:rPr>
              <a:t>popular painter.</a:t>
            </a:r>
          </a:p>
          <a:p>
            <a:pPr marL="290513"/>
            <a:r>
              <a:rPr lang="en-US" sz="2800" b="1" dirty="0" smtClean="0">
                <a:effectLst>
                  <a:outerShdw blurRad="38100" dist="38100" dir="2700000" algn="tl">
                    <a:srgbClr val="000000">
                      <a:alpha val="43137"/>
                    </a:srgbClr>
                  </a:outerShdw>
                </a:effectLst>
                <a:latin typeface="Book Antiqua" pitchFamily="18" charset="0"/>
              </a:rPr>
              <a:t>	c </a:t>
            </a:r>
            <a:r>
              <a:rPr lang="en-US" sz="2800" b="1" dirty="0">
                <a:effectLst>
                  <a:outerShdw blurRad="38100" dist="38100" dir="2700000" algn="tl">
                    <a:srgbClr val="000000">
                      <a:alpha val="43137"/>
                    </a:srgbClr>
                  </a:outerShdw>
                </a:effectLst>
                <a:latin typeface="Book Antiqua" pitchFamily="18" charset="0"/>
              </a:rPr>
              <a:t>master </a:t>
            </a:r>
            <a:r>
              <a:rPr lang="en-US" sz="2800" b="1" dirty="0" smtClean="0">
                <a:effectLst>
                  <a:outerShdw blurRad="38100" dist="38100" dir="2700000" algn="tl">
                    <a:srgbClr val="000000">
                      <a:alpha val="43137"/>
                    </a:srgbClr>
                  </a:outerShdw>
                </a:effectLst>
                <a:latin typeface="Book Antiqua" pitchFamily="18" charset="0"/>
              </a:rPr>
              <a:t>painter.		d </a:t>
            </a:r>
            <a:r>
              <a:rPr lang="en-US" sz="2800" b="1" dirty="0">
                <a:effectLst>
                  <a:outerShdw blurRad="38100" dist="38100" dir="2700000" algn="tl">
                    <a:srgbClr val="000000">
                      <a:alpha val="43137"/>
                    </a:srgbClr>
                  </a:outerShdw>
                </a:effectLst>
                <a:latin typeface="Book Antiqua" pitchFamily="18" charset="0"/>
              </a:rPr>
              <a:t>unique painter.</a:t>
            </a:r>
          </a:p>
          <a:p>
            <a:r>
              <a:rPr lang="en-US" sz="2800" b="1" dirty="0" smtClean="0">
                <a:effectLst>
                  <a:outerShdw blurRad="38100" dist="38100" dir="2700000" algn="tl">
                    <a:srgbClr val="000000">
                      <a:alpha val="43137"/>
                    </a:srgbClr>
                  </a:outerShdw>
                </a:effectLst>
                <a:latin typeface="Book Antiqua" pitchFamily="18" charset="0"/>
              </a:rPr>
              <a:t>2. </a:t>
            </a:r>
            <a:r>
              <a:rPr lang="en-US" sz="2800" b="1" dirty="0" err="1">
                <a:effectLst>
                  <a:outerShdw blurRad="38100" dist="38100" dir="2700000" algn="tl">
                    <a:srgbClr val="000000">
                      <a:alpha val="43137"/>
                    </a:srgbClr>
                  </a:outerShdw>
                </a:effectLst>
                <a:latin typeface="Book Antiqua" pitchFamily="18" charset="0"/>
              </a:rPr>
              <a:t>Zainul’s</a:t>
            </a:r>
            <a:r>
              <a:rPr lang="en-US" sz="2800" b="1" dirty="0">
                <a:effectLst>
                  <a:outerShdw blurRad="38100" dist="38100" dir="2700000" algn="tl">
                    <a:srgbClr val="000000">
                      <a:alpha val="43137"/>
                    </a:srgbClr>
                  </a:outerShdw>
                </a:effectLst>
                <a:latin typeface="Book Antiqua" pitchFamily="18" charset="0"/>
              </a:rPr>
              <a:t> art gallery was set up in ---------------.</a:t>
            </a:r>
          </a:p>
          <a:p>
            <a:pPr marL="231775" indent="115888"/>
            <a:r>
              <a:rPr lang="en-US" sz="2800" b="1" dirty="0" smtClean="0">
                <a:effectLst>
                  <a:outerShdw blurRad="38100" dist="38100" dir="2700000" algn="tl">
                    <a:srgbClr val="000000">
                      <a:alpha val="43137"/>
                    </a:srgbClr>
                  </a:outerShdw>
                </a:effectLst>
                <a:latin typeface="Book Antiqua" pitchFamily="18" charset="0"/>
              </a:rPr>
              <a:t>	a 1972.			b </a:t>
            </a:r>
            <a:r>
              <a:rPr lang="en-US" sz="2800" b="1" dirty="0">
                <a:effectLst>
                  <a:outerShdw blurRad="38100" dist="38100" dir="2700000" algn="tl">
                    <a:srgbClr val="000000">
                      <a:alpha val="43137"/>
                    </a:srgbClr>
                  </a:outerShdw>
                </a:effectLst>
                <a:latin typeface="Book Antiqua" pitchFamily="18" charset="0"/>
              </a:rPr>
              <a:t>1973.</a:t>
            </a:r>
          </a:p>
          <a:p>
            <a:pPr marL="290513" indent="-290513"/>
            <a:r>
              <a:rPr lang="en-US" sz="2800" b="1" dirty="0" smtClean="0">
                <a:effectLst>
                  <a:outerShdw blurRad="38100" dist="38100" dir="2700000" algn="tl">
                    <a:srgbClr val="000000">
                      <a:alpha val="43137"/>
                    </a:srgbClr>
                  </a:outerShdw>
                </a:effectLst>
                <a:latin typeface="Book Antiqua" pitchFamily="18" charset="0"/>
              </a:rPr>
              <a:t>		c 1974.			d </a:t>
            </a:r>
            <a:r>
              <a:rPr lang="en-US" sz="2800" b="1" dirty="0">
                <a:effectLst>
                  <a:outerShdw blurRad="38100" dist="38100" dir="2700000" algn="tl">
                    <a:srgbClr val="000000">
                      <a:alpha val="43137"/>
                    </a:srgbClr>
                  </a:outerShdw>
                </a:effectLst>
                <a:latin typeface="Book Antiqua" pitchFamily="18" charset="0"/>
              </a:rPr>
              <a:t>1975</a:t>
            </a:r>
            <a:r>
              <a:rPr lang="en-US" sz="2800" b="1" dirty="0" smtClean="0">
                <a:effectLst>
                  <a:outerShdw blurRad="38100" dist="38100" dir="2700000" algn="tl">
                    <a:srgbClr val="000000">
                      <a:alpha val="43137"/>
                    </a:srgbClr>
                  </a:outerShdw>
                </a:effectLst>
                <a:latin typeface="Book Antiqua" pitchFamily="18" charset="0"/>
              </a:rPr>
              <a:t>. </a:t>
            </a:r>
          </a:p>
          <a:p>
            <a:pPr marL="290513" indent="-290513"/>
            <a:r>
              <a:rPr lang="en-US" sz="2800" b="1" dirty="0" smtClean="0">
                <a:effectLst>
                  <a:outerShdw blurRad="38100" dist="38100" dir="2700000" algn="tl">
                    <a:srgbClr val="000000">
                      <a:alpha val="43137"/>
                    </a:srgbClr>
                  </a:outerShdw>
                </a:effectLst>
                <a:latin typeface="Book Antiqua" pitchFamily="18" charset="0"/>
              </a:rPr>
              <a:t>3. The number of </a:t>
            </a:r>
            <a:r>
              <a:rPr lang="en-US" sz="2800" b="1" dirty="0" err="1" smtClean="0">
                <a:effectLst>
                  <a:outerShdw blurRad="38100" dist="38100" dir="2700000" algn="tl">
                    <a:srgbClr val="000000">
                      <a:alpha val="43137"/>
                    </a:srgbClr>
                  </a:outerShdw>
                </a:effectLst>
                <a:latin typeface="Book Antiqua" pitchFamily="18" charset="0"/>
              </a:rPr>
              <a:t>Zainul’s</a:t>
            </a:r>
            <a:r>
              <a:rPr lang="en-US" sz="2800" b="1" dirty="0" smtClean="0">
                <a:effectLst>
                  <a:outerShdw blurRad="38100" dist="38100" dir="2700000" algn="tl">
                    <a:srgbClr val="000000">
                      <a:alpha val="43137"/>
                    </a:srgbClr>
                  </a:outerShdw>
                </a:effectLst>
                <a:latin typeface="Book Antiqua" pitchFamily="18" charset="0"/>
              </a:rPr>
              <a:t> artwork preserved in the gallery is ------</a:t>
            </a:r>
          </a:p>
          <a:p>
            <a:pPr marL="290513"/>
            <a:r>
              <a:rPr lang="en-US" sz="2800" b="1" dirty="0" smtClean="0">
                <a:effectLst>
                  <a:outerShdw blurRad="38100" dist="38100" dir="2700000" algn="tl">
                    <a:srgbClr val="000000">
                      <a:alpha val="43137"/>
                    </a:srgbClr>
                  </a:outerShdw>
                </a:effectLst>
                <a:latin typeface="Book Antiqua" pitchFamily="18" charset="0"/>
              </a:rPr>
              <a:t>	a 53.				b 62.</a:t>
            </a:r>
          </a:p>
          <a:p>
            <a:pPr marL="290513"/>
            <a:r>
              <a:rPr lang="en-US" sz="2800" b="1" dirty="0" smtClean="0">
                <a:effectLst>
                  <a:outerShdw blurRad="38100" dist="38100" dir="2700000" algn="tl">
                    <a:srgbClr val="000000">
                      <a:alpha val="43137"/>
                    </a:srgbClr>
                  </a:outerShdw>
                </a:effectLst>
                <a:latin typeface="Book Antiqua" pitchFamily="18" charset="0"/>
              </a:rPr>
              <a:t>	c 65.				d 75.</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603574470"/>
              </p:ext>
            </p:extLst>
          </p:nvPr>
        </p:nvGraphicFramePr>
        <p:xfrm>
          <a:off x="4777172" y="1143000"/>
          <a:ext cx="1397000" cy="685800"/>
        </p:xfrm>
        <a:graphic>
          <a:graphicData uri="http://schemas.openxmlformats.org/presentationml/2006/ole">
            <mc:AlternateContent xmlns:mc="http://schemas.openxmlformats.org/markup-compatibility/2006">
              <mc:Choice xmlns:v="urn:schemas-microsoft-com:vml" Requires="v">
                <p:oleObj spid="_x0000_s2131" name="Packager Shell Object" showAsIcon="1" r:id="rId4" imgW="1397160" imgH="685800" progId="Package">
                  <p:embed/>
                </p:oleObj>
              </mc:Choice>
              <mc:Fallback>
                <p:oleObj name="Packager Shell Object" showAsIcon="1" r:id="rId4" imgW="1397160" imgH="685800" progId="Package">
                  <p:embed/>
                  <p:pic>
                    <p:nvPicPr>
                      <p:cNvPr id="0" name=""/>
                      <p:cNvPicPr/>
                      <p:nvPr/>
                    </p:nvPicPr>
                    <p:blipFill>
                      <a:blip r:embed="rId5"/>
                      <a:stretch>
                        <a:fillRect/>
                      </a:stretch>
                    </p:blipFill>
                    <p:spPr>
                      <a:xfrm>
                        <a:off x="4777172" y="1143000"/>
                        <a:ext cx="1397000" cy="685800"/>
                      </a:xfrm>
                      <a:prstGeom prst="rect">
                        <a:avLst/>
                      </a:prstGeom>
                      <a:ln w="57150">
                        <a:solidFill>
                          <a:schemeClr val="tx1"/>
                        </a:solidFill>
                      </a:ln>
                    </p:spPr>
                  </p:pic>
                </p:oleObj>
              </mc:Fallback>
            </mc:AlternateContent>
          </a:graphicData>
        </a:graphic>
      </p:graphicFrame>
      <p:sp>
        <p:nvSpPr>
          <p:cNvPr id="4" name="L-Shape 3"/>
          <p:cNvSpPr/>
          <p:nvPr/>
        </p:nvSpPr>
        <p:spPr>
          <a:xfrm rot="18210137">
            <a:off x="1572815" y="3210294"/>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8210137">
            <a:off x="5230415" y="4495005"/>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rot="18210137">
            <a:off x="5230414" y="5333206"/>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489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94" y="609600"/>
            <a:ext cx="11274663" cy="2677656"/>
          </a:xfrm>
          <a:prstGeom prst="rect">
            <a:avLst/>
          </a:prstGeom>
          <a:noFill/>
        </p:spPr>
        <p:txBody>
          <a:bodyPr wrap="square" rtlCol="0">
            <a:spAutoFit/>
          </a:bodyPr>
          <a:lstStyle/>
          <a:p>
            <a:pPr marL="290513" indent="-290513"/>
            <a:r>
              <a:rPr lang="en-US" sz="2800" b="1" dirty="0" smtClean="0">
                <a:effectLst>
                  <a:outerShdw blurRad="38100" dist="38100" dir="2700000" algn="tl">
                    <a:srgbClr val="000000">
                      <a:alpha val="43137"/>
                    </a:srgbClr>
                  </a:outerShdw>
                </a:effectLst>
                <a:latin typeface="Book Antiqua" pitchFamily="18" charset="0"/>
              </a:rPr>
              <a:t>4 The US Ambassador commented that the museum is a global </a:t>
            </a:r>
          </a:p>
          <a:p>
            <a:pPr marL="290513"/>
            <a:r>
              <a:rPr lang="en-US" sz="2800" b="1" dirty="0" smtClean="0">
                <a:effectLst>
                  <a:outerShdw blurRad="38100" dist="38100" dir="2700000" algn="tl">
                    <a:srgbClr val="000000">
                      <a:alpha val="43137"/>
                    </a:srgbClr>
                  </a:outerShdw>
                </a:effectLst>
                <a:latin typeface="Book Antiqua" pitchFamily="18" charset="0"/>
              </a:rPr>
              <a:t>	a wealth.		b asset.</a:t>
            </a:r>
          </a:p>
          <a:p>
            <a:pPr marL="290513"/>
            <a:r>
              <a:rPr lang="en-US" sz="2800" b="1" dirty="0" smtClean="0">
                <a:effectLst>
                  <a:outerShdw blurRad="38100" dist="38100" dir="2700000" algn="tl">
                    <a:srgbClr val="000000">
                      <a:alpha val="43137"/>
                    </a:srgbClr>
                  </a:outerShdw>
                </a:effectLst>
                <a:latin typeface="Book Antiqua" pitchFamily="18" charset="0"/>
              </a:rPr>
              <a:t>	c gift.			d treasure.</a:t>
            </a:r>
          </a:p>
          <a:p>
            <a:r>
              <a:rPr lang="en-US" sz="2800" b="1" dirty="0" smtClean="0">
                <a:effectLst>
                  <a:outerShdw blurRad="38100" dist="38100" dir="2700000" algn="tl">
                    <a:srgbClr val="000000">
                      <a:alpha val="43137"/>
                    </a:srgbClr>
                  </a:outerShdw>
                </a:effectLst>
                <a:latin typeface="Book Antiqua" pitchFamily="18" charset="0"/>
              </a:rPr>
              <a:t>5 The US ambassador visited the gallery for</a:t>
            </a:r>
          </a:p>
          <a:p>
            <a:pPr marL="290513" indent="-58738"/>
            <a:r>
              <a:rPr lang="en-US" sz="2800" b="1" dirty="0" smtClean="0">
                <a:effectLst>
                  <a:outerShdw blurRad="38100" dist="38100" dir="2700000" algn="tl">
                    <a:srgbClr val="000000">
                      <a:alpha val="43137"/>
                    </a:srgbClr>
                  </a:outerShdw>
                </a:effectLst>
                <a:latin typeface="Book Antiqua" pitchFamily="18" charset="0"/>
              </a:rPr>
              <a:t>		a 3 hours.		b 2 hours.</a:t>
            </a:r>
          </a:p>
          <a:p>
            <a:pPr marL="290513" indent="-58738"/>
            <a:r>
              <a:rPr lang="en-US" sz="2800" b="1" dirty="0" smtClean="0">
                <a:effectLst>
                  <a:outerShdw blurRad="38100" dist="38100" dir="2700000" algn="tl">
                    <a:srgbClr val="000000">
                      <a:alpha val="43137"/>
                    </a:srgbClr>
                  </a:outerShdw>
                </a:effectLst>
                <a:latin typeface="Book Antiqua" pitchFamily="18" charset="0"/>
              </a:rPr>
              <a:t>		c 1 hour.		d ½ hour.</a:t>
            </a:r>
            <a:endParaRPr lang="en-US" sz="2800" b="1" dirty="0">
              <a:effectLst>
                <a:outerShdw blurRad="38100" dist="38100" dir="2700000" algn="tl">
                  <a:srgbClr val="000000">
                    <a:alpha val="43137"/>
                  </a:srgbClr>
                </a:outerShdw>
              </a:effectLst>
            </a:endParaRPr>
          </a:p>
        </p:txBody>
      </p:sp>
      <p:sp>
        <p:nvSpPr>
          <p:cNvPr id="4" name="L-Shape 3"/>
          <p:cNvSpPr/>
          <p:nvPr/>
        </p:nvSpPr>
        <p:spPr>
          <a:xfrm rot="18210137">
            <a:off x="4011216" y="1609144"/>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8210137">
            <a:off x="1268016" y="2894806"/>
            <a:ext cx="464461" cy="187679"/>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530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083" y="358676"/>
            <a:ext cx="11173090" cy="2308324"/>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Book Antiqua" pitchFamily="18" charset="0"/>
              </a:rPr>
              <a:t>D. Answer the questions.</a:t>
            </a:r>
          </a:p>
          <a:p>
            <a:pPr marL="508000" indent="-276225"/>
            <a:r>
              <a:rPr lang="en-US" sz="2400" b="1" dirty="0" smtClean="0">
                <a:effectLst>
                  <a:outerShdw blurRad="38100" dist="38100" dir="2700000" algn="tl">
                    <a:srgbClr val="000000">
                      <a:alpha val="43137"/>
                    </a:srgbClr>
                  </a:outerShdw>
                </a:effectLst>
                <a:latin typeface="Book Antiqua" pitchFamily="18" charset="0"/>
              </a:rPr>
              <a:t>1 Where is </a:t>
            </a:r>
            <a:r>
              <a:rPr lang="en-US" sz="2400" b="1" dirty="0" err="1" smtClean="0">
                <a:effectLst>
                  <a:outerShdw blurRad="38100" dist="38100" dir="2700000" algn="tl">
                    <a:srgbClr val="000000">
                      <a:alpha val="43137"/>
                    </a:srgbClr>
                  </a:outerShdw>
                </a:effectLst>
                <a:latin typeface="Book Antiqua" pitchFamily="18" charset="0"/>
              </a:rPr>
              <a:t>Zainul’s</a:t>
            </a:r>
            <a:r>
              <a:rPr lang="en-US" sz="2400" b="1" dirty="0" smtClean="0">
                <a:effectLst>
                  <a:outerShdw blurRad="38100" dist="38100" dir="2700000" algn="tl">
                    <a:srgbClr val="000000">
                      <a:alpha val="43137"/>
                    </a:srgbClr>
                  </a:outerShdw>
                </a:effectLst>
                <a:latin typeface="Book Antiqua" pitchFamily="18" charset="0"/>
              </a:rPr>
              <a:t> art gallery situated?</a:t>
            </a:r>
          </a:p>
          <a:p>
            <a:pPr marL="508000" indent="-276225"/>
            <a:r>
              <a:rPr lang="en-US" sz="2400" b="1" dirty="0" smtClean="0">
                <a:effectLst>
                  <a:outerShdw blurRad="38100" dist="38100" dir="2700000" algn="tl">
                    <a:srgbClr val="000000">
                      <a:alpha val="43137"/>
                    </a:srgbClr>
                  </a:outerShdw>
                </a:effectLst>
                <a:latin typeface="Book Antiqua" pitchFamily="18" charset="0"/>
              </a:rPr>
              <a:t>2 When did the Ambassador visit the gallery?</a:t>
            </a:r>
          </a:p>
          <a:p>
            <a:pPr marL="508000" indent="-276225"/>
            <a:r>
              <a:rPr lang="en-US" sz="2400" b="1" dirty="0" smtClean="0">
                <a:effectLst>
                  <a:outerShdw blurRad="38100" dist="38100" dir="2700000" algn="tl">
                    <a:srgbClr val="000000">
                      <a:alpha val="43137"/>
                    </a:srgbClr>
                  </a:outerShdw>
                </a:effectLst>
                <a:latin typeface="Book Antiqua" pitchFamily="18" charset="0"/>
              </a:rPr>
              <a:t>3 Who else were there with the Ambassador during his visit?</a:t>
            </a:r>
          </a:p>
          <a:p>
            <a:pPr marL="508000" indent="-276225"/>
            <a:r>
              <a:rPr lang="en-US" sz="2400" b="1" dirty="0" smtClean="0">
                <a:effectLst>
                  <a:outerShdw blurRad="38100" dist="38100" dir="2700000" algn="tl">
                    <a:srgbClr val="000000">
                      <a:alpha val="43137"/>
                    </a:srgbClr>
                  </a:outerShdw>
                </a:effectLst>
                <a:latin typeface="Book Antiqua" pitchFamily="18" charset="0"/>
              </a:rPr>
              <a:t>4 Which artworks of </a:t>
            </a:r>
            <a:r>
              <a:rPr lang="en-US" sz="2400" b="1" dirty="0" err="1" smtClean="0">
                <a:effectLst>
                  <a:outerShdw blurRad="38100" dist="38100" dir="2700000" algn="tl">
                    <a:srgbClr val="000000">
                      <a:alpha val="43137"/>
                    </a:srgbClr>
                  </a:outerShdw>
                </a:effectLst>
                <a:latin typeface="Book Antiqua" pitchFamily="18" charset="0"/>
              </a:rPr>
              <a:t>Zainul</a:t>
            </a:r>
            <a:r>
              <a:rPr lang="en-US" sz="2400" b="1" dirty="0" smtClean="0">
                <a:effectLst>
                  <a:outerShdw blurRad="38100" dist="38100" dir="2700000" algn="tl">
                    <a:srgbClr val="000000">
                      <a:alpha val="43137"/>
                    </a:srgbClr>
                  </a:outerShdw>
                </a:effectLst>
                <a:latin typeface="Book Antiqua" pitchFamily="18" charset="0"/>
              </a:rPr>
              <a:t> did the Ambassador specially mention?</a:t>
            </a:r>
          </a:p>
          <a:p>
            <a:pPr marL="508000" indent="-276225"/>
            <a:r>
              <a:rPr lang="en-US" sz="2400" b="1" dirty="0" smtClean="0">
                <a:effectLst>
                  <a:outerShdw blurRad="38100" dist="38100" dir="2700000" algn="tl">
                    <a:srgbClr val="000000">
                      <a:alpha val="43137"/>
                    </a:srgbClr>
                  </a:outerShdw>
                </a:effectLst>
                <a:latin typeface="Book Antiqua" pitchFamily="18" charset="0"/>
              </a:rPr>
              <a:t>5 How did ambassador feel after visiting the gallery?</a:t>
            </a:r>
            <a:endParaRPr lang="en-US" sz="2400" b="1" dirty="0">
              <a:effectLst>
                <a:outerShdw blurRad="38100" dist="38100" dir="2700000" algn="tl">
                  <a:srgbClr val="000000">
                    <a:alpha val="43137"/>
                  </a:srgbClr>
                </a:outerShdw>
              </a:effectLst>
            </a:endParaRPr>
          </a:p>
        </p:txBody>
      </p:sp>
      <p:sp>
        <p:nvSpPr>
          <p:cNvPr id="4" name="Oval Callout 3"/>
          <p:cNvSpPr/>
          <p:nvPr/>
        </p:nvSpPr>
        <p:spPr>
          <a:xfrm>
            <a:off x="6933063" y="13370"/>
            <a:ext cx="5260911" cy="1143000"/>
          </a:xfrm>
          <a:prstGeom prst="wedgeEllipseCallout">
            <a:avLst>
              <a:gd name="adj1" fmla="val -57640"/>
              <a:gd name="adj2" fmla="val 54098"/>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91436" tIns="45718" rIns="91436" bIns="45718" rtlCol="0" anchor="ctr"/>
          <a:lstStyle/>
          <a:p>
            <a:pPr algn="ctr"/>
            <a:r>
              <a:rPr lang="en-US"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Evaluation</a:t>
            </a:r>
            <a:endParaRPr lang="en-US"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16683" y="2743200"/>
            <a:ext cx="10864129"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1. ------ at </a:t>
            </a:r>
            <a:r>
              <a:rPr lang="en-US" sz="2800" b="1" dirty="0" err="1" smtClean="0">
                <a:effectLst>
                  <a:outerShdw blurRad="38100" dist="38100" dir="2700000" algn="tl">
                    <a:srgbClr val="000000">
                      <a:alpha val="43137"/>
                    </a:srgbClr>
                  </a:outerShdw>
                </a:effectLst>
                <a:latin typeface="Book Antiqua" pitchFamily="18" charset="0"/>
              </a:rPr>
              <a:t>Saheb</a:t>
            </a:r>
            <a:r>
              <a:rPr lang="en-US" sz="2800" b="1" dirty="0" smtClean="0">
                <a:effectLst>
                  <a:outerShdw blurRad="38100" dist="38100" dir="2700000" algn="tl">
                    <a:srgbClr val="000000">
                      <a:alpha val="43137"/>
                    </a:srgbClr>
                  </a:outerShdw>
                </a:effectLst>
                <a:latin typeface="Book Antiqua" pitchFamily="18" charset="0"/>
              </a:rPr>
              <a:t> Quarter Park of </a:t>
            </a:r>
            <a:r>
              <a:rPr lang="en-US" sz="2800" b="1" dirty="0" err="1" smtClean="0">
                <a:effectLst>
                  <a:outerShdw blurRad="38100" dist="38100" dir="2700000" algn="tl">
                    <a:srgbClr val="000000">
                      <a:alpha val="43137"/>
                    </a:srgbClr>
                  </a:outerShdw>
                </a:effectLst>
                <a:latin typeface="Book Antiqua" pitchFamily="18" charset="0"/>
              </a:rPr>
              <a:t>Mymensingh</a:t>
            </a:r>
            <a:r>
              <a:rPr lang="en-US" sz="2800" b="1" dirty="0" smtClean="0">
                <a:effectLst>
                  <a:outerShdw blurRad="38100" dist="38100" dir="2700000" algn="tl">
                    <a:srgbClr val="000000">
                      <a:alpha val="43137"/>
                    </a:srgbClr>
                  </a:outerShdw>
                </a:effectLst>
                <a:latin typeface="Book Antiqua" pitchFamily="18" charset="0"/>
              </a:rPr>
              <a:t> town.</a:t>
            </a:r>
            <a:endParaRPr lang="en-US" sz="2800" b="1" dirty="0">
              <a:effectLst>
                <a:outerShdw blurRad="38100" dist="38100" dir="2700000" algn="tl">
                  <a:srgbClr val="000000">
                    <a:alpha val="43137"/>
                  </a:srgbClr>
                </a:outerShdw>
              </a:effectLst>
              <a:latin typeface="Book Antiqua" pitchFamily="18" charset="0"/>
            </a:endParaRPr>
          </a:p>
        </p:txBody>
      </p:sp>
      <p:sp>
        <p:nvSpPr>
          <p:cNvPr id="6" name="TextBox 5"/>
          <p:cNvSpPr txBox="1"/>
          <p:nvPr/>
        </p:nvSpPr>
        <p:spPr>
          <a:xfrm>
            <a:off x="716683" y="3266420"/>
            <a:ext cx="10864129"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2.  ----- on Tuesday.</a:t>
            </a:r>
            <a:endParaRPr lang="en-US" sz="2800" b="1" dirty="0">
              <a:effectLst>
                <a:outerShdw blurRad="38100" dist="38100" dir="2700000" algn="tl">
                  <a:srgbClr val="000000">
                    <a:alpha val="43137"/>
                  </a:srgbClr>
                </a:outerShdw>
              </a:effectLst>
              <a:latin typeface="Book Antiqua" pitchFamily="18" charset="0"/>
            </a:endParaRPr>
          </a:p>
        </p:txBody>
      </p:sp>
      <p:sp>
        <p:nvSpPr>
          <p:cNvPr id="7" name="TextBox 6"/>
          <p:cNvSpPr txBox="1"/>
          <p:nvPr/>
        </p:nvSpPr>
        <p:spPr>
          <a:xfrm>
            <a:off x="716682" y="3789640"/>
            <a:ext cx="10864129" cy="954107"/>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3. ----- the Deputy Commissioner of </a:t>
            </a:r>
            <a:r>
              <a:rPr lang="en-US" sz="2800" b="1" dirty="0" err="1" smtClean="0">
                <a:effectLst>
                  <a:outerShdw blurRad="38100" dist="38100" dir="2700000" algn="tl">
                    <a:srgbClr val="000000">
                      <a:alpha val="43137"/>
                    </a:srgbClr>
                  </a:outerShdw>
                </a:effectLst>
                <a:latin typeface="Book Antiqua" pitchFamily="18" charset="0"/>
              </a:rPr>
              <a:t>Mymensingh</a:t>
            </a:r>
            <a:r>
              <a:rPr lang="en-US" sz="2800" b="1" dirty="0" smtClean="0">
                <a:effectLst>
                  <a:outerShdw blurRad="38100" dist="38100" dir="2700000" algn="tl">
                    <a:srgbClr val="000000">
                      <a:alpha val="43137"/>
                    </a:srgbClr>
                  </a:outerShdw>
                </a:effectLst>
                <a:latin typeface="Book Antiqua" pitchFamily="18" charset="0"/>
              </a:rPr>
              <a:t>, the Police Superintendent and the Deputy Keeper of the art gallery ----------  </a:t>
            </a:r>
            <a:endParaRPr lang="en-US" sz="2800" b="1" dirty="0">
              <a:effectLst>
                <a:outerShdw blurRad="38100" dist="38100" dir="2700000" algn="tl">
                  <a:srgbClr val="000000">
                    <a:alpha val="43137"/>
                  </a:srgbClr>
                </a:outerShdw>
              </a:effectLst>
              <a:latin typeface="Book Antiqua" pitchFamily="18" charset="0"/>
            </a:endParaRPr>
          </a:p>
        </p:txBody>
      </p:sp>
      <p:sp>
        <p:nvSpPr>
          <p:cNvPr id="8" name="TextBox 7"/>
          <p:cNvSpPr txBox="1"/>
          <p:nvPr/>
        </p:nvSpPr>
        <p:spPr>
          <a:xfrm>
            <a:off x="716681" y="4743747"/>
            <a:ext cx="10864129" cy="523220"/>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4. ------- famine series. </a:t>
            </a:r>
            <a:endParaRPr lang="en-US" sz="2800" b="1" dirty="0">
              <a:effectLst>
                <a:outerShdw blurRad="38100" dist="38100" dir="2700000" algn="tl">
                  <a:srgbClr val="000000">
                    <a:alpha val="43137"/>
                  </a:srgbClr>
                </a:outerShdw>
              </a:effectLst>
              <a:latin typeface="Book Antiqua" pitchFamily="18" charset="0"/>
            </a:endParaRPr>
          </a:p>
        </p:txBody>
      </p:sp>
      <p:sp>
        <p:nvSpPr>
          <p:cNvPr id="9" name="TextBox 8"/>
          <p:cNvSpPr txBox="1"/>
          <p:nvPr/>
        </p:nvSpPr>
        <p:spPr>
          <a:xfrm>
            <a:off x="716680" y="5266967"/>
            <a:ext cx="10864129" cy="1384995"/>
          </a:xfrm>
          <a:prstGeom prst="rect">
            <a:avLst/>
          </a:prstGeom>
          <a:noFill/>
          <a:ln>
            <a:solidFill>
              <a:schemeClr val="tx1"/>
            </a:solidFill>
          </a:ln>
        </p:spPr>
        <p:txBody>
          <a:bodyPr wrap="square" rtlCol="0">
            <a:spAutoFit/>
          </a:bodyPr>
          <a:lstStyle/>
          <a:p>
            <a:pPr algn="just"/>
            <a:r>
              <a:rPr lang="en-US" sz="2800" b="1" dirty="0" smtClean="0">
                <a:effectLst>
                  <a:outerShdw blurRad="38100" dist="38100" dir="2700000" algn="tl">
                    <a:srgbClr val="000000">
                      <a:alpha val="43137"/>
                    </a:srgbClr>
                  </a:outerShdw>
                </a:effectLst>
                <a:latin typeface="Book Antiqua" pitchFamily="18" charset="0"/>
              </a:rPr>
              <a:t>5. ------- the ambassador said that he was </a:t>
            </a:r>
            <a:r>
              <a:rPr lang="en-US" sz="2800" b="1" dirty="0" err="1" smtClean="0">
                <a:effectLst>
                  <a:outerShdw blurRad="38100" dist="38100" dir="2700000" algn="tl">
                    <a:srgbClr val="000000">
                      <a:alpha val="43137"/>
                    </a:srgbClr>
                  </a:outerShdw>
                </a:effectLst>
                <a:latin typeface="Book Antiqua" pitchFamily="18" charset="0"/>
              </a:rPr>
              <a:t>honoured</a:t>
            </a:r>
            <a:r>
              <a:rPr lang="en-US" sz="2800" b="1" dirty="0" smtClean="0">
                <a:effectLst>
                  <a:outerShdw blurRad="38100" dist="38100" dir="2700000" algn="tl">
                    <a:srgbClr val="000000">
                      <a:alpha val="43137"/>
                    </a:srgbClr>
                  </a:outerShdw>
                </a:effectLst>
                <a:latin typeface="Book Antiqua" pitchFamily="18" charset="0"/>
              </a:rPr>
              <a:t> that his colleagues and he had the opportunity to experience the art of </a:t>
            </a:r>
            <a:r>
              <a:rPr lang="en-US" sz="2800" b="1" dirty="0" err="1" smtClean="0">
                <a:effectLst>
                  <a:outerShdw blurRad="38100" dist="38100" dir="2700000" algn="tl">
                    <a:srgbClr val="000000">
                      <a:alpha val="43137"/>
                    </a:srgbClr>
                  </a:outerShdw>
                </a:effectLst>
                <a:latin typeface="Book Antiqua" pitchFamily="18" charset="0"/>
              </a:rPr>
              <a:t>Zainul</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Abedin</a:t>
            </a:r>
            <a:r>
              <a:rPr lang="en-US" sz="2800" b="1" dirty="0" smtClean="0">
                <a:effectLst>
                  <a:outerShdw blurRad="38100" dist="38100" dir="2700000" algn="tl">
                    <a:srgbClr val="000000">
                      <a:alpha val="43137"/>
                    </a:srgbClr>
                  </a:outerShdw>
                </a:effectLst>
                <a:latin typeface="Book Antiqua" pitchFamily="18" charset="0"/>
              </a:rPr>
              <a:t> in his hometown. </a:t>
            </a:r>
            <a:endParaRPr lang="en-US" sz="28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9761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3"/>
          <a:stretch>
            <a:fillRect/>
          </a:stretch>
        </p:blipFill>
        <p:spPr>
          <a:xfrm>
            <a:off x="1266220" y="23884"/>
            <a:ext cx="5513992" cy="2250332"/>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7719589" y="0"/>
            <a:ext cx="3758221" cy="2133600"/>
          </a:xfrm>
          <a:prstGeom prst="cloudCallout">
            <a:avLst>
              <a:gd name="adj1" fmla="val -80655"/>
              <a:gd name="adj2" fmla="val 3376"/>
            </a:avLst>
          </a:prstGeom>
          <a:no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Home work</a:t>
            </a:r>
            <a:endPar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848437" y="2073661"/>
            <a:ext cx="10495128" cy="3970318"/>
          </a:xfrm>
          <a:prstGeom prst="rect">
            <a:avLst/>
          </a:prstGeom>
          <a:ln w="57150">
            <a:solidFill>
              <a:schemeClr val="tx1"/>
            </a:solidFill>
          </a:ln>
        </p:spPr>
        <p:txBody>
          <a:bodyPr wrap="square">
            <a:spAutoFit/>
          </a:bodyPr>
          <a:lstStyle/>
          <a:p>
            <a:pPr algn="just"/>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Fill in each gap with a suitable word of your own based on the information from the text</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Zainul</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Abedin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the (a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 of Bangladeshi art. He was born on 29 December 1914 in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Kishoreganj</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Graduating with credit, he (b</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 as a teacher for many years. He was an artist of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__________ talent and he showed it in his different sketches which were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________ both nationally and internationally. He is also famous for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__________ the pages of constitution of Bangladesh and founding the Folk Art Museum.</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788817" y="2891135"/>
            <a:ext cx="1610395" cy="523220"/>
          </a:xfrm>
          <a:prstGeom prst="rect">
            <a:avLst/>
          </a:prstGeom>
          <a:noFill/>
          <a:ln w="57150">
            <a:noFill/>
          </a:ln>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pioneer</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598612" y="3733800"/>
            <a:ext cx="1219200" cy="523220"/>
          </a:xfrm>
          <a:prstGeom prst="rect">
            <a:avLst/>
          </a:prstGeom>
          <a:noFill/>
          <a:ln w="57150">
            <a:noFill/>
          </a:ln>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served</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836612" y="4151293"/>
            <a:ext cx="2133600" cy="523220"/>
          </a:xfrm>
          <a:prstGeom prst="rect">
            <a:avLst/>
          </a:prstGeom>
          <a:noFill/>
          <a:ln w="57150">
            <a:noFill/>
          </a:ln>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utstanding </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2284412" y="4608226"/>
            <a:ext cx="1738804" cy="523220"/>
          </a:xfrm>
          <a:prstGeom prst="rect">
            <a:avLst/>
          </a:prstGeom>
          <a:noFill/>
          <a:ln w="57150">
            <a:noFill/>
          </a:ln>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acclaimed</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3351212" y="5024735"/>
            <a:ext cx="1828800" cy="523220"/>
          </a:xfrm>
          <a:prstGeom prst="rect">
            <a:avLst/>
          </a:prstGeom>
          <a:noFill/>
          <a:ln w="57150">
            <a:noFill/>
          </a:ln>
        </p:spPr>
        <p:txBody>
          <a:bodyPr wrap="square" rtlCol="0">
            <a:spAutoFit/>
          </a:bodyPr>
          <a:lstStyle/>
          <a:p>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designing</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63915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Oval 1"/>
          <p:cNvSpPr/>
          <p:nvPr/>
        </p:nvSpPr>
        <p:spPr>
          <a:xfrm>
            <a:off x="1523603" y="1752600"/>
            <a:ext cx="8430604" cy="2819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6600" b="1" dirty="0" smtClean="0">
                <a:effectLst>
                  <a:outerShdw blurRad="38100" dist="38100" dir="2700000" algn="tl">
                    <a:srgbClr val="000000">
                      <a:alpha val="43137"/>
                    </a:srgbClr>
                  </a:outerShdw>
                </a:effectLst>
                <a:latin typeface="Book Antiqua" pitchFamily="18" charset="0"/>
              </a:rPr>
              <a:t>Thank you all.</a:t>
            </a:r>
            <a:endParaRPr lang="en-US" sz="66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6949173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923" y="990600"/>
            <a:ext cx="7595915" cy="4648200"/>
          </a:xfrm>
          <a:prstGeom prst="rect">
            <a:avLst/>
          </a:prstGeom>
        </p:spPr>
      </p:pic>
      <p:sp>
        <p:nvSpPr>
          <p:cNvPr id="4" name="TextBox 3"/>
          <p:cNvSpPr txBox="1"/>
          <p:nvPr/>
        </p:nvSpPr>
        <p:spPr>
          <a:xfrm>
            <a:off x="4367662" y="6019800"/>
            <a:ext cx="7516441" cy="523220"/>
          </a:xfrm>
          <a:prstGeom prst="rect">
            <a:avLst/>
          </a:prstGeom>
          <a:noFill/>
          <a:ln>
            <a:solidFill>
              <a:schemeClr val="tx1"/>
            </a:solidFill>
          </a:ln>
        </p:spPr>
        <p:txBody>
          <a:bodyPr wrap="square" rtlCol="0">
            <a:spAutoFit/>
          </a:bodyPr>
          <a:lstStyle/>
          <a:p>
            <a:pPr algn="ctr"/>
            <a:r>
              <a:rPr lang="en-US" sz="2800" b="1" dirty="0" err="1" smtClean="0">
                <a:effectLst>
                  <a:outerShdw blurRad="38100" dist="38100" dir="2700000" algn="tl">
                    <a:srgbClr val="000000">
                      <a:alpha val="43137"/>
                    </a:srgbClr>
                  </a:outerShdw>
                </a:effectLst>
                <a:latin typeface="Book Antiqua" pitchFamily="18" charset="0"/>
              </a:rPr>
              <a:t>Shilpacharya</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Zainul</a:t>
            </a:r>
            <a:r>
              <a:rPr lang="en-US" sz="2800" b="1" dirty="0" smtClean="0">
                <a:effectLst>
                  <a:outerShdw blurRad="38100" dist="38100" dir="2700000" algn="tl">
                    <a:srgbClr val="000000">
                      <a:alpha val="43137"/>
                    </a:srgbClr>
                  </a:outerShdw>
                </a:effectLst>
                <a:latin typeface="Book Antiqua" pitchFamily="18" charset="0"/>
              </a:rPr>
              <a:t> </a:t>
            </a:r>
            <a:r>
              <a:rPr lang="en-US" sz="2800" b="1" dirty="0" err="1" smtClean="0">
                <a:effectLst>
                  <a:outerShdw blurRad="38100" dist="38100" dir="2700000" algn="tl">
                    <a:srgbClr val="000000">
                      <a:alpha val="43137"/>
                    </a:srgbClr>
                  </a:outerShdw>
                </a:effectLst>
                <a:latin typeface="Book Antiqua" pitchFamily="18" charset="0"/>
              </a:rPr>
              <a:t>Abedin</a:t>
            </a:r>
            <a:endParaRPr lang="en-US" sz="2800" b="1" dirty="0">
              <a:effectLst>
                <a:outerShdw blurRad="38100" dist="38100" dir="2700000" algn="tl">
                  <a:srgbClr val="000000">
                    <a:alpha val="43137"/>
                  </a:srgbClr>
                </a:outerShdw>
              </a:effectLst>
              <a:latin typeface="Book Antiqua" pitchFamily="18" charset="0"/>
            </a:endParaRPr>
          </a:p>
        </p:txBody>
      </p:sp>
      <p:sp>
        <p:nvSpPr>
          <p:cNvPr id="5" name="Right Arrow 4"/>
          <p:cNvSpPr/>
          <p:nvPr/>
        </p:nvSpPr>
        <p:spPr>
          <a:xfrm>
            <a:off x="366555" y="1600200"/>
            <a:ext cx="3961368" cy="42672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effectLst>
                  <a:outerShdw blurRad="38100" dist="38100" dir="2700000" algn="tl">
                    <a:srgbClr val="000000">
                      <a:alpha val="43137"/>
                    </a:srgbClr>
                  </a:outerShdw>
                </a:effectLst>
                <a:latin typeface="Book Antiqua" pitchFamily="18" charset="0"/>
              </a:rPr>
              <a:t>Art of-</a:t>
            </a:r>
            <a:endParaRPr lang="en-US" sz="40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462862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6280" y="1676400"/>
            <a:ext cx="10975658" cy="2487706"/>
          </a:xfrm>
          <a:prstGeom prst="ellipse">
            <a:avLst/>
          </a:prstGeom>
          <a:solidFill>
            <a:schemeClr val="bg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just"/>
            <a:r>
              <a:rPr lang="en-US" sz="3600" b="1" dirty="0" smtClean="0">
                <a:solidFill>
                  <a:srgbClr val="00B050"/>
                </a:solidFill>
                <a:effectLst>
                  <a:outerShdw blurRad="38100" dist="38100" dir="2700000" algn="tl">
                    <a:srgbClr val="000000">
                      <a:alpha val="43137"/>
                    </a:srgbClr>
                  </a:outerShdw>
                </a:effectLst>
                <a:latin typeface="Book Antiqua" pitchFamily="18" charset="0"/>
              </a:rPr>
              <a:t>What might be our today’s lesson?</a:t>
            </a:r>
            <a:endParaRPr lang="en-US" sz="3600" b="1" dirty="0">
              <a:solidFill>
                <a:srgbClr val="00B050"/>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8863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162" y="304800"/>
            <a:ext cx="10766795" cy="17526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So, our today’s lesson is-</a:t>
            </a:r>
            <a:endParaRPr lang="en-US" sz="3200" b="1" dirty="0">
              <a:effectLst>
                <a:outerShdw blurRad="38100" dist="38100" dir="2700000" algn="tl">
                  <a:srgbClr val="000000">
                    <a:alpha val="43137"/>
                  </a:srgbClr>
                </a:outerShdw>
              </a:effectLst>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44" y="2209800"/>
            <a:ext cx="4189909" cy="419100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212" y="2188030"/>
            <a:ext cx="6805427" cy="4212771"/>
          </a:xfrm>
          <a:prstGeom prst="rect">
            <a:avLst/>
          </a:prstGeom>
        </p:spPr>
      </p:pic>
      <p:sp>
        <p:nvSpPr>
          <p:cNvPr id="6" name="Rectangle 5"/>
          <p:cNvSpPr/>
          <p:nvPr/>
        </p:nvSpPr>
        <p:spPr>
          <a:xfrm>
            <a:off x="4646612" y="2895600"/>
            <a:ext cx="3822078" cy="1754326"/>
          </a:xfrm>
          <a:prstGeom prst="rect">
            <a:avLst/>
          </a:prstGeom>
          <a:solidFill>
            <a:srgbClr val="FFFF00"/>
          </a:solidFill>
        </p:spPr>
        <p:txBody>
          <a:bodyPr wrap="square">
            <a:spAutoFit/>
          </a:bodyPr>
          <a:lstStyle/>
          <a:p>
            <a:pPr algn="ctr"/>
            <a:r>
              <a:rPr lang="en-US" sz="3600" b="1" dirty="0" err="1" smtClean="0">
                <a:effectLst>
                  <a:outerShdw blurRad="38100" dist="38100" dir="2700000" algn="tl">
                    <a:srgbClr val="000000">
                      <a:alpha val="43137"/>
                    </a:srgbClr>
                  </a:outerShdw>
                </a:effectLst>
                <a:latin typeface="Book Antiqua" pitchFamily="18" charset="0"/>
              </a:rPr>
              <a:t>Zainul</a:t>
            </a:r>
            <a:r>
              <a:rPr lang="en-US" sz="3600" b="1" dirty="0" smtClean="0">
                <a:effectLst>
                  <a:outerShdw blurRad="38100" dist="38100" dir="2700000" algn="tl">
                    <a:srgbClr val="000000">
                      <a:alpha val="43137"/>
                    </a:srgbClr>
                  </a:outerShdw>
                </a:effectLst>
                <a:latin typeface="Book Antiqua" pitchFamily="18" charset="0"/>
              </a:rPr>
              <a:t> </a:t>
            </a:r>
            <a:r>
              <a:rPr lang="en-US" sz="3600" b="1" dirty="0" err="1" smtClean="0">
                <a:effectLst>
                  <a:outerShdw blurRad="38100" dist="38100" dir="2700000" algn="tl">
                    <a:srgbClr val="000000">
                      <a:alpha val="43137"/>
                    </a:srgbClr>
                  </a:outerShdw>
                </a:effectLst>
                <a:latin typeface="Book Antiqua" pitchFamily="18" charset="0"/>
              </a:rPr>
              <a:t>Abedin</a:t>
            </a:r>
            <a:r>
              <a:rPr lang="en-US" sz="3600" b="1" dirty="0" smtClean="0">
                <a:effectLst>
                  <a:outerShdw blurRad="38100" dist="38100" dir="2700000" algn="tl">
                    <a:srgbClr val="000000">
                      <a:alpha val="43137"/>
                    </a:srgbClr>
                  </a:outerShdw>
                </a:effectLst>
                <a:latin typeface="Book Antiqua" pitchFamily="18" charset="0"/>
              </a:rPr>
              <a:t>, </a:t>
            </a:r>
          </a:p>
          <a:p>
            <a:pPr algn="just"/>
            <a:r>
              <a:rPr lang="en-US" sz="3600" b="1" dirty="0" smtClean="0">
                <a:effectLst>
                  <a:outerShdw blurRad="38100" dist="38100" dir="2700000" algn="tl">
                    <a:srgbClr val="000000">
                      <a:alpha val="43137"/>
                    </a:srgbClr>
                  </a:outerShdw>
                </a:effectLst>
                <a:latin typeface="Book Antiqua" pitchFamily="18" charset="0"/>
              </a:rPr>
              <a:t>the greatest artist</a:t>
            </a:r>
          </a:p>
          <a:p>
            <a:pPr algn="ctr"/>
            <a:r>
              <a:rPr lang="en-US" sz="3600" b="1" dirty="0" smtClean="0">
                <a:effectLst>
                  <a:outerShdw blurRad="38100" dist="38100" dir="2700000" algn="tl">
                    <a:srgbClr val="000000">
                      <a:alpha val="43137"/>
                    </a:srgbClr>
                  </a:outerShdw>
                </a:effectLst>
                <a:latin typeface="Book Antiqua" pitchFamily="18" charset="0"/>
              </a:rPr>
              <a:t>Unit-7, Lesson-1</a:t>
            </a:r>
            <a:endParaRPr lang="en-US" sz="3600" b="1" dirty="0">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val="18046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609441" y="762000"/>
            <a:ext cx="11071516" cy="1524000"/>
          </a:xfrm>
          <a:prstGeom prst="trapezoid">
            <a:avLst>
              <a:gd name="adj" fmla="val 8881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ook Antiqua" pitchFamily="18" charset="0"/>
              </a:rPr>
              <a:t>Learning outcomes</a:t>
            </a:r>
            <a:endParaRPr lang="en-US" sz="3200" b="1" dirty="0">
              <a:effectLst>
                <a:outerShdw blurRad="38100" dist="38100" dir="2700000" algn="tl">
                  <a:srgbClr val="000000">
                    <a:alpha val="43137"/>
                  </a:srgbClr>
                </a:outerShdw>
              </a:effectLst>
              <a:latin typeface="Book Antiqua" pitchFamily="18" charset="0"/>
            </a:endParaRPr>
          </a:p>
        </p:txBody>
      </p:sp>
      <p:sp>
        <p:nvSpPr>
          <p:cNvPr id="3" name="Rectangle 2"/>
          <p:cNvSpPr/>
          <p:nvPr/>
        </p:nvSpPr>
        <p:spPr>
          <a:xfrm>
            <a:off x="609441" y="2286000"/>
            <a:ext cx="11071516" cy="3276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231775"/>
            <a:r>
              <a:rPr lang="en-US" sz="2800" b="1" dirty="0" smtClean="0">
                <a:effectLst>
                  <a:outerShdw blurRad="38100" dist="38100" dir="2700000" algn="tl">
                    <a:srgbClr val="000000">
                      <a:alpha val="43137"/>
                    </a:srgbClr>
                  </a:outerShdw>
                </a:effectLst>
                <a:latin typeface="Book Antiqua" pitchFamily="18" charset="0"/>
              </a:rPr>
              <a:t>After the </a:t>
            </a:r>
            <a:r>
              <a:rPr lang="en-US" sz="2800" b="1" dirty="0" err="1" smtClean="0">
                <a:effectLst>
                  <a:outerShdw blurRad="38100" dist="38100" dir="2700000" algn="tl">
                    <a:srgbClr val="000000">
                      <a:alpha val="43137"/>
                    </a:srgbClr>
                  </a:outerShdw>
                </a:effectLst>
                <a:latin typeface="Book Antiqua" pitchFamily="18" charset="0"/>
              </a:rPr>
              <a:t>ss</a:t>
            </a:r>
            <a:r>
              <a:rPr lang="en-US" sz="2800" b="1" dirty="0" smtClean="0">
                <a:effectLst>
                  <a:outerShdw blurRad="38100" dist="38100" dir="2700000" algn="tl">
                    <a:srgbClr val="000000">
                      <a:alpha val="43137"/>
                    </a:srgbClr>
                  </a:outerShdw>
                </a:effectLst>
                <a:latin typeface="Book Antiqua" pitchFamily="18" charset="0"/>
              </a:rPr>
              <a:t> have studied this lesson, they will be able to-</a:t>
            </a:r>
          </a:p>
          <a:p>
            <a:r>
              <a:rPr lang="en-US" sz="2800" b="1" dirty="0" smtClean="0">
                <a:effectLst>
                  <a:outerShdw blurRad="38100" dist="38100" dir="2700000" algn="tl">
                    <a:srgbClr val="000000">
                      <a:alpha val="43137"/>
                    </a:srgbClr>
                  </a:outerShdw>
                </a:effectLst>
                <a:latin typeface="Book Antiqua" pitchFamily="18" charset="0"/>
              </a:rPr>
              <a:t>	</a:t>
            </a:r>
            <a:r>
              <a:rPr lang="en-US" sz="2800" b="1" dirty="0">
                <a:effectLst>
                  <a:outerShdw blurRad="38100" dist="38100" dir="2700000" algn="tl">
                    <a:srgbClr val="000000">
                      <a:alpha val="43137"/>
                    </a:srgbClr>
                  </a:outerShdw>
                </a:effectLst>
                <a:latin typeface="Book Antiqua" pitchFamily="18" charset="0"/>
              </a:rPr>
              <a:t>a)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tell the meaning of some key words.</a:t>
            </a:r>
          </a:p>
          <a:p>
            <a:r>
              <a:rPr lang="en-US" sz="2800" b="1" dirty="0" smtClean="0">
                <a:effectLst>
                  <a:outerShdw blurRad="38100" dist="38100" dir="2700000" algn="tl">
                    <a:srgbClr val="000000">
                      <a:alpha val="43137"/>
                    </a:srgbClr>
                  </a:outerShdw>
                </a:effectLst>
                <a:latin typeface="Book Antiqua" pitchFamily="18" charset="0"/>
              </a:rPr>
              <a:t>	b) read and understand the text </a:t>
            </a:r>
          </a:p>
          <a:p>
            <a:r>
              <a:rPr lang="en-US" sz="2800" b="1" dirty="0" smtClean="0">
                <a:effectLst>
                  <a:outerShdw blurRad="38100" dist="38100" dir="2700000" algn="tl">
                    <a:srgbClr val="000000">
                      <a:alpha val="43137"/>
                    </a:srgbClr>
                  </a:outerShdw>
                </a:effectLst>
                <a:latin typeface="Book Antiqua" pitchFamily="18" charset="0"/>
              </a:rPr>
              <a:t>	c) ask and answer questions</a:t>
            </a:r>
          </a:p>
          <a:p>
            <a:r>
              <a:rPr lang="en-US" sz="2800" b="1" dirty="0" smtClean="0">
                <a:effectLst>
                  <a:outerShdw blurRad="38100" dist="38100" dir="2700000" algn="tl">
                    <a:srgbClr val="000000">
                      <a:alpha val="43137"/>
                    </a:srgbClr>
                  </a:outerShdw>
                </a:effectLst>
                <a:latin typeface="Book Antiqua" pitchFamily="18" charset="0"/>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087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ocabulary.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dk1"/>
          </a:fillRef>
          <a:effectRef idx="1">
            <a:schemeClr val="dk1"/>
          </a:effectRef>
          <a:fontRef idx="minor">
            <a:schemeClr val="lt1"/>
          </a:fontRef>
        </p:style>
      </p:pic>
      <p:grpSp>
        <p:nvGrpSpPr>
          <p:cNvPr id="5" name="Group 4"/>
          <p:cNvGrpSpPr/>
          <p:nvPr/>
        </p:nvGrpSpPr>
        <p:grpSpPr>
          <a:xfrm>
            <a:off x="4221024" y="173865"/>
            <a:ext cx="7967802" cy="791080"/>
            <a:chOff x="4222123" y="173865"/>
            <a:chExt cx="7969877" cy="791080"/>
          </a:xfrm>
        </p:grpSpPr>
        <p:sp>
          <p:nvSpPr>
            <p:cNvPr id="4" name="Rounded Rectangle 3"/>
            <p:cNvSpPr/>
            <p:nvPr/>
          </p:nvSpPr>
          <p:spPr>
            <a:xfrm>
              <a:off x="4543562" y="173865"/>
              <a:ext cx="7648438" cy="791080"/>
            </a:xfrm>
            <a:prstGeom prst="roundRect">
              <a:avLst>
                <a:gd name="adj" fmla="val 0"/>
              </a:avLst>
            </a:prstGeom>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lIns="91433" tIns="45717" rIns="91433" bIns="45717" rtlCol="0" anchor="ctr"/>
            <a:lstStyle/>
            <a:p>
              <a:pPr algn="ctr">
                <a:defRPr/>
              </a:pPr>
              <a:r>
                <a:rPr lang="en-US" sz="4400" b="1" dirty="0" smtClean="0">
                  <a:solidFill>
                    <a:srgbClr val="FFFF00"/>
                  </a:solidFill>
                  <a:latin typeface="Times New Roman" pitchFamily="18" charset="0"/>
                  <a:cs typeface="Times New Roman" pitchFamily="18" charset="0"/>
                </a:rPr>
                <a:t>Let’s Search the key words </a:t>
              </a:r>
              <a:r>
                <a:rPr lang="en-US" sz="4400" b="1" dirty="0" smtClean="0">
                  <a:solidFill>
                    <a:srgbClr val="0000CC"/>
                  </a:solidFill>
                  <a:latin typeface="Times New Roman" pitchFamily="18" charset="0"/>
                  <a:cs typeface="Times New Roman" pitchFamily="18" charset="0"/>
                </a:rPr>
                <a:t> </a:t>
              </a:r>
              <a:endParaRPr lang="en-US" sz="4400" b="1" dirty="0">
                <a:solidFill>
                  <a:srgbClr val="0000CC"/>
                </a:solidFill>
                <a:latin typeface="Times New Roman" pitchFamily="18" charset="0"/>
                <a:cs typeface="Times New Roman" pitchFamily="18" charset="0"/>
              </a:endParaRPr>
            </a:p>
          </p:txBody>
        </p:sp>
        <p:sp>
          <p:nvSpPr>
            <p:cNvPr id="2" name="Flowchart: Or 1"/>
            <p:cNvSpPr/>
            <p:nvPr/>
          </p:nvSpPr>
          <p:spPr>
            <a:xfrm>
              <a:off x="4222123" y="239661"/>
              <a:ext cx="872031" cy="659487"/>
            </a:xfrm>
            <a:prstGeom prst="flowChartOr">
              <a:avLst/>
            </a:prstGeom>
            <a:gradFill>
              <a:gsLst>
                <a:gs pos="68000">
                  <a:srgbClr val="00B0F0"/>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grpSp>
    </p:spTree>
    <p:extLst>
      <p:ext uri="{BB962C8B-B14F-4D97-AF65-F5344CB8AC3E}">
        <p14:creationId xmlns:p14="http://schemas.microsoft.com/office/powerpoint/2010/main" val="2333714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305145" y="457200"/>
            <a:ext cx="3108822" cy="1143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Plight</a:t>
            </a:r>
          </a:p>
        </p:txBody>
      </p:sp>
      <p:sp>
        <p:nvSpPr>
          <p:cNvPr id="8" name="Right Arrow 7"/>
          <p:cNvSpPr/>
          <p:nvPr/>
        </p:nvSpPr>
        <p:spPr>
          <a:xfrm>
            <a:off x="1328564" y="2855662"/>
            <a:ext cx="3084346" cy="10258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Milestone</a:t>
            </a:r>
          </a:p>
        </p:txBody>
      </p:sp>
      <p:sp>
        <p:nvSpPr>
          <p:cNvPr id="9" name="Right Arrow 8"/>
          <p:cNvSpPr/>
          <p:nvPr/>
        </p:nvSpPr>
        <p:spPr>
          <a:xfrm>
            <a:off x="1305144" y="1676404"/>
            <a:ext cx="3192847" cy="114299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Depict</a:t>
            </a:r>
          </a:p>
        </p:txBody>
      </p:sp>
      <p:sp>
        <p:nvSpPr>
          <p:cNvPr id="10" name="Right Arrow 9"/>
          <p:cNvSpPr/>
          <p:nvPr/>
        </p:nvSpPr>
        <p:spPr>
          <a:xfrm>
            <a:off x="1305145" y="3932830"/>
            <a:ext cx="3108822" cy="103751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r"/>
            <a:r>
              <a:rPr lang="en-US" sz="2800" b="1" dirty="0">
                <a:effectLst>
                  <a:outerShdw blurRad="38100" dist="38100" dir="2700000" algn="tl">
                    <a:srgbClr val="000000">
                      <a:alpha val="43137"/>
                    </a:srgbClr>
                  </a:outerShdw>
                </a:effectLst>
                <a:latin typeface="Book Antiqua" pitchFamily="18" charset="0"/>
              </a:rPr>
              <a:t>Compassion</a:t>
            </a:r>
          </a:p>
        </p:txBody>
      </p:sp>
      <p:sp>
        <p:nvSpPr>
          <p:cNvPr id="5" name="Rectangle 4"/>
          <p:cNvSpPr/>
          <p:nvPr/>
        </p:nvSpPr>
        <p:spPr>
          <a:xfrm>
            <a:off x="4413969" y="3055950"/>
            <a:ext cx="5209378" cy="6252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a very important stage in the development of something</a:t>
            </a:r>
          </a:p>
        </p:txBody>
      </p:sp>
      <p:sp>
        <p:nvSpPr>
          <p:cNvPr id="16" name="Rectangle 15"/>
          <p:cNvSpPr/>
          <p:nvPr/>
        </p:nvSpPr>
        <p:spPr>
          <a:xfrm>
            <a:off x="4413969" y="4157693"/>
            <a:ext cx="5209378" cy="6252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sympathy, empathy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Rectangle 21"/>
          <p:cNvSpPr/>
          <p:nvPr/>
        </p:nvSpPr>
        <p:spPr>
          <a:xfrm>
            <a:off x="4497991" y="1889328"/>
            <a:ext cx="5125356" cy="625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Representing by drawing</a:t>
            </a:r>
          </a:p>
        </p:txBody>
      </p:sp>
      <p:sp>
        <p:nvSpPr>
          <p:cNvPr id="23" name="Rectangle 22"/>
          <p:cNvSpPr/>
          <p:nvPr/>
        </p:nvSpPr>
        <p:spPr>
          <a:xfrm>
            <a:off x="4470648" y="744687"/>
            <a:ext cx="5125356" cy="62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6819" tIns="48409" rIns="96819" bIns="48409" rtlCol="0" anchor="ctr"/>
          <a:lstStyle/>
          <a:p>
            <a:pPr algn="just"/>
            <a:r>
              <a:rPr lang="en-US" sz="2800" b="1" dirty="0">
                <a:effectLst>
                  <a:outerShdw blurRad="38100" dist="38100" dir="2700000" algn="tl">
                    <a:srgbClr val="000000">
                      <a:alpha val="43137"/>
                    </a:srgbClr>
                  </a:outerShdw>
                </a:effectLst>
                <a:latin typeface="Book Antiqua" pitchFamily="18" charset="0"/>
              </a:rPr>
              <a:t>Unfortunate situation</a:t>
            </a:r>
          </a:p>
        </p:txBody>
      </p:sp>
    </p:spTree>
    <p:extLst>
      <p:ext uri="{BB962C8B-B14F-4D97-AF65-F5344CB8AC3E}">
        <p14:creationId xmlns:p14="http://schemas.microsoft.com/office/powerpoint/2010/main" val="1390947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5" grpId="0" animBg="1"/>
      <p:bldP spid="16"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1696</Words>
  <Application>Microsoft Office PowerPoint</Application>
  <PresentationFormat>Custom</PresentationFormat>
  <Paragraphs>240</Paragraphs>
  <Slides>39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Zainul Abedin, the greatest artist</dc:title>
  <dc:creator>Hirendra sir</dc:creator>
  <cp:lastModifiedBy>Hirendra Debnath</cp:lastModifiedBy>
  <cp:revision>111</cp:revision>
  <dcterms:created xsi:type="dcterms:W3CDTF">2015-06-26T08:28:30Z</dcterms:created>
  <dcterms:modified xsi:type="dcterms:W3CDTF">2020-08-22T05:13:20Z</dcterms:modified>
</cp:coreProperties>
</file>