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8" r:id="rId4"/>
    <p:sldId id="259" r:id="rId5"/>
    <p:sldId id="260" r:id="rId6"/>
    <p:sldId id="261" r:id="rId7"/>
    <p:sldId id="268" r:id="rId8"/>
    <p:sldId id="273" r:id="rId9"/>
    <p:sldId id="262" r:id="rId10"/>
    <p:sldId id="263" r:id="rId11"/>
    <p:sldId id="272" r:id="rId12"/>
    <p:sldId id="274" r:id="rId13"/>
    <p:sldId id="269" r:id="rId14"/>
    <p:sldId id="270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1AEAE5-7FEB-4FDA-85ED-2CC65E6D4FC2}" type="doc">
      <dgm:prSet loTypeId="urn:microsoft.com/office/officeart/2005/8/layout/radial5" loCatId="relationship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CD0C0F8-9795-4554-AFFC-29C915EF306A}">
      <dgm:prSet phldrT="[Text]"/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শব্দ ভাণ্ডার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AF176180-4129-46F9-B7CD-1A7017E4BA42}" type="parTrans" cxnId="{87677512-7410-4D26-8229-EECFA4FD998A}">
      <dgm:prSet/>
      <dgm:spPr/>
      <dgm:t>
        <a:bodyPr/>
        <a:lstStyle/>
        <a:p>
          <a:endParaRPr lang="en-US"/>
        </a:p>
      </dgm:t>
    </dgm:pt>
    <dgm:pt modelId="{F8CE7603-40F0-4786-BF8B-515505DA33B9}" type="sibTrans" cxnId="{87677512-7410-4D26-8229-EECFA4FD998A}">
      <dgm:prSet/>
      <dgm:spPr/>
      <dgm:t>
        <a:bodyPr/>
        <a:lstStyle/>
        <a:p>
          <a:endParaRPr lang="en-US"/>
        </a:p>
      </dgm:t>
    </dgm:pt>
    <dgm:pt modelId="{77EBCEC0-0A20-4394-8362-2BDE1B4849FC}">
      <dgm:prSet phldrT="[Text]"/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তৎসম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BCAD96E1-9AAA-4BA6-85A9-2C9246332694}" type="parTrans" cxnId="{E0FAC533-46A7-4623-9C91-3923B35FE888}">
      <dgm:prSet/>
      <dgm:spPr/>
      <dgm:t>
        <a:bodyPr/>
        <a:lstStyle/>
        <a:p>
          <a:endParaRPr lang="en-US"/>
        </a:p>
      </dgm:t>
    </dgm:pt>
    <dgm:pt modelId="{80912AC4-6E16-429C-A8F9-6E61946DDD51}" type="sibTrans" cxnId="{E0FAC533-46A7-4623-9C91-3923B35FE888}">
      <dgm:prSet/>
      <dgm:spPr/>
      <dgm:t>
        <a:bodyPr/>
        <a:lstStyle/>
        <a:p>
          <a:endParaRPr lang="en-US"/>
        </a:p>
      </dgm:t>
    </dgm:pt>
    <dgm:pt modelId="{CA73AED3-5ECF-4EBB-B546-6E9F27CA0EF4}">
      <dgm:prSet phldrT="[Text]"/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অর্ধ তৎসম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DC7CCEA6-CD7D-4ACA-B453-5FE3A353DF01}" type="parTrans" cxnId="{58FEE618-20BD-4C73-AD8B-ECAC23BC55B8}">
      <dgm:prSet/>
      <dgm:spPr/>
      <dgm:t>
        <a:bodyPr/>
        <a:lstStyle/>
        <a:p>
          <a:endParaRPr lang="en-US"/>
        </a:p>
      </dgm:t>
    </dgm:pt>
    <dgm:pt modelId="{FA3DC1DE-CAD6-444B-91E3-ED113D94C847}" type="sibTrans" cxnId="{58FEE618-20BD-4C73-AD8B-ECAC23BC55B8}">
      <dgm:prSet/>
      <dgm:spPr/>
      <dgm:t>
        <a:bodyPr/>
        <a:lstStyle/>
        <a:p>
          <a:endParaRPr lang="en-US"/>
        </a:p>
      </dgm:t>
    </dgm:pt>
    <dgm:pt modelId="{A4F36C03-B3E2-495B-81E9-01D9F21AD423}">
      <dgm:prSet phldrT="[Text]"/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তদ্ভব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B949BD9E-FB8B-4A9C-86ED-601FEA7042C1}" type="parTrans" cxnId="{A5A26468-A250-481A-8351-5207BB2919B2}">
      <dgm:prSet/>
      <dgm:spPr/>
      <dgm:t>
        <a:bodyPr/>
        <a:lstStyle/>
        <a:p>
          <a:endParaRPr lang="en-US"/>
        </a:p>
      </dgm:t>
    </dgm:pt>
    <dgm:pt modelId="{751B3368-65DE-47B9-AF29-6A1FFD009B8E}" type="sibTrans" cxnId="{A5A26468-A250-481A-8351-5207BB2919B2}">
      <dgm:prSet/>
      <dgm:spPr/>
      <dgm:t>
        <a:bodyPr/>
        <a:lstStyle/>
        <a:p>
          <a:endParaRPr lang="en-US"/>
        </a:p>
      </dgm:t>
    </dgm:pt>
    <dgm:pt modelId="{1A0063B0-2419-4EBD-8736-49188D257FCE}">
      <dgm:prSet phldrT="[Text]"/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দেশি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9E98C9A2-39B1-4CE8-9751-3FAE766E7CD9}" type="parTrans" cxnId="{363037EC-E151-4A55-91D3-41C7E8A46ACB}">
      <dgm:prSet/>
      <dgm:spPr/>
      <dgm:t>
        <a:bodyPr/>
        <a:lstStyle/>
        <a:p>
          <a:endParaRPr lang="en-US"/>
        </a:p>
      </dgm:t>
    </dgm:pt>
    <dgm:pt modelId="{D0E092D0-7201-4A3D-B790-290FD791B861}" type="sibTrans" cxnId="{363037EC-E151-4A55-91D3-41C7E8A46ACB}">
      <dgm:prSet/>
      <dgm:spPr/>
      <dgm:t>
        <a:bodyPr/>
        <a:lstStyle/>
        <a:p>
          <a:endParaRPr lang="en-US"/>
        </a:p>
      </dgm:t>
    </dgm:pt>
    <dgm:pt modelId="{4F8870E8-5A2A-43B7-91D9-5C114E21B254}">
      <dgm:prSet/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বিদেশি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EAD53CE2-8457-47A1-9976-6E96C3CF5B06}" type="parTrans" cxnId="{AB1B447D-9F0B-4F8A-90AD-A041EAC66F97}">
      <dgm:prSet/>
      <dgm:spPr/>
      <dgm:t>
        <a:bodyPr/>
        <a:lstStyle/>
        <a:p>
          <a:endParaRPr lang="en-US"/>
        </a:p>
      </dgm:t>
    </dgm:pt>
    <dgm:pt modelId="{0637C351-89BC-4223-BED5-E735A89EE195}" type="sibTrans" cxnId="{AB1B447D-9F0B-4F8A-90AD-A041EAC66F97}">
      <dgm:prSet/>
      <dgm:spPr/>
      <dgm:t>
        <a:bodyPr/>
        <a:lstStyle/>
        <a:p>
          <a:endParaRPr lang="en-US"/>
        </a:p>
      </dgm:t>
    </dgm:pt>
    <dgm:pt modelId="{FF75054F-CBDB-4C1A-A407-C1D966520CE0}" type="pres">
      <dgm:prSet presAssocID="{811AEAE5-7FEB-4FDA-85ED-2CC65E6D4FC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5C85F3-A723-4C66-9102-8BDDEB025C6E}" type="pres">
      <dgm:prSet presAssocID="{0CD0C0F8-9795-4554-AFFC-29C915EF306A}" presName="centerShape" presStyleLbl="node0" presStyleIdx="0" presStyleCnt="1"/>
      <dgm:spPr/>
      <dgm:t>
        <a:bodyPr/>
        <a:lstStyle/>
        <a:p>
          <a:endParaRPr lang="en-US"/>
        </a:p>
      </dgm:t>
    </dgm:pt>
    <dgm:pt modelId="{D81C80D7-D429-4406-9476-860873DBC503}" type="pres">
      <dgm:prSet presAssocID="{BCAD96E1-9AAA-4BA6-85A9-2C9246332694}" presName="parTrans" presStyleLbl="sibTrans2D1" presStyleIdx="0" presStyleCnt="5"/>
      <dgm:spPr/>
      <dgm:t>
        <a:bodyPr/>
        <a:lstStyle/>
        <a:p>
          <a:endParaRPr lang="en-US"/>
        </a:p>
      </dgm:t>
    </dgm:pt>
    <dgm:pt modelId="{62CE59B4-5A81-4F41-B06A-2D6E3D7EF49C}" type="pres">
      <dgm:prSet presAssocID="{BCAD96E1-9AAA-4BA6-85A9-2C9246332694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477124C2-BA6D-4F72-A394-A3E451790ABE}" type="pres">
      <dgm:prSet presAssocID="{77EBCEC0-0A20-4394-8362-2BDE1B4849F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E02C31-FFCE-4132-BFF9-3F55873CB464}" type="pres">
      <dgm:prSet presAssocID="{DC7CCEA6-CD7D-4ACA-B453-5FE3A353DF01}" presName="parTrans" presStyleLbl="sibTrans2D1" presStyleIdx="1" presStyleCnt="5"/>
      <dgm:spPr/>
      <dgm:t>
        <a:bodyPr/>
        <a:lstStyle/>
        <a:p>
          <a:endParaRPr lang="en-US"/>
        </a:p>
      </dgm:t>
    </dgm:pt>
    <dgm:pt modelId="{28A9562C-8DE4-4E7C-8382-808477ACE49E}" type="pres">
      <dgm:prSet presAssocID="{DC7CCEA6-CD7D-4ACA-B453-5FE3A353DF01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08A6ACB9-F6FB-48AA-AC44-481DC5C20761}" type="pres">
      <dgm:prSet presAssocID="{CA73AED3-5ECF-4EBB-B546-6E9F27CA0EF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981B51-7B20-48DD-B4B6-FB5EBADE7354}" type="pres">
      <dgm:prSet presAssocID="{B949BD9E-FB8B-4A9C-86ED-601FEA7042C1}" presName="parTrans" presStyleLbl="sibTrans2D1" presStyleIdx="2" presStyleCnt="5"/>
      <dgm:spPr/>
      <dgm:t>
        <a:bodyPr/>
        <a:lstStyle/>
        <a:p>
          <a:endParaRPr lang="en-US"/>
        </a:p>
      </dgm:t>
    </dgm:pt>
    <dgm:pt modelId="{E0B32FE1-7C99-4D96-9E85-5A73C67A8F10}" type="pres">
      <dgm:prSet presAssocID="{B949BD9E-FB8B-4A9C-86ED-601FEA7042C1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63FDA083-5B08-4D80-AA1B-EFFF45236EBB}" type="pres">
      <dgm:prSet presAssocID="{A4F36C03-B3E2-495B-81E9-01D9F21AD42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762E60-B33A-44D3-9955-915A71DC513B}" type="pres">
      <dgm:prSet presAssocID="{9E98C9A2-39B1-4CE8-9751-3FAE766E7CD9}" presName="parTrans" presStyleLbl="sibTrans2D1" presStyleIdx="3" presStyleCnt="5"/>
      <dgm:spPr/>
      <dgm:t>
        <a:bodyPr/>
        <a:lstStyle/>
        <a:p>
          <a:endParaRPr lang="en-US"/>
        </a:p>
      </dgm:t>
    </dgm:pt>
    <dgm:pt modelId="{26CEA120-0AC6-4361-8FFC-496CA8C59B64}" type="pres">
      <dgm:prSet presAssocID="{9E98C9A2-39B1-4CE8-9751-3FAE766E7CD9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54A8EA48-04FD-41B2-9991-12BA9562F687}" type="pres">
      <dgm:prSet presAssocID="{1A0063B0-2419-4EBD-8736-49188D257FCE}" presName="node" presStyleLbl="node1" presStyleIdx="3" presStyleCnt="5" custScaleY="998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8D521C-0B25-4E3D-9C99-70A46B3122A9}" type="pres">
      <dgm:prSet presAssocID="{EAD53CE2-8457-47A1-9976-6E96C3CF5B06}" presName="parTrans" presStyleLbl="sibTrans2D1" presStyleIdx="4" presStyleCnt="5"/>
      <dgm:spPr/>
      <dgm:t>
        <a:bodyPr/>
        <a:lstStyle/>
        <a:p>
          <a:endParaRPr lang="en-US"/>
        </a:p>
      </dgm:t>
    </dgm:pt>
    <dgm:pt modelId="{F93378D5-8C9F-4449-838C-08E4141357C2}" type="pres">
      <dgm:prSet presAssocID="{EAD53CE2-8457-47A1-9976-6E96C3CF5B06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1234DAF7-2DAB-443C-9BFD-DE204D04F404}" type="pres">
      <dgm:prSet presAssocID="{4F8870E8-5A2A-43B7-91D9-5C114E21B25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C60DCA-8DCB-4333-A129-C84E7D35D184}" type="presOf" srcId="{DC7CCEA6-CD7D-4ACA-B453-5FE3A353DF01}" destId="{28A9562C-8DE4-4E7C-8382-808477ACE49E}" srcOrd="1" destOrd="0" presId="urn:microsoft.com/office/officeart/2005/8/layout/radial5"/>
    <dgm:cxn modelId="{AB1B447D-9F0B-4F8A-90AD-A041EAC66F97}" srcId="{0CD0C0F8-9795-4554-AFFC-29C915EF306A}" destId="{4F8870E8-5A2A-43B7-91D9-5C114E21B254}" srcOrd="4" destOrd="0" parTransId="{EAD53CE2-8457-47A1-9976-6E96C3CF5B06}" sibTransId="{0637C351-89BC-4223-BED5-E735A89EE195}"/>
    <dgm:cxn modelId="{1CAB29DA-F0C7-425A-8DD8-56A89145161C}" type="presOf" srcId="{EAD53CE2-8457-47A1-9976-6E96C3CF5B06}" destId="{9F8D521C-0B25-4E3D-9C99-70A46B3122A9}" srcOrd="0" destOrd="0" presId="urn:microsoft.com/office/officeart/2005/8/layout/radial5"/>
    <dgm:cxn modelId="{87677512-7410-4D26-8229-EECFA4FD998A}" srcId="{811AEAE5-7FEB-4FDA-85ED-2CC65E6D4FC2}" destId="{0CD0C0F8-9795-4554-AFFC-29C915EF306A}" srcOrd="0" destOrd="0" parTransId="{AF176180-4129-46F9-B7CD-1A7017E4BA42}" sibTransId="{F8CE7603-40F0-4786-BF8B-515505DA33B9}"/>
    <dgm:cxn modelId="{95C7EDFC-068A-4376-8951-CC36AD4FA031}" type="presOf" srcId="{811AEAE5-7FEB-4FDA-85ED-2CC65E6D4FC2}" destId="{FF75054F-CBDB-4C1A-A407-C1D966520CE0}" srcOrd="0" destOrd="0" presId="urn:microsoft.com/office/officeart/2005/8/layout/radial5"/>
    <dgm:cxn modelId="{0DE0D1CD-4E2A-46F5-A74C-325A1350952B}" type="presOf" srcId="{9E98C9A2-39B1-4CE8-9751-3FAE766E7CD9}" destId="{26CEA120-0AC6-4361-8FFC-496CA8C59B64}" srcOrd="1" destOrd="0" presId="urn:microsoft.com/office/officeart/2005/8/layout/radial5"/>
    <dgm:cxn modelId="{170B77BC-850A-49FF-A2B4-9B21F51E0113}" type="presOf" srcId="{B949BD9E-FB8B-4A9C-86ED-601FEA7042C1}" destId="{EA981B51-7B20-48DD-B4B6-FB5EBADE7354}" srcOrd="0" destOrd="0" presId="urn:microsoft.com/office/officeart/2005/8/layout/radial5"/>
    <dgm:cxn modelId="{0EB98D20-95DD-42BC-95DA-628090974061}" type="presOf" srcId="{4F8870E8-5A2A-43B7-91D9-5C114E21B254}" destId="{1234DAF7-2DAB-443C-9BFD-DE204D04F404}" srcOrd="0" destOrd="0" presId="urn:microsoft.com/office/officeart/2005/8/layout/radial5"/>
    <dgm:cxn modelId="{A983E526-5D5E-407C-B2D1-8B0BD276419C}" type="presOf" srcId="{DC7CCEA6-CD7D-4ACA-B453-5FE3A353DF01}" destId="{A2E02C31-FFCE-4132-BFF9-3F55873CB464}" srcOrd="0" destOrd="0" presId="urn:microsoft.com/office/officeart/2005/8/layout/radial5"/>
    <dgm:cxn modelId="{B63D5343-5126-4611-B4A9-A34ADFD7AA5F}" type="presOf" srcId="{77EBCEC0-0A20-4394-8362-2BDE1B4849FC}" destId="{477124C2-BA6D-4F72-A394-A3E451790ABE}" srcOrd="0" destOrd="0" presId="urn:microsoft.com/office/officeart/2005/8/layout/radial5"/>
    <dgm:cxn modelId="{C1CF8988-FCD4-4314-A761-6B397F3AFFFE}" type="presOf" srcId="{1A0063B0-2419-4EBD-8736-49188D257FCE}" destId="{54A8EA48-04FD-41B2-9991-12BA9562F687}" srcOrd="0" destOrd="0" presId="urn:microsoft.com/office/officeart/2005/8/layout/radial5"/>
    <dgm:cxn modelId="{A5A26468-A250-481A-8351-5207BB2919B2}" srcId="{0CD0C0F8-9795-4554-AFFC-29C915EF306A}" destId="{A4F36C03-B3E2-495B-81E9-01D9F21AD423}" srcOrd="2" destOrd="0" parTransId="{B949BD9E-FB8B-4A9C-86ED-601FEA7042C1}" sibTransId="{751B3368-65DE-47B9-AF29-6A1FFD009B8E}"/>
    <dgm:cxn modelId="{FE2B9DB5-FA0D-4033-BF49-0529FF10F25D}" type="presOf" srcId="{0CD0C0F8-9795-4554-AFFC-29C915EF306A}" destId="{E25C85F3-A723-4C66-9102-8BDDEB025C6E}" srcOrd="0" destOrd="0" presId="urn:microsoft.com/office/officeart/2005/8/layout/radial5"/>
    <dgm:cxn modelId="{53B45968-B18C-405F-B07E-E959618C487E}" type="presOf" srcId="{EAD53CE2-8457-47A1-9976-6E96C3CF5B06}" destId="{F93378D5-8C9F-4449-838C-08E4141357C2}" srcOrd="1" destOrd="0" presId="urn:microsoft.com/office/officeart/2005/8/layout/radial5"/>
    <dgm:cxn modelId="{82A034EC-2FB9-475A-B6EA-644F44124940}" type="presOf" srcId="{9E98C9A2-39B1-4CE8-9751-3FAE766E7CD9}" destId="{21762E60-B33A-44D3-9955-915A71DC513B}" srcOrd="0" destOrd="0" presId="urn:microsoft.com/office/officeart/2005/8/layout/radial5"/>
    <dgm:cxn modelId="{7DAF24BE-4D8A-4AD7-9B48-F348D5526509}" type="presOf" srcId="{BCAD96E1-9AAA-4BA6-85A9-2C9246332694}" destId="{62CE59B4-5A81-4F41-B06A-2D6E3D7EF49C}" srcOrd="1" destOrd="0" presId="urn:microsoft.com/office/officeart/2005/8/layout/radial5"/>
    <dgm:cxn modelId="{58FEE618-20BD-4C73-AD8B-ECAC23BC55B8}" srcId="{0CD0C0F8-9795-4554-AFFC-29C915EF306A}" destId="{CA73AED3-5ECF-4EBB-B546-6E9F27CA0EF4}" srcOrd="1" destOrd="0" parTransId="{DC7CCEA6-CD7D-4ACA-B453-5FE3A353DF01}" sibTransId="{FA3DC1DE-CAD6-444B-91E3-ED113D94C847}"/>
    <dgm:cxn modelId="{0B1B4A75-55F9-41E1-B815-3951906DD972}" type="presOf" srcId="{CA73AED3-5ECF-4EBB-B546-6E9F27CA0EF4}" destId="{08A6ACB9-F6FB-48AA-AC44-481DC5C20761}" srcOrd="0" destOrd="0" presId="urn:microsoft.com/office/officeart/2005/8/layout/radial5"/>
    <dgm:cxn modelId="{E0FAC533-46A7-4623-9C91-3923B35FE888}" srcId="{0CD0C0F8-9795-4554-AFFC-29C915EF306A}" destId="{77EBCEC0-0A20-4394-8362-2BDE1B4849FC}" srcOrd="0" destOrd="0" parTransId="{BCAD96E1-9AAA-4BA6-85A9-2C9246332694}" sibTransId="{80912AC4-6E16-429C-A8F9-6E61946DDD51}"/>
    <dgm:cxn modelId="{736511CA-8877-448E-AD03-8E7C8B72D8D4}" type="presOf" srcId="{B949BD9E-FB8B-4A9C-86ED-601FEA7042C1}" destId="{E0B32FE1-7C99-4D96-9E85-5A73C67A8F10}" srcOrd="1" destOrd="0" presId="urn:microsoft.com/office/officeart/2005/8/layout/radial5"/>
    <dgm:cxn modelId="{E32CAE0B-E6C0-4B51-B2BC-33A87647A27F}" type="presOf" srcId="{A4F36C03-B3E2-495B-81E9-01D9F21AD423}" destId="{63FDA083-5B08-4D80-AA1B-EFFF45236EBB}" srcOrd="0" destOrd="0" presId="urn:microsoft.com/office/officeart/2005/8/layout/radial5"/>
    <dgm:cxn modelId="{40DCDD8B-03AD-4EA1-9EEC-855DE854EF02}" type="presOf" srcId="{BCAD96E1-9AAA-4BA6-85A9-2C9246332694}" destId="{D81C80D7-D429-4406-9476-860873DBC503}" srcOrd="0" destOrd="0" presId="urn:microsoft.com/office/officeart/2005/8/layout/radial5"/>
    <dgm:cxn modelId="{363037EC-E151-4A55-91D3-41C7E8A46ACB}" srcId="{0CD0C0F8-9795-4554-AFFC-29C915EF306A}" destId="{1A0063B0-2419-4EBD-8736-49188D257FCE}" srcOrd="3" destOrd="0" parTransId="{9E98C9A2-39B1-4CE8-9751-3FAE766E7CD9}" sibTransId="{D0E092D0-7201-4A3D-B790-290FD791B861}"/>
    <dgm:cxn modelId="{F3D16A04-1E72-469E-9333-87CBA8561B6C}" type="presParOf" srcId="{FF75054F-CBDB-4C1A-A407-C1D966520CE0}" destId="{E25C85F3-A723-4C66-9102-8BDDEB025C6E}" srcOrd="0" destOrd="0" presId="urn:microsoft.com/office/officeart/2005/8/layout/radial5"/>
    <dgm:cxn modelId="{299D55B7-5C98-4CC4-B142-079EF936574A}" type="presParOf" srcId="{FF75054F-CBDB-4C1A-A407-C1D966520CE0}" destId="{D81C80D7-D429-4406-9476-860873DBC503}" srcOrd="1" destOrd="0" presId="urn:microsoft.com/office/officeart/2005/8/layout/radial5"/>
    <dgm:cxn modelId="{2B458869-5E71-4424-9AEF-3511D351A1AD}" type="presParOf" srcId="{D81C80D7-D429-4406-9476-860873DBC503}" destId="{62CE59B4-5A81-4F41-B06A-2D6E3D7EF49C}" srcOrd="0" destOrd="0" presId="urn:microsoft.com/office/officeart/2005/8/layout/radial5"/>
    <dgm:cxn modelId="{FF1D043C-2C38-40A6-B2BE-6F0BCFA6C272}" type="presParOf" srcId="{FF75054F-CBDB-4C1A-A407-C1D966520CE0}" destId="{477124C2-BA6D-4F72-A394-A3E451790ABE}" srcOrd="2" destOrd="0" presId="urn:microsoft.com/office/officeart/2005/8/layout/radial5"/>
    <dgm:cxn modelId="{2E025642-448A-4E78-B9BA-119D76E07F1E}" type="presParOf" srcId="{FF75054F-CBDB-4C1A-A407-C1D966520CE0}" destId="{A2E02C31-FFCE-4132-BFF9-3F55873CB464}" srcOrd="3" destOrd="0" presId="urn:microsoft.com/office/officeart/2005/8/layout/radial5"/>
    <dgm:cxn modelId="{FEDB2905-1ED6-425C-BC88-D9A29D83D544}" type="presParOf" srcId="{A2E02C31-FFCE-4132-BFF9-3F55873CB464}" destId="{28A9562C-8DE4-4E7C-8382-808477ACE49E}" srcOrd="0" destOrd="0" presId="urn:microsoft.com/office/officeart/2005/8/layout/radial5"/>
    <dgm:cxn modelId="{4F87F510-CD6A-415F-A1EE-6423E76D65AD}" type="presParOf" srcId="{FF75054F-CBDB-4C1A-A407-C1D966520CE0}" destId="{08A6ACB9-F6FB-48AA-AC44-481DC5C20761}" srcOrd="4" destOrd="0" presId="urn:microsoft.com/office/officeart/2005/8/layout/radial5"/>
    <dgm:cxn modelId="{2966641E-FBFF-4FAD-BC6B-A720EAF9295E}" type="presParOf" srcId="{FF75054F-CBDB-4C1A-A407-C1D966520CE0}" destId="{EA981B51-7B20-48DD-B4B6-FB5EBADE7354}" srcOrd="5" destOrd="0" presId="urn:microsoft.com/office/officeart/2005/8/layout/radial5"/>
    <dgm:cxn modelId="{580E0B69-5787-49EB-97E4-46F89878DF1D}" type="presParOf" srcId="{EA981B51-7B20-48DD-B4B6-FB5EBADE7354}" destId="{E0B32FE1-7C99-4D96-9E85-5A73C67A8F10}" srcOrd="0" destOrd="0" presId="urn:microsoft.com/office/officeart/2005/8/layout/radial5"/>
    <dgm:cxn modelId="{27272F8F-23FB-4AB9-B456-49FE99F232CA}" type="presParOf" srcId="{FF75054F-CBDB-4C1A-A407-C1D966520CE0}" destId="{63FDA083-5B08-4D80-AA1B-EFFF45236EBB}" srcOrd="6" destOrd="0" presId="urn:microsoft.com/office/officeart/2005/8/layout/radial5"/>
    <dgm:cxn modelId="{05BA68EB-3FF3-41C0-92C7-8AF0A649C69C}" type="presParOf" srcId="{FF75054F-CBDB-4C1A-A407-C1D966520CE0}" destId="{21762E60-B33A-44D3-9955-915A71DC513B}" srcOrd="7" destOrd="0" presId="urn:microsoft.com/office/officeart/2005/8/layout/radial5"/>
    <dgm:cxn modelId="{18E2360D-DAF7-43D8-880F-0D332083AEFC}" type="presParOf" srcId="{21762E60-B33A-44D3-9955-915A71DC513B}" destId="{26CEA120-0AC6-4361-8FFC-496CA8C59B64}" srcOrd="0" destOrd="0" presId="urn:microsoft.com/office/officeart/2005/8/layout/radial5"/>
    <dgm:cxn modelId="{31DEEA16-96F3-4C77-868D-42537BDDE4BE}" type="presParOf" srcId="{FF75054F-CBDB-4C1A-A407-C1D966520CE0}" destId="{54A8EA48-04FD-41B2-9991-12BA9562F687}" srcOrd="8" destOrd="0" presId="urn:microsoft.com/office/officeart/2005/8/layout/radial5"/>
    <dgm:cxn modelId="{4D819F8E-9FC2-4867-89FC-51157AF85ACF}" type="presParOf" srcId="{FF75054F-CBDB-4C1A-A407-C1D966520CE0}" destId="{9F8D521C-0B25-4E3D-9C99-70A46B3122A9}" srcOrd="9" destOrd="0" presId="urn:microsoft.com/office/officeart/2005/8/layout/radial5"/>
    <dgm:cxn modelId="{B0069015-CEF3-4ECD-9860-C14617134373}" type="presParOf" srcId="{9F8D521C-0B25-4E3D-9C99-70A46B3122A9}" destId="{F93378D5-8C9F-4449-838C-08E4141357C2}" srcOrd="0" destOrd="0" presId="urn:microsoft.com/office/officeart/2005/8/layout/radial5"/>
    <dgm:cxn modelId="{776AC007-5A7A-44D6-9427-18DBAF71E399}" type="presParOf" srcId="{FF75054F-CBDB-4C1A-A407-C1D966520CE0}" destId="{1234DAF7-2DAB-443C-9BFD-DE204D04F404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5C85F3-A723-4C66-9102-8BDDEB025C6E}">
      <dsp:nvSpPr>
        <dsp:cNvPr id="0" name=""/>
        <dsp:cNvSpPr/>
      </dsp:nvSpPr>
      <dsp:spPr>
        <a:xfrm>
          <a:off x="2805838" y="2174902"/>
          <a:ext cx="1551123" cy="155112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700" kern="1200" dirty="0" smtClean="0">
              <a:latin typeface="NikoshBAN" pitchFamily="2" charset="0"/>
              <a:cs typeface="NikoshBAN" pitchFamily="2" charset="0"/>
            </a:rPr>
            <a:t>শব্দ ভাণ্ডার</a:t>
          </a:r>
          <a:endParaRPr lang="en-US" sz="3700" kern="1200" dirty="0">
            <a:latin typeface="NikoshBAN" pitchFamily="2" charset="0"/>
            <a:cs typeface="NikoshBAN" pitchFamily="2" charset="0"/>
          </a:endParaRPr>
        </a:p>
      </dsp:txBody>
      <dsp:txXfrm>
        <a:off x="3032995" y="2402059"/>
        <a:ext cx="1096809" cy="1096809"/>
      </dsp:txXfrm>
    </dsp:sp>
    <dsp:sp modelId="{D81C80D7-D429-4406-9476-860873DBC503}">
      <dsp:nvSpPr>
        <dsp:cNvPr id="0" name=""/>
        <dsp:cNvSpPr/>
      </dsp:nvSpPr>
      <dsp:spPr>
        <a:xfrm rot="16200000">
          <a:off x="3417266" y="1610814"/>
          <a:ext cx="328267" cy="5273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3466506" y="1765530"/>
        <a:ext cx="229787" cy="316430"/>
      </dsp:txXfrm>
    </dsp:sp>
    <dsp:sp modelId="{477124C2-BA6D-4F72-A394-A3E451790ABE}">
      <dsp:nvSpPr>
        <dsp:cNvPr id="0" name=""/>
        <dsp:cNvSpPr/>
      </dsp:nvSpPr>
      <dsp:spPr>
        <a:xfrm>
          <a:off x="2805838" y="4404"/>
          <a:ext cx="1551123" cy="155112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BAN" pitchFamily="2" charset="0"/>
              <a:cs typeface="NikoshBAN" pitchFamily="2" charset="0"/>
            </a:rPr>
            <a:t>তৎসম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>
        <a:off x="3032995" y="231561"/>
        <a:ext cx="1096809" cy="1096809"/>
      </dsp:txXfrm>
    </dsp:sp>
    <dsp:sp modelId="{A2E02C31-FFCE-4132-BFF9-3F55873CB464}">
      <dsp:nvSpPr>
        <dsp:cNvPr id="0" name=""/>
        <dsp:cNvSpPr/>
      </dsp:nvSpPr>
      <dsp:spPr>
        <a:xfrm rot="20520000">
          <a:off x="4440562" y="2354283"/>
          <a:ext cx="328267" cy="5273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4442972" y="2474975"/>
        <a:ext cx="229787" cy="316430"/>
      </dsp:txXfrm>
    </dsp:sp>
    <dsp:sp modelId="{08A6ACB9-F6FB-48AA-AC44-481DC5C20761}">
      <dsp:nvSpPr>
        <dsp:cNvPr id="0" name=""/>
        <dsp:cNvSpPr/>
      </dsp:nvSpPr>
      <dsp:spPr>
        <a:xfrm>
          <a:off x="4870103" y="1504181"/>
          <a:ext cx="1551123" cy="155112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BAN" pitchFamily="2" charset="0"/>
              <a:cs typeface="NikoshBAN" pitchFamily="2" charset="0"/>
            </a:rPr>
            <a:t>অর্ধ তৎসম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>
        <a:off x="5097260" y="1731338"/>
        <a:ext cx="1096809" cy="1096809"/>
      </dsp:txXfrm>
    </dsp:sp>
    <dsp:sp modelId="{EA981B51-7B20-48DD-B4B6-FB5EBADE7354}">
      <dsp:nvSpPr>
        <dsp:cNvPr id="0" name=""/>
        <dsp:cNvSpPr/>
      </dsp:nvSpPr>
      <dsp:spPr>
        <a:xfrm rot="3240000">
          <a:off x="4049698" y="3557241"/>
          <a:ext cx="328267" cy="5273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4069995" y="3622881"/>
        <a:ext cx="229787" cy="316430"/>
      </dsp:txXfrm>
    </dsp:sp>
    <dsp:sp modelId="{63FDA083-5B08-4D80-AA1B-EFFF45236EBB}">
      <dsp:nvSpPr>
        <dsp:cNvPr id="0" name=""/>
        <dsp:cNvSpPr/>
      </dsp:nvSpPr>
      <dsp:spPr>
        <a:xfrm>
          <a:off x="4081624" y="3930871"/>
          <a:ext cx="1551123" cy="155112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BAN" pitchFamily="2" charset="0"/>
              <a:cs typeface="NikoshBAN" pitchFamily="2" charset="0"/>
            </a:rPr>
            <a:t>তদ্ভব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>
        <a:off x="4308781" y="4158028"/>
        <a:ext cx="1096809" cy="1096809"/>
      </dsp:txXfrm>
    </dsp:sp>
    <dsp:sp modelId="{21762E60-B33A-44D3-9955-915A71DC513B}">
      <dsp:nvSpPr>
        <dsp:cNvPr id="0" name=""/>
        <dsp:cNvSpPr/>
      </dsp:nvSpPr>
      <dsp:spPr>
        <a:xfrm rot="7560000">
          <a:off x="2784367" y="3557574"/>
          <a:ext cx="328717" cy="5273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10800000">
        <a:off x="2862657" y="3623159"/>
        <a:ext cx="230102" cy="316430"/>
      </dsp:txXfrm>
    </dsp:sp>
    <dsp:sp modelId="{54A8EA48-04FD-41B2-9991-12BA9562F687}">
      <dsp:nvSpPr>
        <dsp:cNvPr id="0" name=""/>
        <dsp:cNvSpPr/>
      </dsp:nvSpPr>
      <dsp:spPr>
        <a:xfrm>
          <a:off x="1530051" y="3932166"/>
          <a:ext cx="1551123" cy="1548533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BAN" pitchFamily="2" charset="0"/>
              <a:cs typeface="NikoshBAN" pitchFamily="2" charset="0"/>
            </a:rPr>
            <a:t>দেশি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>
        <a:off x="1757208" y="4158943"/>
        <a:ext cx="1096809" cy="1094979"/>
      </dsp:txXfrm>
    </dsp:sp>
    <dsp:sp modelId="{9F8D521C-0B25-4E3D-9C99-70A46B3122A9}">
      <dsp:nvSpPr>
        <dsp:cNvPr id="0" name=""/>
        <dsp:cNvSpPr/>
      </dsp:nvSpPr>
      <dsp:spPr>
        <a:xfrm rot="11880000">
          <a:off x="2393969" y="2354283"/>
          <a:ext cx="328267" cy="5273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10800000">
        <a:off x="2490039" y="2474975"/>
        <a:ext cx="229787" cy="316430"/>
      </dsp:txXfrm>
    </dsp:sp>
    <dsp:sp modelId="{1234DAF7-2DAB-443C-9BFD-DE204D04F404}">
      <dsp:nvSpPr>
        <dsp:cNvPr id="0" name=""/>
        <dsp:cNvSpPr/>
      </dsp:nvSpPr>
      <dsp:spPr>
        <a:xfrm>
          <a:off x="741572" y="1504181"/>
          <a:ext cx="1551123" cy="1551123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BAN" pitchFamily="2" charset="0"/>
              <a:cs typeface="NikoshBAN" pitchFamily="2" charset="0"/>
            </a:rPr>
            <a:t>বিদেশি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>
        <a:off x="968729" y="1731338"/>
        <a:ext cx="1096809" cy="10968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F577-48EF-4403-9FF2-D6EDCBED7A3A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A8A2-27FC-403E-9DF8-97E972761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521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F577-48EF-4403-9FF2-D6EDCBED7A3A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A8A2-27FC-403E-9DF8-97E972761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2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F577-48EF-4403-9FF2-D6EDCBED7A3A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A8A2-27FC-403E-9DF8-97E972761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240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F577-48EF-4403-9FF2-D6EDCBED7A3A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A8A2-27FC-403E-9DF8-97E972761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576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F577-48EF-4403-9FF2-D6EDCBED7A3A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A8A2-27FC-403E-9DF8-97E972761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622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F577-48EF-4403-9FF2-D6EDCBED7A3A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A8A2-27FC-403E-9DF8-97E972761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167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F577-48EF-4403-9FF2-D6EDCBED7A3A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A8A2-27FC-403E-9DF8-97E972761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943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F577-48EF-4403-9FF2-D6EDCBED7A3A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A8A2-27FC-403E-9DF8-97E972761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921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F577-48EF-4403-9FF2-D6EDCBED7A3A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A8A2-27FC-403E-9DF8-97E972761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37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F577-48EF-4403-9FF2-D6EDCBED7A3A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A8A2-27FC-403E-9DF8-97E972761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15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F577-48EF-4403-9FF2-D6EDCBED7A3A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A8A2-27FC-403E-9DF8-97E972761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594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CF577-48EF-4403-9FF2-D6EDCBED7A3A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BA8A2-27FC-403E-9DF8-97E972761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62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aifulcjm@gmail.com" TargetMode="External"/><Relationship Id="rId7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Saiful\Desktop\fcb7360f835d0fc226ea09926baabbd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2485748" cy="1619250"/>
          </a:xfrm>
          <a:prstGeom prst="rect">
            <a:avLst/>
          </a:prstGeom>
          <a:noFill/>
          <a:ln w="19050">
            <a:solidFill>
              <a:srgbClr val="7030A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Saiful\Desktop\fcb7360f835d0fc226ea09926baabbd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953000"/>
            <a:ext cx="2400300" cy="1619250"/>
          </a:xfrm>
          <a:prstGeom prst="rect">
            <a:avLst/>
          </a:prstGeom>
          <a:noFill/>
          <a:ln w="19050">
            <a:solidFill>
              <a:srgbClr val="7030A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Saiful\Desktop\fcb7360f835d0fc226ea09926baabbd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58" y="5029200"/>
            <a:ext cx="2472431" cy="1619250"/>
          </a:xfrm>
          <a:prstGeom prst="rect">
            <a:avLst/>
          </a:prstGeom>
          <a:noFill/>
          <a:ln w="19050">
            <a:solidFill>
              <a:srgbClr val="7030A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Saiful\Desktop\fcb7360f835d0fc226ea09926baabbd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28600"/>
            <a:ext cx="2476500" cy="1619250"/>
          </a:xfrm>
          <a:prstGeom prst="rect">
            <a:avLst/>
          </a:prstGeom>
          <a:noFill/>
          <a:ln w="19050">
            <a:solidFill>
              <a:srgbClr val="7030A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2057400" y="2281096"/>
            <a:ext cx="5257800" cy="1757504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00B0F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62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18356" y="76200"/>
            <a:ext cx="2468044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IN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তদ্ভব</a:t>
            </a:r>
            <a:r>
              <a:rPr lang="bn-BD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শব্দ </a:t>
            </a:r>
            <a:endParaRPr lang="en-US" sz="3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914400"/>
            <a:ext cx="8458200" cy="1569660"/>
          </a:xfrm>
          <a:prstGeom prst="rect">
            <a:avLst/>
          </a:prstGeom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 সব </a:t>
            </a:r>
            <a:r>
              <a:rPr lang="bn-IN" sz="32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</a:t>
            </a:r>
            <a:r>
              <a:rPr lang="bn-BD" sz="32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ব্দের মূল সংস্কৃত ভাষায় পাওয়া যায় কিন্তু ভাষার স্বাভাবিক বিবর্তন ধারায় প্রাকৃতের মাধ্যমে পরিবর্তিত হয়ে আধুনিক </a:t>
            </a:r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বাংলা ভাষায় স্থান করে নিয়েছে </a:t>
            </a:r>
            <a:r>
              <a:rPr lang="bn-BD" sz="32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সে সব </a:t>
            </a:r>
            <a:r>
              <a:rPr lang="bn-IN" sz="32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bn-BD" sz="32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কে </a:t>
            </a:r>
            <a:r>
              <a:rPr lang="bn-IN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তদ্ভব</a:t>
            </a:r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শব্দ </a:t>
            </a:r>
            <a:r>
              <a:rPr lang="bn-BD" sz="32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বলে ।</a:t>
            </a:r>
            <a:endParaRPr lang="en-US" sz="32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2750925"/>
            <a:ext cx="2027756" cy="5847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BD" sz="32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সংস্কৃত </a:t>
            </a:r>
            <a:r>
              <a:rPr lang="bn-IN" sz="32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29000" y="2792518"/>
            <a:ext cx="2057400" cy="5847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BD" sz="32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প্রাকৃত </a:t>
            </a:r>
            <a:r>
              <a:rPr lang="bn-IN" sz="32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48400" y="2792518"/>
            <a:ext cx="1934644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তদ্ভব</a:t>
            </a:r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শব্দ 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7638" y="3800625"/>
            <a:ext cx="2133600" cy="584775"/>
          </a:xfrm>
          <a:prstGeom prst="rect">
            <a:avLst/>
          </a:prstGeom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BD" sz="32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অদ্য </a:t>
            </a:r>
            <a:r>
              <a:rPr lang="bn-IN" sz="32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5800" y="4808325"/>
            <a:ext cx="2133600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BD" sz="32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হস্ত </a:t>
            </a:r>
            <a:r>
              <a:rPr lang="bn-IN" sz="32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800" y="5798925"/>
            <a:ext cx="2133600" cy="584775"/>
          </a:xfrm>
          <a:prstGeom prst="rect">
            <a:avLst/>
          </a:prstGeom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BD" sz="32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চর্মকার </a:t>
            </a:r>
            <a:r>
              <a:rPr lang="bn-IN" sz="32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17038" y="3817725"/>
            <a:ext cx="1981200" cy="584775"/>
          </a:xfrm>
          <a:prstGeom prst="rect">
            <a:avLst/>
          </a:prstGeom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BD" sz="32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অজ্জ</a:t>
            </a:r>
            <a:r>
              <a:rPr lang="bn-IN" sz="32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05200" y="4825425"/>
            <a:ext cx="1981200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BD" sz="32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হত্থ </a:t>
            </a:r>
            <a:r>
              <a:rPr lang="bn-IN" sz="32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05200" y="5816025"/>
            <a:ext cx="1981200" cy="584775"/>
          </a:xfrm>
          <a:prstGeom prst="rect">
            <a:avLst/>
          </a:prstGeom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BD" sz="32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চম্মআর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89882" y="3817725"/>
            <a:ext cx="1893162" cy="584775"/>
          </a:xfrm>
          <a:prstGeom prst="rect">
            <a:avLst/>
          </a:prstGeom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BD" sz="3200" b="1" spc="50" dirty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</a:t>
            </a:r>
            <a:r>
              <a:rPr lang="bn-BD" sz="32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 </a:t>
            </a:r>
            <a:r>
              <a:rPr lang="bn-IN" sz="32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48400" y="4901625"/>
            <a:ext cx="1893162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BD" sz="32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হাত </a:t>
            </a:r>
            <a:r>
              <a:rPr lang="bn-IN" sz="32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248400" y="5892225"/>
            <a:ext cx="1893162" cy="584775"/>
          </a:xfrm>
          <a:prstGeom prst="rect">
            <a:avLst/>
          </a:prstGeom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BD" sz="32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চামার </a:t>
            </a:r>
            <a:r>
              <a:rPr lang="bn-IN" sz="32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91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1800" y="177225"/>
            <a:ext cx="2667000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IN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দেশি</a:t>
            </a:r>
            <a:r>
              <a:rPr lang="bn-BD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শব্দ </a:t>
            </a:r>
            <a:endParaRPr lang="en-US" sz="4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132582"/>
            <a:ext cx="8491537" cy="1077218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32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বাংলাদেশের আদিম অধিবাসীদের ভাষা ও সংস্কৃতির কিছু কিছু উপাদান বাংলায় রক্ষিত আছে, এরূপ শব্দকে দেশি </a:t>
            </a:r>
            <a:r>
              <a:rPr lang="en-US" sz="3200" spc="50" dirty="0" err="1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bn-IN" sz="32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বলে</a:t>
            </a:r>
            <a:r>
              <a:rPr lang="en-US" sz="32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C:\Users\Saiful\Desktop\03-15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65627"/>
            <a:ext cx="3733800" cy="2287373"/>
          </a:xfrm>
          <a:prstGeom prst="rect">
            <a:avLst/>
          </a:prstGeom>
          <a:noFill/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Saiful\Desktop\141537055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665627"/>
            <a:ext cx="2014537" cy="2287373"/>
          </a:xfrm>
          <a:prstGeom prst="rect">
            <a:avLst/>
          </a:prstGeom>
          <a:noFill/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Saiful\Desktop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665627"/>
            <a:ext cx="2143125" cy="2287373"/>
          </a:xfrm>
          <a:prstGeom prst="rect">
            <a:avLst/>
          </a:prstGeom>
          <a:noFill/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57200" y="5468642"/>
            <a:ext cx="3571873" cy="646331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600" spc="50" dirty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ঢে</a:t>
            </a:r>
            <a:r>
              <a:rPr lang="bn-IN" sz="36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bn-BD" sz="36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 </a:t>
            </a:r>
            <a:r>
              <a:rPr lang="bn-IN" sz="36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কু</a:t>
            </a:r>
            <a:r>
              <a:rPr lang="bn-BD" sz="36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লা,   চাল</a:t>
            </a:r>
            <a:endParaRPr lang="en-US" sz="3600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487" y="5468638"/>
            <a:ext cx="1861650" cy="646331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ডাব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60337" y="5468639"/>
            <a:ext cx="1861650" cy="646331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চুলা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73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1474" y="2438400"/>
            <a:ext cx="1881326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40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ডাগর</a:t>
            </a:r>
            <a:endParaRPr lang="en-US" sz="4000" b="1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86200" y="2438400"/>
            <a:ext cx="1881326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40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টোপর</a:t>
            </a:r>
            <a:endParaRPr lang="en-US" sz="4000" b="1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0" y="3631391"/>
            <a:ext cx="1881326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BD" sz="40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চুলা</a:t>
            </a:r>
            <a:endParaRPr lang="en-US" sz="4000" b="1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62400" y="3635514"/>
            <a:ext cx="1881326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BD" sz="40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কুলা</a:t>
            </a:r>
            <a:endParaRPr lang="en-US" sz="4000" b="1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48274" y="4930914"/>
            <a:ext cx="1881326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BD" sz="40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ডাব  </a:t>
            </a:r>
            <a:endParaRPr lang="en-US" sz="4000" b="1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62400" y="4930914"/>
            <a:ext cx="1881326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BD" sz="40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মাচা</a:t>
            </a:r>
            <a:endParaRPr lang="en-US" sz="4000" b="1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37799" y="2438400"/>
            <a:ext cx="1881326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BD" sz="40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কুড়ি</a:t>
            </a:r>
            <a:endParaRPr lang="en-US" sz="4000" b="1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2074" y="3635514"/>
            <a:ext cx="1881326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40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ঢেঁকি</a:t>
            </a:r>
            <a:endParaRPr lang="en-US" sz="4000" b="1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0" y="4930914"/>
            <a:ext cx="1957526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40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পেট</a:t>
            </a:r>
            <a:endParaRPr lang="en-US" sz="4000" b="1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09800" y="604257"/>
            <a:ext cx="6477000" cy="70788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28575">
            <a:solidFill>
              <a:srgbClr val="00B0F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lvl="0" algn="ctr"/>
            <a:r>
              <a:rPr lang="bn-BD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কয়েকটি </a:t>
            </a:r>
            <a:r>
              <a:rPr lang="bn-IN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দেশি</a:t>
            </a:r>
            <a:r>
              <a:rPr lang="bn-BD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spc="50" dirty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</a:t>
            </a:r>
            <a:r>
              <a:rPr lang="bn-BD" sz="4000" b="1" spc="50" dirty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ব্দের নাম লিখঃ</a:t>
            </a:r>
            <a:endParaRPr lang="en-US" sz="4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2400" y="228600"/>
            <a:ext cx="1905000" cy="15888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416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5600" y="76200"/>
            <a:ext cx="2629203" cy="646331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IN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বিদেশি</a:t>
            </a:r>
            <a:r>
              <a:rPr lang="bn-BD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শব্দ </a:t>
            </a:r>
            <a:endParaRPr lang="en-US" sz="3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838200"/>
            <a:ext cx="8229600" cy="1569660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রাজনৈতিক, ধর্মীয় , সংস্কৃতিগত ও বাণিজ্যিক কারনে বাংলাদেশে আগত বিভিন্ন ভাষাভাষি মানুষের বহু শব্দ বাংলাভাষায় স্থান করে নিয়েছে। </a:t>
            </a:r>
            <a:r>
              <a:rPr lang="bn-BD" sz="32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 সব </a:t>
            </a:r>
            <a:r>
              <a:rPr lang="bn-IN" sz="32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bn-BD" sz="32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বিদেশি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 </a:t>
            </a:r>
            <a:r>
              <a:rPr lang="bn-BD" sz="32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 ।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2667000"/>
            <a:ext cx="1867203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আরবি </a:t>
            </a:r>
            <a:r>
              <a:rPr lang="bn-IN" sz="32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0264" y="3505200"/>
            <a:ext cx="1867203" cy="584775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ফারসি </a:t>
            </a:r>
            <a:r>
              <a:rPr lang="bn-IN" sz="32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শব্দ 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5850" y="5181600"/>
            <a:ext cx="1867203" cy="584775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পর্তুগিজ </a:t>
            </a:r>
            <a:r>
              <a:rPr lang="bn-IN" sz="32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শব্দ 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1386" y="4343400"/>
            <a:ext cx="1867203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ইংরেজি </a:t>
            </a:r>
            <a:r>
              <a:rPr lang="bn-IN" sz="32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5850" y="6139236"/>
            <a:ext cx="1907153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ফরাসি </a:t>
            </a:r>
            <a:r>
              <a:rPr lang="bn-IN" sz="32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09280" y="2667000"/>
            <a:ext cx="1538919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ইসলাম, </a:t>
            </a:r>
            <a:endParaRPr lang="en-US" sz="3200" b="1" dirty="0"/>
          </a:p>
        </p:txBody>
      </p:sp>
      <p:sp>
        <p:nvSpPr>
          <p:cNvPr id="14" name="Rectangle 13"/>
          <p:cNvSpPr/>
          <p:nvPr/>
        </p:nvSpPr>
        <p:spPr>
          <a:xfrm>
            <a:off x="3109281" y="3505200"/>
            <a:ext cx="1538919" cy="584775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ফেরেশতা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09282" y="4419600"/>
            <a:ext cx="1538918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ফুটবল</a:t>
            </a:r>
            <a:endParaRPr lang="en-US" sz="3200" b="1" dirty="0"/>
          </a:p>
        </p:txBody>
      </p:sp>
      <p:sp>
        <p:nvSpPr>
          <p:cNvPr id="16" name="Rectangle 15"/>
          <p:cNvSpPr/>
          <p:nvPr/>
        </p:nvSpPr>
        <p:spPr>
          <a:xfrm>
            <a:off x="3109280" y="5257800"/>
            <a:ext cx="1538920" cy="584775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আনারস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9198" y="2667000"/>
            <a:ext cx="1538919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কুরআন, </a:t>
            </a:r>
            <a:endParaRPr lang="en-US" sz="3200" b="1" dirty="0"/>
          </a:p>
        </p:txBody>
      </p:sp>
      <p:sp>
        <p:nvSpPr>
          <p:cNvPr id="18" name="Rectangle 17"/>
          <p:cNvSpPr/>
          <p:nvPr/>
        </p:nvSpPr>
        <p:spPr>
          <a:xfrm>
            <a:off x="7086600" y="2667000"/>
            <a:ext cx="1538919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যাকাত </a:t>
            </a:r>
            <a:endParaRPr lang="en-US" sz="3200" b="1" dirty="0"/>
          </a:p>
        </p:txBody>
      </p:sp>
      <p:sp>
        <p:nvSpPr>
          <p:cNvPr id="19" name="Rectangle 18"/>
          <p:cNvSpPr/>
          <p:nvPr/>
        </p:nvSpPr>
        <p:spPr>
          <a:xfrm>
            <a:off x="5029199" y="3505200"/>
            <a:ext cx="1538919" cy="584775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বেহেশত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86600" y="3507419"/>
            <a:ext cx="1600199" cy="584775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রোজা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987029" y="4419600"/>
            <a:ext cx="1642371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কলেজ</a:t>
            </a:r>
            <a:endParaRPr lang="en-US" sz="3200" b="1" dirty="0"/>
          </a:p>
        </p:txBody>
      </p:sp>
      <p:sp>
        <p:nvSpPr>
          <p:cNvPr id="22" name="Rectangle 21"/>
          <p:cNvSpPr/>
          <p:nvPr/>
        </p:nvSpPr>
        <p:spPr>
          <a:xfrm>
            <a:off x="7044430" y="4419600"/>
            <a:ext cx="1642369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   টিন</a:t>
            </a:r>
            <a:endParaRPr lang="en-US" sz="3200" b="1" dirty="0"/>
          </a:p>
        </p:txBody>
      </p:sp>
      <p:sp>
        <p:nvSpPr>
          <p:cNvPr id="23" name="Rectangle 22"/>
          <p:cNvSpPr/>
          <p:nvPr/>
        </p:nvSpPr>
        <p:spPr>
          <a:xfrm>
            <a:off x="5063227" y="5257800"/>
            <a:ext cx="1566173" cy="584775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আলপিন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044428" y="5257800"/>
            <a:ext cx="1642371" cy="584775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আলমারি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094204" y="6113671"/>
            <a:ext cx="1538920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কার্তুজ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056451" y="6091805"/>
            <a:ext cx="1538920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কূপন</a:t>
            </a:r>
            <a:endParaRPr lang="en-US" sz="3200" b="1" dirty="0"/>
          </a:p>
        </p:txBody>
      </p:sp>
      <p:sp>
        <p:nvSpPr>
          <p:cNvPr id="27" name="Rectangle 26"/>
          <p:cNvSpPr/>
          <p:nvPr/>
        </p:nvSpPr>
        <p:spPr>
          <a:xfrm>
            <a:off x="7044428" y="6113670"/>
            <a:ext cx="1642372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ডিপো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384069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92567" y="1244025"/>
            <a:ext cx="2177182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ওলন্দাজ </a:t>
            </a:r>
            <a:r>
              <a:rPr lang="bn-IN" sz="32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92566" y="2133600"/>
            <a:ext cx="2149809" cy="584775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গুজরাটি </a:t>
            </a:r>
            <a:r>
              <a:rPr lang="bn-IN" sz="32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শব্দ 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92567" y="3048000"/>
            <a:ext cx="2199376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তুর্কি </a:t>
            </a:r>
            <a:r>
              <a:rPr lang="bn-IN" sz="32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70372" y="3962400"/>
            <a:ext cx="2199376" cy="584775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চিনা </a:t>
            </a:r>
            <a:r>
              <a:rPr lang="bn-IN" sz="32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শব্দ 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92565" y="4800600"/>
            <a:ext cx="2208995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মায়ানমার </a:t>
            </a:r>
            <a:r>
              <a:rPr lang="bn-IN" sz="32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5663625"/>
            <a:ext cx="2258560" cy="584775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জাপানি </a:t>
            </a:r>
            <a:r>
              <a:rPr lang="bn-IN" sz="32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শব্দ 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87301" y="2158425"/>
            <a:ext cx="1632522" cy="584775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হরতাল 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68478" y="1244025"/>
            <a:ext cx="1632522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রুইতন</a:t>
            </a:r>
            <a:endParaRPr lang="en-US" sz="3200" b="1" dirty="0"/>
          </a:p>
        </p:txBody>
      </p:sp>
      <p:sp>
        <p:nvSpPr>
          <p:cNvPr id="11" name="Rectangle 10"/>
          <p:cNvSpPr/>
          <p:nvPr/>
        </p:nvSpPr>
        <p:spPr>
          <a:xfrm>
            <a:off x="4187301" y="1244025"/>
            <a:ext cx="1632522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হরতন </a:t>
            </a:r>
            <a:endParaRPr lang="en-US" sz="3200" b="1" dirty="0"/>
          </a:p>
        </p:txBody>
      </p:sp>
      <p:sp>
        <p:nvSpPr>
          <p:cNvPr id="12" name="Rectangle 11"/>
          <p:cNvSpPr/>
          <p:nvPr/>
        </p:nvSpPr>
        <p:spPr>
          <a:xfrm>
            <a:off x="6368478" y="2158425"/>
            <a:ext cx="1632522" cy="584775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খদ্দর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71765" y="3086058"/>
            <a:ext cx="1632522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চাকর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52942" y="3086058"/>
            <a:ext cx="1632522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দারোগা</a:t>
            </a:r>
            <a:endParaRPr lang="en-US" sz="3200" b="1" dirty="0"/>
          </a:p>
        </p:txBody>
      </p:sp>
      <p:sp>
        <p:nvSpPr>
          <p:cNvPr id="15" name="Rectangle 14"/>
          <p:cNvSpPr/>
          <p:nvPr/>
        </p:nvSpPr>
        <p:spPr>
          <a:xfrm>
            <a:off x="4187301" y="3987225"/>
            <a:ext cx="1632522" cy="584775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চা 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68478" y="3987225"/>
            <a:ext cx="1632522" cy="584775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চিনি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263501" y="4825425"/>
            <a:ext cx="1632522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লুংগি</a:t>
            </a:r>
            <a:endParaRPr lang="en-US" sz="3200" b="1" dirty="0"/>
          </a:p>
        </p:txBody>
      </p:sp>
      <p:sp>
        <p:nvSpPr>
          <p:cNvPr id="18" name="Rectangle 17"/>
          <p:cNvSpPr/>
          <p:nvPr/>
        </p:nvSpPr>
        <p:spPr>
          <a:xfrm>
            <a:off x="6444678" y="4825425"/>
            <a:ext cx="1632522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ফুংগি</a:t>
            </a:r>
            <a:endParaRPr lang="en-US" sz="3200" b="1" dirty="0"/>
          </a:p>
        </p:txBody>
      </p:sp>
      <p:sp>
        <p:nvSpPr>
          <p:cNvPr id="19" name="Rectangle 18"/>
          <p:cNvSpPr/>
          <p:nvPr/>
        </p:nvSpPr>
        <p:spPr>
          <a:xfrm>
            <a:off x="4263501" y="5663625"/>
            <a:ext cx="1632522" cy="584775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রিকশা 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44678" y="5663625"/>
            <a:ext cx="1632522" cy="584775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হারিকিরি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52800" y="152400"/>
            <a:ext cx="1867203" cy="584775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বিদেশি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32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667000" y="404634"/>
            <a:ext cx="3581400" cy="631686"/>
          </a:xfrm>
          <a:prstGeom prst="ellipse">
            <a:avLst/>
          </a:prstGeom>
          <a:ln w="38100">
            <a:solidFill>
              <a:srgbClr val="7030A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524000"/>
            <a:ext cx="7924800" cy="584775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2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bn-IN" sz="32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 ভাষা</a:t>
            </a:r>
            <a:r>
              <a:rPr lang="en-US" sz="32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bn-IN" sz="32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2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ভান্ডা</a:t>
            </a:r>
            <a:r>
              <a:rPr lang="en-US" sz="3200" b="1" spc="50" dirty="0" err="1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রকে</a:t>
            </a:r>
            <a:r>
              <a:rPr lang="en-US" sz="32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কয়</a:t>
            </a:r>
            <a:r>
              <a:rPr lang="en-US" sz="32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ভাগে</a:t>
            </a:r>
            <a:r>
              <a:rPr lang="en-US" sz="32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32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bn-BD" sz="3200" b="1" spc="50" dirty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en-US" sz="32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b="1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3799582"/>
            <a:ext cx="8001000" cy="107721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00B0F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32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বাংলাদেশের আদিম অধিবাসীদের ভাষা ও সংস্কৃতির কিছু কিছু উপাদান বাংলায় রক্ষিত আছে, এরূপ শব্দকে দেশি </a:t>
            </a:r>
            <a:r>
              <a:rPr lang="en-US" sz="3200" b="1" spc="50" dirty="0" err="1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bn-IN" sz="32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বলে</a:t>
            </a:r>
            <a:r>
              <a:rPr lang="en-US" sz="32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b="1" spc="50" dirty="0">
              <a:ln w="11430"/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0999" y="3048000"/>
            <a:ext cx="7924801" cy="584775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bn-IN" sz="32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দেশি </a:t>
            </a:r>
            <a:r>
              <a:rPr lang="en-US" sz="3200" b="1" spc="50" dirty="0" err="1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bn-IN" sz="32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কাকে </a:t>
            </a:r>
            <a:r>
              <a:rPr lang="bn-IN" sz="32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bn-BD" sz="3200" b="1" spc="50" dirty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b="1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2234625"/>
            <a:ext cx="7924800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00B0F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sz="32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বাংলা ভাষা</a:t>
            </a:r>
            <a:r>
              <a:rPr lang="en-US" sz="32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bn-IN" sz="32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2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ভান্ডা</a:t>
            </a:r>
            <a:r>
              <a:rPr lang="en-US" sz="3200" b="1" spc="50" dirty="0" err="1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রকে</a:t>
            </a:r>
            <a:r>
              <a:rPr lang="en-US" sz="32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en-US" sz="32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ভাগে</a:t>
            </a:r>
            <a:r>
              <a:rPr lang="en-US" sz="32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32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2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200" b="1" spc="50" dirty="0">
              <a:ln w="11430"/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4999672"/>
            <a:ext cx="8001000" cy="584775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৩। পাঁচটি 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বিদেশি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32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bn-BD" sz="32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লিখ</a:t>
            </a:r>
            <a:r>
              <a:rPr lang="bn-IN" sz="32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/>
          </a:p>
        </p:txBody>
      </p:sp>
      <p:sp>
        <p:nvSpPr>
          <p:cNvPr id="8" name="Rectangle 7"/>
          <p:cNvSpPr/>
          <p:nvPr/>
        </p:nvSpPr>
        <p:spPr>
          <a:xfrm>
            <a:off x="381000" y="5739825"/>
            <a:ext cx="8001000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00B0F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ইসলাম,  ফেরেশতা,  ফুটবল,  আনারস, হরতাল ।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602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590800" y="228600"/>
            <a:ext cx="3581400" cy="860286"/>
          </a:xfrm>
          <a:prstGeom prst="ellipse">
            <a:avLst/>
          </a:prstGeom>
          <a:ln w="38100">
            <a:solidFill>
              <a:srgbClr val="7030A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4895671"/>
            <a:ext cx="7924800" cy="1200329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6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bn-IN" sz="36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 ভাষা</a:t>
            </a:r>
            <a:r>
              <a:rPr lang="en-US" sz="36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bn-IN" sz="36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50" dirty="0" err="1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6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ভান্ডা</a:t>
            </a:r>
            <a:r>
              <a:rPr lang="en-US" sz="3600" spc="50" dirty="0" err="1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রকে</a:t>
            </a:r>
            <a:r>
              <a:rPr lang="en-US" sz="36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কয়</a:t>
            </a:r>
            <a:r>
              <a:rPr lang="en-US" sz="36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50" dirty="0" err="1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ভাগে</a:t>
            </a:r>
            <a:r>
              <a:rPr lang="en-US" sz="36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50" dirty="0" err="1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36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50" dirty="0" err="1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50" dirty="0" err="1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bn-BD" sz="36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 প্রত্যেক প্রকারের তিনটি করে উদাহরণ দাও।</a:t>
            </a:r>
            <a:r>
              <a:rPr lang="en-US" sz="36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3" descr="C:\Users\Saiful\Downloads\beautiful-home-picture-796-q-f-t-b-e-a-u-i-l-h-o-m-kerala-design-in-pakistan-hd-with-garden-the-world-sri-lanka-interi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242" y="1447800"/>
            <a:ext cx="5580515" cy="304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19050">
            <a:solidFill>
              <a:srgbClr val="C0000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61123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295400" y="2209800"/>
            <a:ext cx="6705600" cy="1981200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7030A0"/>
            </a:solidFill>
            <a:prstDash val="lgDashDot"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তোমাদের সবাইকে ধন্যবাদ</a:t>
            </a:r>
            <a:endParaRPr lang="bn-BD" sz="4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C:\Users\Saiful\Downloads\depositphotos_206375968-stock-illustration-colorful-spring-flowers-vector-illustration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52" b="7630"/>
          <a:stretch/>
        </p:blipFill>
        <p:spPr bwMode="auto">
          <a:xfrm>
            <a:off x="114299" y="138869"/>
            <a:ext cx="2209801" cy="1461331"/>
          </a:xfrm>
          <a:prstGeom prst="rect">
            <a:avLst/>
          </a:prstGeom>
          <a:noFill/>
          <a:ln w="12700">
            <a:solidFill>
              <a:srgbClr val="7030A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Saiful\Downloads\depositphotos_206375968-stock-illustration-colorful-spring-flowers-vector-illustration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52" b="7630"/>
          <a:stretch/>
        </p:blipFill>
        <p:spPr bwMode="auto">
          <a:xfrm>
            <a:off x="6781800" y="138869"/>
            <a:ext cx="2209801" cy="1461331"/>
          </a:xfrm>
          <a:prstGeom prst="rect">
            <a:avLst/>
          </a:prstGeom>
          <a:noFill/>
          <a:ln w="12700">
            <a:solidFill>
              <a:srgbClr val="7030A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Saiful\Downloads\depositphotos_206375968-stock-illustration-colorful-spring-flowers-vector-illustration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52" b="7630"/>
          <a:stretch/>
        </p:blipFill>
        <p:spPr bwMode="auto">
          <a:xfrm>
            <a:off x="6772275" y="5105400"/>
            <a:ext cx="2209801" cy="1461331"/>
          </a:xfrm>
          <a:prstGeom prst="rect">
            <a:avLst/>
          </a:prstGeom>
          <a:noFill/>
          <a:ln w="12700">
            <a:solidFill>
              <a:srgbClr val="7030A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Saiful\Downloads\depositphotos_206375968-stock-illustration-colorful-spring-flowers-vector-illustration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52" b="7630"/>
          <a:stretch/>
        </p:blipFill>
        <p:spPr bwMode="auto">
          <a:xfrm>
            <a:off x="133349" y="5105399"/>
            <a:ext cx="2209801" cy="1461331"/>
          </a:xfrm>
          <a:prstGeom prst="rect">
            <a:avLst/>
          </a:prstGeom>
          <a:noFill/>
          <a:ln w="12700">
            <a:solidFill>
              <a:srgbClr val="7030A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0321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1067812"/>
            <a:ext cx="6400800" cy="30469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মোহাম্মদ সাইফুল ইসলাম চৌধুরী</a:t>
            </a:r>
          </a:p>
          <a:p>
            <a:pPr algn="ctr"/>
            <a:r>
              <a:rPr lang="bn-BD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bn-BD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সি.জে.এম উচ্চ বিদ্যালয়</a:t>
            </a:r>
          </a:p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মোহরা,  চান্দগাঁও,  চট্রগ্রাম।</a:t>
            </a:r>
            <a:r>
              <a:rPr lang="bn-BD" sz="36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saifulcjm@gmail.com</a:t>
            </a:r>
            <a:r>
              <a:rPr lang="bn-BD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Mob: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01991945882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932" y="1752600"/>
            <a:ext cx="1680330" cy="1873830"/>
          </a:xfrm>
          <a:prstGeom prst="rect">
            <a:avLst/>
          </a:prstGeom>
          <a:ln w="19050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6" name="TextBox 5"/>
          <p:cNvSpPr txBox="1"/>
          <p:nvPr/>
        </p:nvSpPr>
        <p:spPr>
          <a:xfrm>
            <a:off x="381000" y="4573250"/>
            <a:ext cx="6096000" cy="144655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 w="28575">
            <a:solidFill>
              <a:srgbClr val="00B0F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bn-IN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bn-BD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দশম</a:t>
            </a:r>
          </a:p>
          <a:p>
            <a:pPr algn="ctr"/>
            <a:r>
              <a:rPr lang="bn-IN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bn-BD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বাংলা ভাষার ব্যাকরণ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5200" y="115669"/>
            <a:ext cx="3733800" cy="646331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713061" y="4267200"/>
            <a:ext cx="1936009" cy="2286000"/>
            <a:chOff x="1873991" y="571500"/>
            <a:chExt cx="3767032" cy="4533900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pic>
          <p:nvPicPr>
            <p:cNvPr id="9" name="Picture 2" descr="G:\BTT Training\01050070187_Saiful\Image\Screenshot_28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3991" y="571500"/>
              <a:ext cx="3767031" cy="1409700"/>
            </a:xfrm>
            <a:prstGeom prst="rect">
              <a:avLst/>
            </a:prstGeom>
            <a:no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3" descr="G:\BTT Training\01050070187_Saiful\Image\Screenshot_29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3991" y="1989074"/>
              <a:ext cx="3767032" cy="3116326"/>
            </a:xfrm>
            <a:prstGeom prst="rect">
              <a:avLst/>
            </a:prstGeom>
            <a:no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84928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91869"/>
            <a:ext cx="6400800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শব্দ গুলো লক্ষ্য করঃ</a:t>
            </a:r>
            <a:endParaRPr lang="en-US" sz="3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3501" y="3787914"/>
            <a:ext cx="6400800" cy="120032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rgbClr val="00B0F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rtlCol="0">
            <a:spAutoFit/>
          </a:bodyPr>
          <a:lstStyle/>
          <a:p>
            <a:r>
              <a:rPr lang="bn-IN" sz="36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bn-BD" sz="36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ভাষায় </a:t>
            </a:r>
            <a:r>
              <a:rPr lang="bn-BD" sz="36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এরূপ </a:t>
            </a:r>
            <a:r>
              <a:rPr lang="bn-BD" sz="36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অনেক </a:t>
            </a:r>
            <a:r>
              <a:rPr lang="bn-BD" sz="36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শব্দ </a:t>
            </a:r>
            <a:r>
              <a:rPr lang="bn-BD" sz="36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নিয়ে গঠিত </a:t>
            </a:r>
            <a:r>
              <a:rPr lang="bn-BD" sz="36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ভান্ডারকে </a:t>
            </a:r>
            <a:r>
              <a:rPr lang="bn-BD" sz="36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কী বলে</a:t>
            </a:r>
            <a:r>
              <a:rPr lang="bn-BD" sz="36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US" sz="3600" b="1" spc="50" dirty="0">
              <a:ln w="11430"/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5400" y="5257800"/>
            <a:ext cx="6553200" cy="70788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36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বাংলা ভাষার শব্দ ভান্ডার</a:t>
            </a:r>
            <a:endParaRPr lang="en-US" sz="4000" b="1" spc="50" dirty="0">
              <a:ln w="11430"/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1143000"/>
            <a:ext cx="6400800" cy="193899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40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ডাগর,  টোপর , মাথায়,  দিয়ে ,</a:t>
            </a:r>
          </a:p>
          <a:p>
            <a:pPr algn="ctr"/>
            <a:r>
              <a:rPr lang="bn-BD" sz="40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চুলা,   কুলা ,  ডাব ,  নিয়ে </a:t>
            </a:r>
          </a:p>
          <a:p>
            <a:pPr algn="ctr"/>
            <a:r>
              <a:rPr lang="bn-BD" sz="40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খোকা  মাচায়  উঠল  গিয়ে।</a:t>
            </a:r>
            <a:endParaRPr lang="en-US" sz="4000" b="1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93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2628900" y="685800"/>
            <a:ext cx="3924300" cy="1317624"/>
          </a:xfrm>
          <a:prstGeom prst="ellipse">
            <a:avLst/>
          </a:prstGeom>
          <a:ln w="38100">
            <a:solidFill>
              <a:srgbClr val="00B0F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4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Saiful\Desktop\বাংলা ভাষার শব্দ ভান্ডা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743200"/>
            <a:ext cx="5943600" cy="2819400"/>
          </a:xfrm>
          <a:prstGeom prst="rect">
            <a:avLst/>
          </a:prstGeom>
          <a:noFill/>
          <a:ln w="38100">
            <a:solidFill>
              <a:srgbClr val="00B0F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9693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BDF8EDC-8D22-4AF5-A42D-06542012B689}"/>
              </a:ext>
            </a:extLst>
          </p:cNvPr>
          <p:cNvSpPr/>
          <p:nvPr/>
        </p:nvSpPr>
        <p:spPr>
          <a:xfrm>
            <a:off x="838200" y="1740015"/>
            <a:ext cx="7543800" cy="3884140"/>
          </a:xfrm>
          <a:prstGeom prst="rect">
            <a:avLst/>
          </a:prstGeom>
          <a:ln w="28575">
            <a:solidFill>
              <a:srgbClr val="00B0F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আজকের পাঠ শেষে শিক্ষার্থীরা --</a:t>
            </a:r>
          </a:p>
          <a:p>
            <a:pPr algn="just">
              <a:lnSpc>
                <a:spcPct val="150000"/>
              </a:lnSpc>
            </a:pPr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১</a:t>
            </a:r>
            <a:r>
              <a:rPr lang="bn-BD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dirty="0" err="1" smtClean="0">
                <a:ln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200" b="1" dirty="0" smtClean="0">
                <a:ln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sz="3200" b="1" dirty="0" smtClean="0">
                <a:ln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200" b="1" dirty="0" smtClean="0">
                <a:ln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ভান্ডার</a:t>
            </a:r>
            <a:r>
              <a:rPr lang="en-US" sz="3200" b="1" dirty="0" smtClean="0">
                <a:ln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 smtClean="0">
                <a:ln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b="1" dirty="0" smtClean="0">
                <a:ln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b="1" dirty="0" smtClean="0">
                <a:ln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ln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dirty="0" err="1">
                <a:ln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200" b="1" dirty="0">
                <a:ln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sz="3200" b="1" dirty="0">
                <a:ln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200" b="1" dirty="0">
                <a:ln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ভান্ডারের</a:t>
            </a:r>
            <a:r>
              <a:rPr lang="en-US" sz="3200" b="1" dirty="0">
                <a:ln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3200" b="1" dirty="0">
                <a:ln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US" sz="3200" b="1" dirty="0">
                <a:ln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>
                <a:ln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IN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  <a:sym typeface="Wingdings"/>
            </a:endParaRPr>
          </a:p>
          <a:p>
            <a:pPr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প্রত্যেক শ্রেণির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  <a:sym typeface="Wingdings"/>
              </a:rPr>
              <a:t>শব্দ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  <a:sym typeface="Wingdings"/>
              </a:rPr>
              <a:t>গুলোকে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  <a:sym typeface="Wingdings"/>
              </a:rPr>
              <a:t>আলাদাভাবে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  <a:sym typeface="Wingdings"/>
              </a:rPr>
              <a:t>চিহ্নিত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  <a:sym typeface="Wingdings"/>
              </a:rPr>
              <a:t>করতে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  <a:sym typeface="Wingdings"/>
              </a:rPr>
              <a:t>পারবে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  <a:sym typeface="Wingdings"/>
              </a:rPr>
              <a:t>।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2133600" y="457200"/>
            <a:ext cx="4572000" cy="990600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492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228600"/>
            <a:ext cx="8214064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00B0F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rtlCol="0">
            <a:spAutoFit/>
          </a:bodyPr>
          <a:lstStyle/>
          <a:p>
            <a:pPr algn="ctr"/>
            <a:r>
              <a:rPr lang="bn-IN" sz="36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বাংলা ভাষা</a:t>
            </a:r>
            <a:r>
              <a:rPr lang="en-US" sz="36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bn-IN" sz="36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6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ভান্ডা</a:t>
            </a:r>
            <a:r>
              <a:rPr lang="en-US" sz="3600" b="1" spc="50" dirty="0" err="1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রকে</a:t>
            </a:r>
            <a:r>
              <a:rPr lang="en-US" sz="36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৫ </a:t>
            </a:r>
            <a:r>
              <a:rPr lang="en-US" sz="3600" b="1" spc="50" dirty="0" err="1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ভাগে</a:t>
            </a:r>
            <a:r>
              <a:rPr lang="en-US" sz="36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36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6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600" b="1" spc="50" dirty="0">
              <a:ln w="11430"/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93731954"/>
              </p:ext>
            </p:extLst>
          </p:nvPr>
        </p:nvGraphicFramePr>
        <p:xfrm>
          <a:off x="1143000" y="990600"/>
          <a:ext cx="71628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49748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25C85F3-A723-4C66-9102-8BDDEB025C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E25C85F3-A723-4C66-9102-8BDDEB025C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81C80D7-D429-4406-9476-860873DBC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D81C80D7-D429-4406-9476-860873DBC5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77124C2-BA6D-4F72-A394-A3E451790A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477124C2-BA6D-4F72-A394-A3E451790A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E02C31-FFCE-4132-BFF9-3F55873CB4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A2E02C31-FFCE-4132-BFF9-3F55873CB4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8A6ACB9-F6FB-48AA-AC44-481DC5C207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08A6ACB9-F6FB-48AA-AC44-481DC5C207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A981B51-7B20-48DD-B4B6-FB5EBADE73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EA981B51-7B20-48DD-B4B6-FB5EBADE73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3FDA083-5B08-4D80-AA1B-EFFF45236E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63FDA083-5B08-4D80-AA1B-EFFF45236E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1762E60-B33A-44D3-9955-915A71DC51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21762E60-B33A-44D3-9955-915A71DC51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A8EA48-04FD-41B2-9991-12BA9562F6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5">
                                            <p:graphicEl>
                                              <a:dgm id="{54A8EA48-04FD-41B2-9991-12BA9562F6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F8D521C-0B25-4E3D-9C99-70A46B3122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5">
                                            <p:graphicEl>
                                              <a:dgm id="{9F8D521C-0B25-4E3D-9C99-70A46B3122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234DAF7-2DAB-443C-9BFD-DE204D04F4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">
                                            <p:graphicEl>
                                              <a:dgm id="{1234DAF7-2DAB-443C-9BFD-DE204D04F4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89239" y="115669"/>
            <a:ext cx="2378161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IN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তৎসম</a:t>
            </a:r>
            <a:r>
              <a:rPr lang="bn-BD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শব্দ </a:t>
            </a:r>
            <a:endParaRPr lang="en-US" sz="3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827782"/>
            <a:ext cx="8534400" cy="1077218"/>
          </a:xfrm>
          <a:prstGeom prst="rect">
            <a:avLst/>
          </a:prstGeom>
          <a:ln w="38100">
            <a:solidFill>
              <a:srgbClr val="00B0F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যে সব </a:t>
            </a:r>
            <a:r>
              <a:rPr lang="bn-IN" sz="32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bn-BD" sz="32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সংস্কৃত ভাষা থেকে সরাসরি বাংলায় এসেছে এবং যাদের রুপ অপরিবর্তিত রয়েছে সে সব </a:t>
            </a:r>
            <a:r>
              <a:rPr lang="bn-IN" sz="32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bn-BD" sz="32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তৎসম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 </a:t>
            </a:r>
            <a:r>
              <a:rPr lang="bn-BD" sz="32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 ।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17086" y="3682425"/>
            <a:ext cx="1697614" cy="584775"/>
          </a:xfrm>
          <a:prstGeom prst="rect">
            <a:avLst/>
          </a:prstGeom>
          <a:ln w="38100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চন্দ্র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34200" y="3778024"/>
            <a:ext cx="2590800" cy="584775"/>
          </a:xfrm>
          <a:prstGeom prst="rect">
            <a:avLst/>
          </a:prstGeom>
          <a:ln w="38100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পাত্র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35854" y="6019800"/>
            <a:ext cx="2538412" cy="584775"/>
          </a:xfrm>
          <a:prstGeom prst="rect">
            <a:avLst/>
          </a:prstGeom>
          <a:ln w="38100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ভবন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0" y="6096000"/>
            <a:ext cx="1828800" cy="584775"/>
          </a:xfrm>
          <a:prstGeom prst="rect">
            <a:avLst/>
          </a:prstGeom>
          <a:ln w="38100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সূর্য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Saiful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758" y="2057401"/>
            <a:ext cx="1745942" cy="1472624"/>
          </a:xfrm>
          <a:prstGeom prst="rect">
            <a:avLst/>
          </a:prstGeom>
          <a:noFill/>
          <a:ln w="19050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aiful\Desktop\maxresdefault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9" r="21039"/>
          <a:stretch/>
        </p:blipFill>
        <p:spPr bwMode="auto">
          <a:xfrm>
            <a:off x="1562100" y="4419600"/>
            <a:ext cx="1752600" cy="1600200"/>
          </a:xfrm>
          <a:prstGeom prst="rect">
            <a:avLst/>
          </a:prstGeom>
          <a:noFill/>
          <a:ln w="19050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aiful\Desktop\Gabtoli-2-20190918115956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854" y="4519448"/>
            <a:ext cx="2538412" cy="1400503"/>
          </a:xfrm>
          <a:prstGeom prst="rect">
            <a:avLst/>
          </a:prstGeom>
          <a:noFill/>
          <a:ln w="19050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aiful\Desktop\ilo_cherry_img_05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4" t="20707" r="2262" b="11754"/>
          <a:stretch/>
        </p:blipFill>
        <p:spPr bwMode="auto">
          <a:xfrm>
            <a:off x="4934200" y="2092998"/>
            <a:ext cx="2590800" cy="1589427"/>
          </a:xfrm>
          <a:prstGeom prst="rect">
            <a:avLst/>
          </a:prstGeom>
          <a:noFill/>
          <a:ln w="28575"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621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5257800"/>
            <a:ext cx="2133600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চন্দ্র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81600" y="3987881"/>
            <a:ext cx="2590800" cy="584775"/>
          </a:xfrm>
          <a:prstGeom prst="rect">
            <a:avLst/>
          </a:prstGeom>
          <a:ln w="38100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পাত্র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40646" y="5257799"/>
            <a:ext cx="2538412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ভবন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81600" y="2743200"/>
            <a:ext cx="2514600" cy="5847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সূর্য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33600" y="4038600"/>
            <a:ext cx="2133600" cy="584775"/>
          </a:xfrm>
          <a:prstGeom prst="rect">
            <a:avLst/>
          </a:prstGeom>
          <a:ln w="38100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ধর্ম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7400" y="2743200"/>
            <a:ext cx="2209800" cy="5847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নক্ষত্র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604257"/>
            <a:ext cx="6477000" cy="70788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28575">
            <a:solidFill>
              <a:srgbClr val="00B0F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lvl="0" algn="ctr"/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কয়েকটি </a:t>
            </a:r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তৎসম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spc="50" dirty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</a:t>
            </a:r>
            <a:r>
              <a:rPr lang="bn-BD" sz="4000" spc="50" dirty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ব্দের নাম লিখঃ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28600" y="228600"/>
            <a:ext cx="1905000" cy="1588800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126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24201" y="164812"/>
            <a:ext cx="3047999" cy="584775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অর্ধ তৎসম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143000"/>
            <a:ext cx="8610600" cy="1200329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বাংলা ভাষায় কিছু </a:t>
            </a:r>
            <a:r>
              <a:rPr lang="bn-BD" sz="36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সংস্কৃত </a:t>
            </a:r>
            <a:r>
              <a:rPr lang="bn-IN" sz="36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bn-BD" sz="36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কিঞ্চিৎ পরিবর্তিত আকারে ব্যবহৃত হয় সে সব </a:t>
            </a:r>
            <a:r>
              <a:rPr lang="bn-IN" sz="36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bn-BD" sz="36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অর্ধ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তৎসম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 </a:t>
            </a:r>
            <a:r>
              <a:rPr lang="bn-BD" sz="36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 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0" y="2743200"/>
            <a:ext cx="3047999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তৎসম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76801" y="2743200"/>
            <a:ext cx="3276599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অর্ধ তৎসম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940" y="3758625"/>
            <a:ext cx="2820140" cy="584775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গৃহিণী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53000" y="3758624"/>
            <a:ext cx="3200400" cy="584775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গিন্নী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940" y="4673025"/>
            <a:ext cx="2820140" cy="584775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শ্রাদ্ধ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53000" y="4673025"/>
            <a:ext cx="3200400" cy="584775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ছেরাদ্দ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19200" y="5587425"/>
            <a:ext cx="2820140" cy="584775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জ্যোৎস্না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53000" y="5587424"/>
            <a:ext cx="3200400" cy="584775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জ্যোছনা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591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496</Words>
  <Application>Microsoft Office PowerPoint</Application>
  <PresentationFormat>On-screen Show (4:3)</PresentationFormat>
  <Paragraphs>132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Saiful</dc:creator>
  <cp:lastModifiedBy>Saiful</cp:lastModifiedBy>
  <cp:revision>55</cp:revision>
  <dcterms:created xsi:type="dcterms:W3CDTF">2020-08-18T13:25:43Z</dcterms:created>
  <dcterms:modified xsi:type="dcterms:W3CDTF">2020-08-22T10:46:22Z</dcterms:modified>
</cp:coreProperties>
</file>