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83" r:id="rId2"/>
    <p:sldId id="282" r:id="rId3"/>
    <p:sldId id="260" r:id="rId4"/>
    <p:sldId id="261" r:id="rId5"/>
    <p:sldId id="262" r:id="rId6"/>
    <p:sldId id="268" r:id="rId7"/>
    <p:sldId id="263" r:id="rId8"/>
    <p:sldId id="264" r:id="rId9"/>
    <p:sldId id="286" r:id="rId10"/>
    <p:sldId id="265" r:id="rId11"/>
    <p:sldId id="284" r:id="rId12"/>
    <p:sldId id="270" r:id="rId13"/>
    <p:sldId id="272" r:id="rId14"/>
    <p:sldId id="273" r:id="rId15"/>
    <p:sldId id="278" r:id="rId16"/>
    <p:sldId id="277" r:id="rId17"/>
    <p:sldId id="279"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E2E3E-FD11-49A4-80F3-03E42FB6ADCC}" type="datetimeFigureOut">
              <a:rPr lang="en-US" smtClean="0"/>
              <a:t>8/21/2020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65B51-03BF-4ECD-9BEC-2D69F0B2864E}" type="slidenum">
              <a:rPr lang="en-US" smtClean="0"/>
              <a:t>‹#›</a:t>
            </a:fld>
            <a:endParaRPr lang="en-US"/>
          </a:p>
        </p:txBody>
      </p:sp>
    </p:spTree>
    <p:extLst>
      <p:ext uri="{BB962C8B-B14F-4D97-AF65-F5344CB8AC3E}">
        <p14:creationId xmlns:p14="http://schemas.microsoft.com/office/powerpoint/2010/main" val="297993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ধন্যবাদ</a:t>
            </a:r>
            <a:r>
              <a:rPr lang="bn-BD" baseline="0" dirty="0"/>
              <a:t> জানিযে পাঠ সমাপ্তি ঘোষনা করব।</a:t>
            </a:r>
            <a:endParaRPr lang="en-US" dirty="0"/>
          </a:p>
        </p:txBody>
      </p:sp>
      <p:sp>
        <p:nvSpPr>
          <p:cNvPr id="4" name="Slide Number Placeholder 3"/>
          <p:cNvSpPr>
            <a:spLocks noGrp="1"/>
          </p:cNvSpPr>
          <p:nvPr>
            <p:ph type="sldNum" sz="quarter" idx="10"/>
          </p:nvPr>
        </p:nvSpPr>
        <p:spPr/>
        <p:txBody>
          <a:bodyPr/>
          <a:lstStyle/>
          <a:p>
            <a:fld id="{40600903-77C2-4461-9715-AED823D021AA}" type="slidenum">
              <a:rPr lang="en-US" smtClean="0"/>
              <a:t>18</a:t>
            </a:fld>
            <a:endParaRPr lang="en-US"/>
          </a:p>
        </p:txBody>
      </p:sp>
    </p:spTree>
    <p:extLst>
      <p:ext uri="{BB962C8B-B14F-4D97-AF65-F5344CB8AC3E}">
        <p14:creationId xmlns:p14="http://schemas.microsoft.com/office/powerpoint/2010/main" val="114907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55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85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897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654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90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78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343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93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77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730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554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1D8BD707-D9CF-40AE-B4C6-C98DA3205C09}" type="datetimeFigureOut">
              <a:rPr lang="en-US" smtClean="0"/>
              <a:pPr/>
              <a:t>8/21/2020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14690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parimalcdm@gmail.com"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152400"/>
            <a:ext cx="8686800" cy="65532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90" y="228600"/>
            <a:ext cx="8372820" cy="6324600"/>
          </a:xfrm>
          <a:prstGeom prst="rect">
            <a:avLst/>
          </a:prstGeom>
        </p:spPr>
      </p:pic>
      <p:sp>
        <p:nvSpPr>
          <p:cNvPr id="7" name="TextBox 6"/>
          <p:cNvSpPr txBox="1"/>
          <p:nvPr/>
        </p:nvSpPr>
        <p:spPr>
          <a:xfrm>
            <a:off x="385590" y="2286000"/>
            <a:ext cx="8372820" cy="212365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bn-IN"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চিতলমারী অনলাইন স্কুলের পক্ষ থেকে</a:t>
            </a:r>
            <a:r>
              <a:rPr lang="en-US" sz="6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স্বাগত</a:t>
            </a:r>
          </a:p>
        </p:txBody>
      </p:sp>
    </p:spTree>
    <p:extLst>
      <p:ext uri="{BB962C8B-B14F-4D97-AF65-F5344CB8AC3E}">
        <p14:creationId xmlns:p14="http://schemas.microsoft.com/office/powerpoint/2010/main" val="19214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28" y="228600"/>
            <a:ext cx="8914744" cy="6400800"/>
          </a:xfrm>
          <a:prstGeom prst="rect">
            <a:avLst/>
          </a:prstGeom>
        </p:spPr>
      </p:pic>
      <p:sp>
        <p:nvSpPr>
          <p:cNvPr id="10" name="Title 1"/>
          <p:cNvSpPr>
            <a:spLocks noGrp="1"/>
          </p:cNvSpPr>
          <p:nvPr>
            <p:ph type="title"/>
          </p:nvPr>
        </p:nvSpPr>
        <p:spPr>
          <a:xfrm>
            <a:off x="3429000" y="207820"/>
            <a:ext cx="2266950" cy="533400"/>
          </a:xfrm>
          <a:solidFill>
            <a:schemeClr val="tx1">
              <a:lumMod val="95000"/>
              <a:lumOff val="5000"/>
            </a:schemeClr>
          </a:solidFill>
        </p:spPr>
        <p:txBody>
          <a:bodyPr>
            <a:normAutofit fontScale="90000"/>
          </a:bodyPr>
          <a:lstStyle/>
          <a:p>
            <a:pPr algn="ctr"/>
            <a:r>
              <a:rPr lang="bn-IN" dirty="0" smtClean="0">
                <a:latin typeface="NikoshBAN" panose="02000000000000000000" pitchFamily="2" charset="0"/>
                <a:cs typeface="NikoshBAN" panose="02000000000000000000" pitchFamily="2" charset="0"/>
              </a:rPr>
              <a:t>নিরব পাঠ-১  </a:t>
            </a:r>
            <a:endParaRPr lang="en-US" dirty="0">
              <a:latin typeface="NikoshBAN" panose="02000000000000000000" pitchFamily="2" charset="0"/>
              <a:cs typeface="NikoshBAN" panose="02000000000000000000" pitchFamily="2" charset="0"/>
            </a:endParaRPr>
          </a:p>
        </p:txBody>
      </p:sp>
      <p:sp>
        <p:nvSpPr>
          <p:cNvPr id="11" name="Title 1"/>
          <p:cNvSpPr txBox="1">
            <a:spLocks/>
          </p:cNvSpPr>
          <p:nvPr/>
        </p:nvSpPr>
        <p:spPr>
          <a:xfrm>
            <a:off x="126420" y="3228109"/>
            <a:ext cx="8902952" cy="3477491"/>
          </a:xfrm>
          <a:prstGeom prst="rect">
            <a:avLst/>
          </a:prstGeom>
          <a:solidFill>
            <a:schemeClr val="accent2"/>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just">
              <a:lnSpc>
                <a:spcPct val="150000"/>
              </a:lnSpc>
            </a:pPr>
            <a:r>
              <a:rPr lang="en-US" sz="2800" dirty="0" err="1" smtClean="0">
                <a:solidFill>
                  <a:schemeClr val="tx1"/>
                </a:solidFill>
                <a:latin typeface="NikoshBAN" panose="02000000000000000000" pitchFamily="2" charset="0"/>
                <a:cs typeface="NikoshBAN" panose="02000000000000000000" pitchFamily="2" charset="0"/>
              </a:rPr>
              <a:t>সকাল-দুপুর-সন্ধ্যায়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আকাশের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রঙ</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হুবহু</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রকম</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থাকে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এরও</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পৃথিবীর</a:t>
            </a:r>
            <a:r>
              <a:rPr lang="en-US" sz="2800" dirty="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ওপারকার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বায়ুমন্ডল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সূর্য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থেকে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আমাদের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চোখে</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পড়ে</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পৃথিবীর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ওপরকার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বিশাল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হাওয়ার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আসতে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দুপুর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সরাসরি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অর্থা</a:t>
            </a:r>
            <a:r>
              <a:rPr lang="en-US" sz="2800" dirty="0" smtClean="0">
                <a:solidFill>
                  <a:schemeClr val="tx1"/>
                </a:solidFill>
                <a:latin typeface="NikoshBAN" panose="02000000000000000000" pitchFamily="2" charset="0"/>
                <a:cs typeface="NikoshBAN" panose="02000000000000000000" pitchFamily="2" charset="0"/>
              </a:rPr>
              <a:t>ৎ </a:t>
            </a:r>
            <a:r>
              <a:rPr lang="en-US" sz="2800" dirty="0" err="1" smtClean="0">
                <a:solidFill>
                  <a:schemeClr val="tx1"/>
                </a:solidFill>
                <a:latin typeface="NikoshBAN" panose="02000000000000000000" pitchFamily="2" charset="0"/>
                <a:cs typeface="NikoshBAN" panose="02000000000000000000" pitchFamily="2" charset="0"/>
              </a:rPr>
              <a:t>প্রায়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লম্বভাবে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হাওয়ার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ফুঁড়ে</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কিন্তু</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সকালে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সন্ধ্যায়</a:t>
            </a:r>
            <a:r>
              <a:rPr lang="en-US"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এই</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আলো</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আসে</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তেরছাভাবে</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হাওয়ার</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স্তর</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পেরিয়ে</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তাতে</a:t>
            </a:r>
            <a:r>
              <a:rPr lang="en-GB" sz="2800" dirty="0" smtClean="0">
                <a:solidFill>
                  <a:schemeClr val="tx1"/>
                </a:solidFill>
                <a:latin typeface="NikoshBAN" panose="02000000000000000000" pitchFamily="2" charset="0"/>
                <a:cs typeface="NikoshBAN" panose="02000000000000000000" pitchFamily="2" charset="0"/>
              </a:rPr>
              <a:t> </a:t>
            </a:r>
            <a:r>
              <a:rPr lang="en-GB" sz="2800" dirty="0" err="1" smtClean="0">
                <a:solidFill>
                  <a:schemeClr val="tx1"/>
                </a:solidFill>
                <a:latin typeface="NikoshBAN" panose="02000000000000000000" pitchFamily="2" charset="0"/>
                <a:cs typeface="NikoshBAN" panose="02000000000000000000" pitchFamily="2" charset="0"/>
              </a:rPr>
              <a:t>আলোকে</a:t>
            </a:r>
            <a:r>
              <a:rPr lang="en-GB" sz="2800" dirty="0" smtClean="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হাওয়ার কণা ডিঙাতে হয় দুপুরের তুলনায় অনেক বেশী। </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grpSp>
        <p:nvGrpSpPr>
          <p:cNvPr id="12" name="Group 11"/>
          <p:cNvGrpSpPr/>
          <p:nvPr/>
        </p:nvGrpSpPr>
        <p:grpSpPr>
          <a:xfrm>
            <a:off x="304800" y="741220"/>
            <a:ext cx="8610600" cy="2521525"/>
            <a:chOff x="304800" y="881065"/>
            <a:chExt cx="8610600" cy="238168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83226"/>
              <a:ext cx="2043540" cy="237951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340" y="881065"/>
              <a:ext cx="3347610" cy="234704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5950" y="881065"/>
              <a:ext cx="3219450" cy="2347044"/>
            </a:xfrm>
            <a:prstGeom prst="rect">
              <a:avLst/>
            </a:prstGeom>
          </p:spPr>
        </p:pic>
      </p:grpSp>
    </p:spTree>
    <p:extLst>
      <p:ext uri="{BB962C8B-B14F-4D97-AF65-F5344CB8AC3E}">
        <p14:creationId xmlns:p14="http://schemas.microsoft.com/office/powerpoint/2010/main" val="45644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429000" y="200885"/>
            <a:ext cx="2266950" cy="533400"/>
          </a:xfrm>
          <a:solidFill>
            <a:schemeClr val="tx1">
              <a:lumMod val="95000"/>
              <a:lumOff val="5000"/>
            </a:schemeClr>
          </a:solidFill>
        </p:spPr>
        <p:txBody>
          <a:bodyPr>
            <a:normAutofit fontScale="90000"/>
          </a:bodyPr>
          <a:lstStyle/>
          <a:p>
            <a:pPr algn="ctr"/>
            <a:r>
              <a:rPr lang="bn-IN" dirty="0" smtClean="0">
                <a:latin typeface="NikoshBAN" panose="02000000000000000000" pitchFamily="2" charset="0"/>
                <a:cs typeface="NikoshBAN" panose="02000000000000000000" pitchFamily="2" charset="0"/>
              </a:rPr>
              <a:t>নিরব পাঠ-২  </a:t>
            </a:r>
            <a:endParaRPr lang="en-US" dirty="0">
              <a:latin typeface="NikoshBAN" panose="02000000000000000000" pitchFamily="2" charset="0"/>
              <a:cs typeface="NikoshBAN" panose="02000000000000000000" pitchFamily="2" charset="0"/>
            </a:endParaRPr>
          </a:p>
        </p:txBody>
      </p:sp>
      <p:sp>
        <p:nvSpPr>
          <p:cNvPr id="12" name="Title 1"/>
          <p:cNvSpPr txBox="1">
            <a:spLocks/>
          </p:cNvSpPr>
          <p:nvPr/>
        </p:nvSpPr>
        <p:spPr>
          <a:xfrm>
            <a:off x="152400" y="3647201"/>
            <a:ext cx="8819844" cy="3058399"/>
          </a:xfrm>
          <a:prstGeom prst="rect">
            <a:avLst/>
          </a:prstGeom>
          <a:solidFill>
            <a:srgbClr val="7030A0"/>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just">
              <a:lnSpc>
                <a:spcPct val="100000"/>
              </a:lnSpc>
            </a:pPr>
            <a:r>
              <a:rPr lang="bn-IN" sz="3200" dirty="0" smtClean="0">
                <a:latin typeface="NikoshBAN" panose="02000000000000000000" pitchFamily="2" charset="0"/>
                <a:cs typeface="NikoshBAN" panose="02000000000000000000" pitchFamily="2" charset="0"/>
              </a:rPr>
              <a:t>আগেরকার দিনে আমাদের ওপরকার আকাশ নিয়ে বিজ্ঞানীরা পরীক্ষা-নিরীক্ষা করতেন শূন্যে বেলুন পাঠিয়ে বা যন্ত্রপাতিসুদ্ধ রকেট পাঠিয়ে। আজ মানুষ নিজেই মহাকাশযানে চেপে সফর করছে পৃথিবীর উপরে বহু দূর পর্যন্ত। পৃথিবী ছাড়িয়ে যেতে পেরেছে চাঁদে। পৃথিবীর উপর দেড়শ দুশ মেইল বা তারো অনেক বেশি উপর দিয়ে ঘুরছে অসংখ্য মহাকাশযান। যেখান দিয়ে ঘুরছে সেখানে হাওয়া নেই</a:t>
            </a:r>
            <a:r>
              <a:rPr lang="en-GB"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বললেই চলে।   </a:t>
            </a:r>
            <a:endParaRPr lang="en-US" sz="3200" dirty="0">
              <a:latin typeface="NikoshBAN" panose="02000000000000000000" pitchFamily="2" charset="0"/>
              <a:cs typeface="NikoshBAN" panose="02000000000000000000" pitchFamily="2" charset="0"/>
            </a:endParaRPr>
          </a:p>
        </p:txBody>
      </p:sp>
      <p:grpSp>
        <p:nvGrpSpPr>
          <p:cNvPr id="13" name="Group 12"/>
          <p:cNvGrpSpPr/>
          <p:nvPr/>
        </p:nvGrpSpPr>
        <p:grpSpPr>
          <a:xfrm>
            <a:off x="152400" y="734281"/>
            <a:ext cx="8819844" cy="2912919"/>
            <a:chOff x="152400" y="734282"/>
            <a:chExt cx="8819844" cy="2379522"/>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734285"/>
              <a:ext cx="2215296" cy="2379519"/>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96" y="734284"/>
              <a:ext cx="2280504" cy="2379519"/>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734283"/>
              <a:ext cx="2043540" cy="2379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740" y="734282"/>
              <a:ext cx="2280504" cy="2379521"/>
            </a:xfrm>
            <a:prstGeom prst="rect">
              <a:avLst/>
            </a:prstGeom>
          </p:spPr>
        </p:pic>
      </p:grpSp>
    </p:spTree>
    <p:extLst>
      <p:ext uri="{BB962C8B-B14F-4D97-AF65-F5344CB8AC3E}">
        <p14:creationId xmlns:p14="http://schemas.microsoft.com/office/powerpoint/2010/main" val="112058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28600" y="914400"/>
            <a:ext cx="8686800" cy="5715000"/>
          </a:xfrm>
          <a:prstGeom prst="rect">
            <a:avLst/>
          </a:prstGeom>
          <a:solidFill>
            <a:srgbClr val="FFC000"/>
          </a:solidFill>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r>
              <a:rPr lang="bn-IN" sz="2400" dirty="0" smtClean="0">
                <a:solidFill>
                  <a:srgbClr val="0070C0"/>
                </a:solidFill>
                <a:latin typeface="NikoshBAN" panose="02000000000000000000" pitchFamily="2" charset="0"/>
                <a:cs typeface="NikoshBAN" panose="02000000000000000000" pitchFamily="2" charset="0"/>
              </a:rPr>
              <a:t> সচরাচর –                              সাধারণত  </a:t>
            </a:r>
          </a:p>
          <a:p>
            <a:r>
              <a:rPr lang="bn-IN" sz="2400" dirty="0" smtClean="0">
                <a:solidFill>
                  <a:srgbClr val="0070C0"/>
                </a:solidFill>
                <a:latin typeface="NikoshBAN" panose="02000000000000000000" pitchFamily="2" charset="0"/>
                <a:cs typeface="NikoshBAN" panose="02000000000000000000" pitchFamily="2" charset="0"/>
              </a:rPr>
              <a:t> চাঁদোয়া-                                 শামিয়ানা </a:t>
            </a:r>
          </a:p>
          <a:p>
            <a:pPr marL="34290" indent="0">
              <a:buNone/>
            </a:pPr>
            <a:r>
              <a:rPr lang="bn-IN" sz="2400" dirty="0" smtClean="0">
                <a:solidFill>
                  <a:srgbClr val="0070C0"/>
                </a:solidFill>
                <a:latin typeface="NikoshBAN" panose="02000000000000000000" pitchFamily="2" charset="0"/>
                <a:cs typeface="NikoshBAN" panose="02000000000000000000" pitchFamily="2" charset="0"/>
              </a:rPr>
              <a:t>  পরতে পরতে-                           স্তরে স্তরে </a:t>
            </a:r>
          </a:p>
          <a:p>
            <a:r>
              <a:rPr lang="bn-IN" sz="2400" dirty="0" smtClean="0">
                <a:solidFill>
                  <a:srgbClr val="0070C0"/>
                </a:solidFill>
                <a:latin typeface="NikoshBAN" panose="02000000000000000000" pitchFamily="2" charset="0"/>
                <a:cs typeface="NikoshBAN" panose="02000000000000000000" pitchFamily="2" charset="0"/>
              </a:rPr>
              <a:t> বায়ুমন্ডল-                               পৃথিবীর উপরে যতদূর পর্যন্ত বাতাস রয়েছে  </a:t>
            </a:r>
          </a:p>
          <a:p>
            <a:r>
              <a:rPr lang="bn-IN" sz="2400" dirty="0" smtClean="0">
                <a:solidFill>
                  <a:srgbClr val="0070C0"/>
                </a:solidFill>
                <a:latin typeface="NikoshBAN" panose="02000000000000000000" pitchFamily="2" charset="0"/>
                <a:cs typeface="NikoshBAN" panose="02000000000000000000" pitchFamily="2" charset="0"/>
              </a:rPr>
              <a:t> জলীয়বাষ্প -			পানির বায়বীয় আবস্থা </a:t>
            </a:r>
          </a:p>
          <a:p>
            <a:r>
              <a:rPr lang="bn-IN" sz="2400" dirty="0" smtClean="0">
                <a:solidFill>
                  <a:srgbClr val="0070C0"/>
                </a:solidFill>
                <a:latin typeface="NikoshBAN" panose="02000000000000000000" pitchFamily="2" charset="0"/>
                <a:cs typeface="NikoshBAN" panose="02000000000000000000" pitchFamily="2" charset="0"/>
              </a:rPr>
              <a:t>হুবহু-					অবিকল 				</a:t>
            </a:r>
          </a:p>
          <a:p>
            <a:r>
              <a:rPr lang="bn-IN" sz="2400" dirty="0" smtClean="0">
                <a:solidFill>
                  <a:srgbClr val="0070C0"/>
                </a:solidFill>
                <a:latin typeface="NikoshBAN" panose="02000000000000000000" pitchFamily="2" charset="0"/>
                <a:cs typeface="NikoshBAN" panose="02000000000000000000" pitchFamily="2" charset="0"/>
              </a:rPr>
              <a:t>স্তর-					ধাপ</a:t>
            </a:r>
          </a:p>
          <a:p>
            <a:r>
              <a:rPr lang="bn-IN" sz="2400" dirty="0" smtClean="0">
                <a:solidFill>
                  <a:srgbClr val="0070C0"/>
                </a:solidFill>
                <a:latin typeface="NikoshBAN" panose="02000000000000000000" pitchFamily="2" charset="0"/>
                <a:cs typeface="NikoshBAN" panose="02000000000000000000" pitchFamily="2" charset="0"/>
              </a:rPr>
              <a:t>লম্বভাবে-				খাড়াভাবে   </a:t>
            </a:r>
          </a:p>
          <a:p>
            <a:r>
              <a:rPr lang="bn-IN" sz="2400" dirty="0" smtClean="0">
                <a:solidFill>
                  <a:srgbClr val="0070C0"/>
                </a:solidFill>
                <a:latin typeface="NikoshBAN" panose="02000000000000000000" pitchFamily="2" charset="0"/>
                <a:cs typeface="NikoshBAN" panose="02000000000000000000" pitchFamily="2" charset="0"/>
              </a:rPr>
              <a:t>ফুঁড়ে-				ভেদ করে </a:t>
            </a:r>
          </a:p>
          <a:p>
            <a:r>
              <a:rPr lang="bn-IN" sz="2400" dirty="0" smtClean="0">
                <a:solidFill>
                  <a:srgbClr val="0070C0"/>
                </a:solidFill>
                <a:latin typeface="NikoshBAN" panose="02000000000000000000" pitchFamily="2" charset="0"/>
                <a:cs typeface="NikoshBAN" panose="02000000000000000000" pitchFamily="2" charset="0"/>
              </a:rPr>
              <a:t>তেরছা-				বাঁকা </a:t>
            </a:r>
          </a:p>
          <a:p>
            <a:r>
              <a:rPr lang="bn-IN" sz="2400" dirty="0" smtClean="0">
                <a:solidFill>
                  <a:srgbClr val="0070C0"/>
                </a:solidFill>
                <a:latin typeface="NikoshBAN" panose="02000000000000000000" pitchFamily="2" charset="0"/>
                <a:cs typeface="NikoshBAN" panose="02000000000000000000" pitchFamily="2" charset="0"/>
              </a:rPr>
              <a:t>মহাকাশযান-				মহাকাশে যাতায়াতের বাহন </a:t>
            </a:r>
          </a:p>
          <a:p>
            <a:endParaRPr lang="bn-IN" sz="2400" dirty="0" smtClean="0">
              <a:latin typeface="NikoshBAN" panose="02000000000000000000" pitchFamily="2" charset="0"/>
              <a:cs typeface="NikoshBAN" panose="02000000000000000000" pitchFamily="2" charset="0"/>
            </a:endParaRPr>
          </a:p>
        </p:txBody>
      </p:sp>
      <p:sp>
        <p:nvSpPr>
          <p:cNvPr id="7" name="Subtitle 2"/>
          <p:cNvSpPr txBox="1">
            <a:spLocks/>
          </p:cNvSpPr>
          <p:nvPr/>
        </p:nvSpPr>
        <p:spPr>
          <a:xfrm>
            <a:off x="1143000" y="230568"/>
            <a:ext cx="5181600" cy="683831"/>
          </a:xfrm>
          <a:prstGeom prst="rect">
            <a:avLst/>
          </a:prstGeom>
          <a:solidFill>
            <a:srgbClr val="FFFF00"/>
          </a:solidFill>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a:buNone/>
            </a:pPr>
            <a:r>
              <a:rPr lang="bn-IN" sz="4800" dirty="0" smtClean="0">
                <a:solidFill>
                  <a:srgbClr val="0070C0"/>
                </a:solidFill>
                <a:latin typeface="NikoshBAN" panose="02000000000000000000" pitchFamily="2" charset="0"/>
                <a:cs typeface="NikoshBAN" panose="02000000000000000000" pitchFamily="2" charset="0"/>
              </a:rPr>
              <a:t>আজকের পাঠের নতুন শব্দ </a:t>
            </a:r>
          </a:p>
        </p:txBody>
      </p:sp>
    </p:spTree>
    <p:extLst>
      <p:ext uri="{BB962C8B-B14F-4D97-AF65-F5344CB8AC3E}">
        <p14:creationId xmlns:p14="http://schemas.microsoft.com/office/powerpoint/2010/main" val="247902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114300" y="762000"/>
            <a:ext cx="8915400" cy="707886"/>
          </a:xfrm>
          <a:prstGeom prst="rect">
            <a:avLst/>
          </a:prstGeom>
          <a:noFill/>
        </p:spPr>
        <p:txBody>
          <a:bodyPr wrap="square" rtlCol="0">
            <a:spAutoFit/>
          </a:bodyPr>
          <a:lstStyle/>
          <a:p>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আমরা</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a:t>
            </a:r>
            <a:r>
              <a:rPr lang="bn-IN"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endParaRPr lang="en-US" sz="40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Down Arrow 7"/>
          <p:cNvSpPr/>
          <p:nvPr/>
        </p:nvSpPr>
        <p:spPr>
          <a:xfrm>
            <a:off x="4344194" y="1664354"/>
            <a:ext cx="304800" cy="990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482198705"/>
              </p:ext>
            </p:extLst>
          </p:nvPr>
        </p:nvGraphicFramePr>
        <p:xfrm>
          <a:off x="3733800" y="2849422"/>
          <a:ext cx="1540933" cy="1300162"/>
        </p:xfrm>
        <a:graphic>
          <a:graphicData uri="http://schemas.openxmlformats.org/presentationml/2006/ole">
            <mc:AlternateContent xmlns:mc="http://schemas.openxmlformats.org/markup-compatibility/2006">
              <mc:Choice xmlns:v="urn:schemas-microsoft-com:vml" Requires="v">
                <p:oleObj spid="_x0000_s617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733800" y="2849422"/>
                        <a:ext cx="1540933" cy="1300162"/>
                      </a:xfrm>
                      <a:prstGeom prst="rect">
                        <a:avLst/>
                      </a:prstGeom>
                    </p:spPr>
                  </p:pic>
                </p:oleObj>
              </mc:Fallback>
            </mc:AlternateContent>
          </a:graphicData>
        </a:graphic>
      </p:graphicFrame>
    </p:spTree>
    <p:extLst>
      <p:ext uri="{BB962C8B-B14F-4D97-AF65-F5344CB8AC3E}">
        <p14:creationId xmlns:p14="http://schemas.microsoft.com/office/powerpoint/2010/main" val="19791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TextBox 17"/>
          <p:cNvSpPr txBox="1"/>
          <p:nvPr/>
        </p:nvSpPr>
        <p:spPr>
          <a:xfrm>
            <a:off x="3276600" y="6096000"/>
            <a:ext cx="3733800" cy="707886"/>
          </a:xfrm>
          <a:prstGeom prst="rect">
            <a:avLst/>
          </a:prstGeom>
          <a:noFill/>
        </p:spPr>
        <p:txBody>
          <a:bodyPr wrap="square" rtlCol="0">
            <a:spAutoFit/>
          </a:bodyPr>
          <a:lstStyle/>
          <a:p>
            <a:r>
              <a:rPr lang="bn-IN"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মহাকাশ জ</a:t>
            </a:r>
            <a:r>
              <a:rPr lang="en-GB" sz="4000" dirty="0" err="1"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য়ের</a:t>
            </a:r>
            <a:r>
              <a:rPr lang="bn-IN" sz="4000" dirty="0" smtClean="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দৃশ্য </a:t>
            </a:r>
            <a:endParaRPr lang="en-US" sz="4000" dirty="0">
              <a:solidFill>
                <a:srgbClr val="0070C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TextBox 18"/>
          <p:cNvSpPr txBox="1"/>
          <p:nvPr/>
        </p:nvSpPr>
        <p:spPr>
          <a:xfrm>
            <a:off x="1357075" y="191869"/>
            <a:ext cx="660654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0" name="Group 19"/>
          <p:cNvGrpSpPr/>
          <p:nvPr/>
        </p:nvGrpSpPr>
        <p:grpSpPr>
          <a:xfrm>
            <a:off x="201375" y="914400"/>
            <a:ext cx="8684560" cy="5127486"/>
            <a:chOff x="201375" y="914400"/>
            <a:chExt cx="8684560" cy="5127486"/>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375" y="914400"/>
              <a:ext cx="2889487" cy="247786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914400"/>
              <a:ext cx="2928938" cy="2477869"/>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5148" y="914400"/>
              <a:ext cx="2820787" cy="2501475"/>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75" y="3415875"/>
              <a:ext cx="2826065" cy="2603925"/>
            </a:xfrm>
            <a:prstGeom prst="rect">
              <a:avLst/>
            </a:prstGeom>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0863" y="3429000"/>
              <a:ext cx="2928938" cy="2612886"/>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3224" y="3429001"/>
              <a:ext cx="2802711" cy="2590800"/>
            </a:xfrm>
            <a:prstGeom prst="rect">
              <a:avLst/>
            </a:prstGeom>
          </p:spPr>
        </p:pic>
      </p:grpSp>
    </p:spTree>
    <p:extLst>
      <p:ext uri="{BB962C8B-B14F-4D97-AF65-F5344CB8AC3E}">
        <p14:creationId xmlns:p14="http://schemas.microsoft.com/office/powerpoint/2010/main" val="25488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47654" y="228600"/>
            <a:ext cx="2438400" cy="762000"/>
          </a:xfrm>
          <a:solidFill>
            <a:schemeClr val="accent2">
              <a:lumMod val="50000"/>
            </a:schemeClr>
          </a:solidFill>
        </p:spPr>
        <p:txBody>
          <a:bodyPr/>
          <a:lstStyle/>
          <a:p>
            <a:pPr algn="ctr"/>
            <a:r>
              <a:rPr lang="bn-IN" dirty="0" smtClean="0">
                <a:latin typeface="NikoshBAN" panose="02000000000000000000" pitchFamily="2" charset="0"/>
                <a:cs typeface="NikoshBAN" panose="02000000000000000000" pitchFamily="2" charset="0"/>
              </a:rPr>
              <a:t>দলীয় কাজ </a:t>
            </a:r>
            <a:endParaRPr lang="en-US"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454" y="1018309"/>
            <a:ext cx="7924800" cy="3251135"/>
          </a:xfrm>
          <a:prstGeom prst="ellipse">
            <a:avLst/>
          </a:prstGeom>
        </p:spPr>
      </p:pic>
      <p:sp>
        <p:nvSpPr>
          <p:cNvPr id="9" name="Title 1"/>
          <p:cNvSpPr txBox="1">
            <a:spLocks/>
          </p:cNvSpPr>
          <p:nvPr/>
        </p:nvSpPr>
        <p:spPr>
          <a:xfrm>
            <a:off x="457200" y="4419600"/>
            <a:ext cx="8153746" cy="2027447"/>
          </a:xfrm>
          <a:prstGeom prst="rect">
            <a:avLst/>
          </a:prstGeom>
          <a:solidFill>
            <a:schemeClr val="accent4">
              <a:lumMod val="50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IN" sz="4800" dirty="0" smtClean="0">
                <a:latin typeface="NikoshBAN" panose="02000000000000000000" pitchFamily="2" charset="0"/>
                <a:cs typeface="NikoshBAN" panose="02000000000000000000" pitchFamily="2" charset="0"/>
              </a:rPr>
              <a:t>মহাকাশ যানে চড়ে আকাশ ভ্রমন সম্পর্কে কি যান, আলোচনা করে খাতায় লিখ।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860991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29000" y="332318"/>
            <a:ext cx="2209800"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2800" b="1" dirty="0">
                <a:latin typeface="NikoshBAN" pitchFamily="2" charset="0"/>
                <a:cs typeface="NikoshBAN" pitchFamily="2" charset="0"/>
              </a:rPr>
              <a:t>পাঠ  </a:t>
            </a:r>
            <a:r>
              <a:rPr lang="bn-BD" sz="2800" b="1" dirty="0" smtClean="0">
                <a:latin typeface="NikoshBAN" pitchFamily="2" charset="0"/>
                <a:cs typeface="NikoshBAN" pitchFamily="2" charset="0"/>
              </a:rPr>
              <a:t>মূল্যায়ন</a:t>
            </a:r>
          </a:p>
        </p:txBody>
      </p:sp>
      <p:sp>
        <p:nvSpPr>
          <p:cNvPr id="11" name="TextBox 10"/>
          <p:cNvSpPr txBox="1"/>
          <p:nvPr/>
        </p:nvSpPr>
        <p:spPr>
          <a:xfrm>
            <a:off x="381000" y="1187407"/>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১।</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লেখক</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আব্দুল্লাহ</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আল</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মুতী</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কোন</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জেলায়</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জন্ম</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গ্রহন</a:t>
            </a:r>
            <a:r>
              <a:rPr lang="en-GB" sz="3200" dirty="0" smtClean="0">
                <a:latin typeface="NikoshBAN" pitchFamily="2" charset="0"/>
                <a:cs typeface="NikoshBAN" pitchFamily="2" charset="0"/>
              </a:rPr>
              <a:t> </a:t>
            </a:r>
            <a:r>
              <a:rPr lang="en-GB" sz="3200" dirty="0" err="1" smtClean="0">
                <a:latin typeface="NikoshBAN" pitchFamily="2" charset="0"/>
                <a:cs typeface="NikoshBAN" pitchFamily="2" charset="0"/>
              </a:rPr>
              <a:t>করেন</a:t>
            </a:r>
            <a:r>
              <a:rPr lang="en-GB" sz="3200" dirty="0" smtClean="0">
                <a:latin typeface="NikoshBAN" pitchFamily="2" charset="0"/>
                <a:cs typeface="NikoshBAN" pitchFamily="2" charset="0"/>
              </a:rPr>
              <a:t> ? </a:t>
            </a:r>
            <a:endParaRPr lang="bn-BD" sz="3200" dirty="0" smtClean="0">
              <a:latin typeface="NikoshBAN" pitchFamily="2" charset="0"/>
              <a:cs typeface="NikoshBAN" pitchFamily="2" charset="0"/>
            </a:endParaRPr>
          </a:p>
        </p:txBody>
      </p:sp>
      <p:sp>
        <p:nvSpPr>
          <p:cNvPr id="12" name="TextBox 11"/>
          <p:cNvSpPr txBox="1"/>
          <p:nvPr/>
        </p:nvSpPr>
        <p:spPr>
          <a:xfrm>
            <a:off x="387927" y="2020716"/>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২</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অক্সিজেন কি ? </a:t>
            </a:r>
            <a:endParaRPr lang="bn-BD" sz="3200" dirty="0" smtClean="0">
              <a:latin typeface="NikoshBAN" pitchFamily="2" charset="0"/>
              <a:cs typeface="NikoshBAN" pitchFamily="2" charset="0"/>
            </a:endParaRPr>
          </a:p>
        </p:txBody>
      </p:sp>
      <p:sp>
        <p:nvSpPr>
          <p:cNvPr id="13" name="TextBox 12"/>
          <p:cNvSpPr txBox="1"/>
          <p:nvPr/>
        </p:nvSpPr>
        <p:spPr>
          <a:xfrm>
            <a:off x="387927" y="2844658"/>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৩</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বায়ুমন্ডলে কোন কোন গ্যাস থাকে ? </a:t>
            </a:r>
            <a:endParaRPr lang="bn-BD" sz="3200" dirty="0" smtClean="0">
              <a:latin typeface="NikoshBAN" pitchFamily="2" charset="0"/>
              <a:cs typeface="NikoshBAN" pitchFamily="2" charset="0"/>
            </a:endParaRPr>
          </a:p>
        </p:txBody>
      </p:sp>
      <p:sp>
        <p:nvSpPr>
          <p:cNvPr id="14" name="TextBox 13"/>
          <p:cNvSpPr txBox="1"/>
          <p:nvPr/>
        </p:nvSpPr>
        <p:spPr>
          <a:xfrm>
            <a:off x="381000" y="3749052"/>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৪</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মেঘের রং কালো হয় কেন ? </a:t>
            </a:r>
            <a:endParaRPr lang="bn-BD" sz="3200" dirty="0" smtClean="0">
              <a:latin typeface="NikoshBAN" pitchFamily="2" charset="0"/>
              <a:cs typeface="NikoshBAN" pitchFamily="2" charset="0"/>
            </a:endParaRPr>
          </a:p>
        </p:txBody>
      </p:sp>
      <p:sp>
        <p:nvSpPr>
          <p:cNvPr id="15" name="TextBox 14"/>
          <p:cNvSpPr txBox="1"/>
          <p:nvPr/>
        </p:nvSpPr>
        <p:spPr>
          <a:xfrm>
            <a:off x="387927" y="4582361"/>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৫</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আকাশ নীল দেখায় কেন ?</a:t>
            </a:r>
            <a:endParaRPr lang="bn-BD" sz="3200" dirty="0" smtClean="0">
              <a:latin typeface="NikoshBAN" pitchFamily="2" charset="0"/>
              <a:cs typeface="NikoshBAN" pitchFamily="2" charset="0"/>
            </a:endParaRPr>
          </a:p>
        </p:txBody>
      </p:sp>
      <p:sp>
        <p:nvSpPr>
          <p:cNvPr id="16" name="TextBox 15"/>
          <p:cNvSpPr txBox="1"/>
          <p:nvPr/>
        </p:nvSpPr>
        <p:spPr>
          <a:xfrm>
            <a:off x="387927" y="5452119"/>
            <a:ext cx="80010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smtClean="0">
                <a:latin typeface="NikoshBAN" pitchFamily="2" charset="0"/>
                <a:cs typeface="NikoshBAN" pitchFamily="2" charset="0"/>
              </a:rPr>
              <a:t>৬</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মহাকাশ যানে চড়ে মানুষ কোথায় ঘুরে বেড়ায় ? </a:t>
            </a:r>
            <a:endParaRPr lang="bn-BD" sz="3200" dirty="0" smtClean="0">
              <a:latin typeface="NikoshBAN" pitchFamily="2" charset="0"/>
              <a:cs typeface="NikoshBAN" pitchFamily="2" charset="0"/>
            </a:endParaRPr>
          </a:p>
        </p:txBody>
      </p:sp>
    </p:spTree>
    <p:extLst>
      <p:ext uri="{BB962C8B-B14F-4D97-AF65-F5344CB8AC3E}">
        <p14:creationId xmlns:p14="http://schemas.microsoft.com/office/powerpoint/2010/main" val="18063355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fltVal val="0"/>
                                          </p:val>
                                        </p:tav>
                                        <p:tav tm="100000">
                                          <p:val>
                                            <p:strVal val="#ppt_h"/>
                                          </p:val>
                                        </p:tav>
                                      </p:tavLst>
                                    </p:anim>
                                    <p:anim calcmode="lin" valueType="num">
                                      <p:cBhvr>
                                        <p:cTn id="31" dur="1000" fill="hold"/>
                                        <p:tgtEl>
                                          <p:spTgt spid="14"/>
                                        </p:tgtEl>
                                        <p:attrNameLst>
                                          <p:attrName>style.rotation</p:attrName>
                                        </p:attrNameLst>
                                      </p:cBhvr>
                                      <p:tavLst>
                                        <p:tav tm="0">
                                          <p:val>
                                            <p:fltVal val="90"/>
                                          </p:val>
                                        </p:tav>
                                        <p:tav tm="100000">
                                          <p:val>
                                            <p:fltVal val="0"/>
                                          </p:val>
                                        </p:tav>
                                      </p:tavLst>
                                    </p:anim>
                                    <p:animEffect transition="in" filter="fade">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BF13A77-7058-48CC-BC0F-770AC53A0B9A}"/>
              </a:ext>
            </a:extLst>
          </p:cNvPr>
          <p:cNvSpPr txBox="1">
            <a:spLocks/>
          </p:cNvSpPr>
          <p:nvPr/>
        </p:nvSpPr>
        <p:spPr>
          <a:xfrm>
            <a:off x="685800" y="609600"/>
            <a:ext cx="2941472" cy="91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err="1">
                <a:latin typeface="NikoshBAN" pitchFamily="2" charset="0"/>
                <a:cs typeface="NikoshBAN" pitchFamily="2" charset="0"/>
              </a:rPr>
              <a:t>বাড়ির</a:t>
            </a:r>
            <a:r>
              <a:rPr lang="en-US" sz="6000" dirty="0">
                <a:latin typeface="NikoshBAN" pitchFamily="2" charset="0"/>
                <a:cs typeface="NikoshBAN" pitchFamily="2" charset="0"/>
              </a:rPr>
              <a:t> </a:t>
            </a:r>
            <a:r>
              <a:rPr lang="en-US" sz="6000" dirty="0" err="1">
                <a:latin typeface="NikoshBAN" pitchFamily="2" charset="0"/>
                <a:cs typeface="NikoshBAN" pitchFamily="2" charset="0"/>
              </a:rPr>
              <a:t>কাজ</a:t>
            </a:r>
            <a:endParaRPr lang="en-US" sz="6000" dirty="0">
              <a:latin typeface="NikoshBAN" pitchFamily="2" charset="0"/>
              <a:cs typeface="NikoshBAN" pitchFamily="2" charset="0"/>
            </a:endParaRPr>
          </a:p>
        </p:txBody>
      </p:sp>
      <p:pic>
        <p:nvPicPr>
          <p:cNvPr id="8" name="Picture 2" descr="C:\Users\DOEL\Desktop\MTS_Oksia-929138-1.jpg">
            <a:extLst>
              <a:ext uri="{FF2B5EF4-FFF2-40B4-BE49-F238E27FC236}">
                <a16:creationId xmlns:a16="http://schemas.microsoft.com/office/drawing/2014/main" id="{60A41411-6CAB-45DD-89CB-857974A83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
            <a:ext cx="4185321"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Horizontal Scroll 1">
            <a:extLst>
              <a:ext uri="{FF2B5EF4-FFF2-40B4-BE49-F238E27FC236}">
                <a16:creationId xmlns:a16="http://schemas.microsoft.com/office/drawing/2014/main" id="{6C1BFE05-E544-4F08-A38E-F816209E517A}"/>
              </a:ext>
            </a:extLst>
          </p:cNvPr>
          <p:cNvSpPr/>
          <p:nvPr/>
        </p:nvSpPr>
        <p:spPr>
          <a:xfrm>
            <a:off x="502042" y="3505200"/>
            <a:ext cx="6813158" cy="3124200"/>
          </a:xfrm>
          <a:prstGeom prst="horizontalScroll">
            <a:avLst/>
          </a:prstGeom>
          <a:noFill/>
          <a:ln w="38100" cmpd="sng">
            <a:no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4000" b="1" dirty="0" smtClean="0">
                <a:solidFill>
                  <a:schemeClr val="tx1"/>
                </a:solidFill>
                <a:latin typeface="NikoshBAN" pitchFamily="2" charset="0"/>
                <a:cs typeface="NikoshBAN" pitchFamily="2" charset="0"/>
              </a:rPr>
              <a:t>“আজকের আধুনিক সভ্যতা বিজ্ঞানীদের গবেষণার ফসল” আকাশ প্রবন্ধের আলোকে আলোচনা করে খাতায় লিখ। </a:t>
            </a:r>
            <a:endParaRPr lang="bn-BD" sz="40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9669155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style.rotation</p:attrName>
                                        </p:attrNameLst>
                                      </p:cBhvr>
                                      <p:tavLst>
                                        <p:tav tm="0">
                                          <p:val>
                                            <p:fltVal val="90"/>
                                          </p:val>
                                        </p:tav>
                                        <p:tav tm="100000">
                                          <p:val>
                                            <p:fltVal val="0"/>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46185" y="236461"/>
            <a:ext cx="8651630" cy="6385076"/>
          </a:xfrm>
          <a:prstGeom prst="rect">
            <a:avLst/>
          </a:prstGeom>
        </p:spPr>
      </p:pic>
      <p:sp>
        <p:nvSpPr>
          <p:cNvPr id="8" name="Rectangle 7"/>
          <p:cNvSpPr/>
          <p:nvPr/>
        </p:nvSpPr>
        <p:spPr>
          <a:xfrm>
            <a:off x="424295" y="2515288"/>
            <a:ext cx="8295410" cy="1827423"/>
          </a:xfrm>
          <a:prstGeom prst="rect">
            <a:avLst/>
          </a:prstGeom>
          <a:noFill/>
          <a:ln>
            <a:noFill/>
          </a:ln>
        </p:spPr>
        <p:txBody>
          <a:bodyPr wrap="square" lIns="57150" tIns="28575" rIns="57150" bIns="28575">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bn-IN" sz="11500" b="1" spc="32" dirty="0" smtClean="0">
                <a:ln w="11430">
                  <a:solidFill>
                    <a:srgbClr val="7030A0"/>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rPr>
              <a:t>সকলকে </a:t>
            </a:r>
            <a:r>
              <a:rPr lang="bn-BD" sz="11500" b="1" spc="32" dirty="0" smtClean="0">
                <a:ln w="11430">
                  <a:solidFill>
                    <a:srgbClr val="7030A0"/>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rPr>
              <a:t>ধন্যবাদ</a:t>
            </a:r>
            <a:endParaRPr lang="en-US" sz="11500" b="1" spc="32" dirty="0">
              <a:ln w="11430">
                <a:solidFill>
                  <a:srgbClr val="7030A0"/>
                </a:solidFill>
              </a:ln>
              <a:solidFill>
                <a:srgbClr val="7030A0"/>
              </a:solidFill>
              <a:effectLst>
                <a:outerShdw blurRad="50800" dist="38100" dir="5400000" algn="t" rotWithShape="0">
                  <a:prstClr val="black">
                    <a:alpha val="40000"/>
                  </a:prstClr>
                </a:outerShdw>
              </a:effectLst>
              <a:latin typeface="NikoshBAN" pitchFamily="2" charset="0"/>
              <a:cs typeface="NikoshBAN" pitchFamily="2" charset="0"/>
            </a:endParaRPr>
          </a:p>
        </p:txBody>
      </p:sp>
    </p:spTree>
    <p:extLst>
      <p:ext uri="{BB962C8B-B14F-4D97-AF65-F5344CB8AC3E}">
        <p14:creationId xmlns:p14="http://schemas.microsoft.com/office/powerpoint/2010/main" val="196593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80">
                                          <p:stCondLst>
                                            <p:cond delay="0"/>
                                          </p:stCondLst>
                                        </p:cTn>
                                        <p:tgtEl>
                                          <p:spTgt spid="8"/>
                                        </p:tgtEl>
                                      </p:cBhvr>
                                    </p:animEffect>
                                    <p:anim calcmode="lin" valueType="num">
                                      <p:cBhvr>
                                        <p:cTn id="1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6" dur="26">
                                          <p:stCondLst>
                                            <p:cond delay="650"/>
                                          </p:stCondLst>
                                        </p:cTn>
                                        <p:tgtEl>
                                          <p:spTgt spid="8"/>
                                        </p:tgtEl>
                                      </p:cBhvr>
                                      <p:to x="100000" y="60000"/>
                                    </p:animScale>
                                    <p:animScale>
                                      <p:cBhvr>
                                        <p:cTn id="17" dur="166" decel="50000">
                                          <p:stCondLst>
                                            <p:cond delay="676"/>
                                          </p:stCondLst>
                                        </p:cTn>
                                        <p:tgtEl>
                                          <p:spTgt spid="8"/>
                                        </p:tgtEl>
                                      </p:cBhvr>
                                      <p:to x="100000" y="100000"/>
                                    </p:animScale>
                                    <p:animScale>
                                      <p:cBhvr>
                                        <p:cTn id="18" dur="26">
                                          <p:stCondLst>
                                            <p:cond delay="1312"/>
                                          </p:stCondLst>
                                        </p:cTn>
                                        <p:tgtEl>
                                          <p:spTgt spid="8"/>
                                        </p:tgtEl>
                                      </p:cBhvr>
                                      <p:to x="100000" y="80000"/>
                                    </p:animScale>
                                    <p:animScale>
                                      <p:cBhvr>
                                        <p:cTn id="19" dur="166" decel="50000">
                                          <p:stCondLst>
                                            <p:cond delay="1338"/>
                                          </p:stCondLst>
                                        </p:cTn>
                                        <p:tgtEl>
                                          <p:spTgt spid="8"/>
                                        </p:tgtEl>
                                      </p:cBhvr>
                                      <p:to x="100000" y="100000"/>
                                    </p:animScale>
                                    <p:animScale>
                                      <p:cBhvr>
                                        <p:cTn id="20" dur="26">
                                          <p:stCondLst>
                                            <p:cond delay="1642"/>
                                          </p:stCondLst>
                                        </p:cTn>
                                        <p:tgtEl>
                                          <p:spTgt spid="8"/>
                                        </p:tgtEl>
                                      </p:cBhvr>
                                      <p:to x="100000" y="90000"/>
                                    </p:animScale>
                                    <p:animScale>
                                      <p:cBhvr>
                                        <p:cTn id="21" dur="166" decel="50000">
                                          <p:stCondLst>
                                            <p:cond delay="1668"/>
                                          </p:stCondLst>
                                        </p:cTn>
                                        <p:tgtEl>
                                          <p:spTgt spid="8"/>
                                        </p:tgtEl>
                                      </p:cBhvr>
                                      <p:to x="100000" y="100000"/>
                                    </p:animScale>
                                    <p:animScale>
                                      <p:cBhvr>
                                        <p:cTn id="22" dur="26">
                                          <p:stCondLst>
                                            <p:cond delay="1808"/>
                                          </p:stCondLst>
                                        </p:cTn>
                                        <p:tgtEl>
                                          <p:spTgt spid="8"/>
                                        </p:tgtEl>
                                      </p:cBhvr>
                                      <p:to x="100000" y="95000"/>
                                    </p:animScale>
                                    <p:animScale>
                                      <p:cBhvr>
                                        <p:cTn id="23"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TextBox 9"/>
          <p:cNvSpPr txBox="1"/>
          <p:nvPr/>
        </p:nvSpPr>
        <p:spPr>
          <a:xfrm>
            <a:off x="251803" y="3709837"/>
            <a:ext cx="4458742" cy="2923877"/>
          </a:xfrm>
          <a:prstGeom prst="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solidFill>
                  <a:srgbClr val="002060"/>
                </a:solidFill>
                <a:latin typeface="NikoshBAN" pitchFamily="2" charset="0"/>
                <a:cs typeface="NikoshBAN" pitchFamily="2" charset="0"/>
              </a:rPr>
              <a:t>পরিমল মন্ডল</a:t>
            </a:r>
            <a:r>
              <a:rPr lang="en-US" sz="3200" dirty="0" smtClean="0">
                <a:solidFill>
                  <a:srgbClr val="002060"/>
                </a:solidFill>
                <a:latin typeface="NikoshBAN" pitchFamily="2" charset="0"/>
                <a:cs typeface="NikoshBAN" pitchFamily="2" charset="0"/>
              </a:rPr>
              <a:t> </a:t>
            </a:r>
          </a:p>
          <a:p>
            <a:pPr algn="ctr"/>
            <a:r>
              <a:rPr lang="bn-IN" sz="3200" dirty="0" smtClean="0">
                <a:solidFill>
                  <a:srgbClr val="002060"/>
                </a:solidFill>
                <a:latin typeface="NikoshBAN" pitchFamily="2" charset="0"/>
                <a:cs typeface="NikoshBAN" pitchFamily="2" charset="0"/>
              </a:rPr>
              <a:t>সহকারী শিক্ষক (আইসিটি) </a:t>
            </a:r>
            <a:endParaRPr lang="bn-BD"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চিতলমারি দাখিল মাদ্রাসা</a:t>
            </a:r>
            <a:endParaRPr lang="en-US" sz="3200" dirty="0" smtClean="0">
              <a:solidFill>
                <a:srgbClr val="002060"/>
              </a:solidFill>
              <a:latin typeface="NikoshBAN" pitchFamily="2" charset="0"/>
              <a:cs typeface="NikoshBAN" pitchFamily="2" charset="0"/>
            </a:endParaRPr>
          </a:p>
          <a:p>
            <a:pPr algn="ctr"/>
            <a:r>
              <a:rPr lang="bn-BD" sz="3200" dirty="0" smtClean="0">
                <a:solidFill>
                  <a:srgbClr val="002060"/>
                </a:solidFill>
                <a:latin typeface="NikoshBAN" pitchFamily="2" charset="0"/>
                <a:cs typeface="NikoshBAN" pitchFamily="2" charset="0"/>
              </a:rPr>
              <a:t>চিতলমারী, বাগেরহাট।</a:t>
            </a:r>
            <a:endParaRPr lang="bn-IN" sz="3200" dirty="0" smtClean="0">
              <a:solidFill>
                <a:srgbClr val="002060"/>
              </a:solidFill>
              <a:latin typeface="NikoshBAN" pitchFamily="2" charset="0"/>
              <a:cs typeface="NikoshBAN" pitchFamily="2" charset="0"/>
            </a:endParaRPr>
          </a:p>
          <a:p>
            <a:pPr algn="ctr"/>
            <a:r>
              <a:rPr lang="bn-IN" sz="3200" dirty="0" smtClean="0">
                <a:solidFill>
                  <a:srgbClr val="002060"/>
                </a:solidFill>
                <a:latin typeface="NikoshBAN" pitchFamily="2" charset="0"/>
                <a:cs typeface="NikoshBAN" pitchFamily="2" charset="0"/>
              </a:rPr>
              <a:t>মোবাইল- ০১৯১২-৬২৯৬৮৪</a:t>
            </a:r>
          </a:p>
          <a:p>
            <a:pPr algn="ctr"/>
            <a:r>
              <a:rPr lang="en-US" sz="2400" dirty="0" smtClean="0">
                <a:solidFill>
                  <a:srgbClr val="050416"/>
                </a:solidFill>
                <a:latin typeface="Times New Roman" panose="02020603050405020304" pitchFamily="18" charset="0"/>
                <a:cs typeface="Times New Roman" panose="02020603050405020304" pitchFamily="18" charset="0"/>
              </a:rPr>
              <a:t>Email- </a:t>
            </a:r>
            <a:r>
              <a:rPr lang="en-US" sz="2400" dirty="0" smtClean="0">
                <a:solidFill>
                  <a:srgbClr val="008000"/>
                </a:solidFill>
                <a:latin typeface="Times New Roman" panose="02020603050405020304" pitchFamily="18" charset="0"/>
                <a:cs typeface="Times New Roman" panose="02020603050405020304" pitchFamily="18" charset="0"/>
                <a:hlinkClick r:id="rId2"/>
              </a:rPr>
              <a:t>parimalcdm@gmail.com</a:t>
            </a:r>
            <a:r>
              <a:rPr lang="en-US" sz="2400" dirty="0" smtClean="0">
                <a:solidFill>
                  <a:srgbClr val="050416"/>
                </a:solidFill>
                <a:latin typeface="Times New Roman" panose="02020603050405020304" pitchFamily="18" charset="0"/>
                <a:cs typeface="Times New Roman" panose="02020603050405020304" pitchFamily="18" charset="0"/>
              </a:rPr>
              <a:t> </a:t>
            </a:r>
            <a:r>
              <a:rPr lang="bn-BD" sz="2400" dirty="0" smtClean="0">
                <a:solidFill>
                  <a:srgbClr val="050416"/>
                </a:solidFill>
                <a:latin typeface="NikoshBAN" pitchFamily="2" charset="0"/>
                <a:cs typeface="NikoshBAN" pitchFamily="2" charset="0"/>
              </a:rPr>
              <a:t> </a:t>
            </a:r>
            <a:endParaRPr lang="en-US" sz="24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98" y="706959"/>
            <a:ext cx="2396492" cy="2955676"/>
          </a:xfrm>
          <a:prstGeom prst="rect">
            <a:avLst/>
          </a:prstGeom>
        </p:spPr>
      </p:pic>
      <p:sp>
        <p:nvSpPr>
          <p:cNvPr id="12" name="TextBox 11"/>
          <p:cNvSpPr txBox="1"/>
          <p:nvPr/>
        </p:nvSpPr>
        <p:spPr>
          <a:xfrm>
            <a:off x="3733800" y="206514"/>
            <a:ext cx="1828800" cy="707886"/>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4000" dirty="0" smtClean="0">
                <a:solidFill>
                  <a:srgbClr val="0070C0"/>
                </a:solidFill>
                <a:latin typeface="NikoshBAN" pitchFamily="2" charset="0"/>
                <a:cs typeface="NikoshBAN" pitchFamily="2" charset="0"/>
              </a:rPr>
              <a:t> পরিচিতি</a:t>
            </a:r>
            <a:endParaRPr lang="en-US" sz="4000" dirty="0">
              <a:solidFill>
                <a:srgbClr val="0070C0"/>
              </a:solidFill>
            </a:endParaRPr>
          </a:p>
        </p:txBody>
      </p:sp>
      <p:sp>
        <p:nvSpPr>
          <p:cNvPr id="13" name="TextBox 12"/>
          <p:cNvSpPr txBox="1"/>
          <p:nvPr/>
        </p:nvSpPr>
        <p:spPr>
          <a:xfrm>
            <a:off x="4724052" y="3733800"/>
            <a:ext cx="4191348" cy="2862322"/>
          </a:xfrm>
          <a:prstGeom prst="rect">
            <a:avLst/>
          </a:prstGeom>
          <a:solidFill>
            <a:schemeClr val="accent5">
              <a:lumMod val="40000"/>
              <a:lumOff val="60000"/>
            </a:schemeClr>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BD" sz="3100" dirty="0" smtClean="0">
                <a:solidFill>
                  <a:srgbClr val="0070C0"/>
                </a:solidFill>
                <a:latin typeface="NikoshBAN" pitchFamily="2" charset="0"/>
                <a:cs typeface="NikoshBAN" pitchFamily="2" charset="0"/>
              </a:rPr>
              <a:t>শ্রেণী- </a:t>
            </a:r>
            <a:r>
              <a:rPr lang="en-US" sz="3100" dirty="0" err="1" smtClean="0">
                <a:solidFill>
                  <a:srgbClr val="0070C0"/>
                </a:solidFill>
                <a:latin typeface="NikoshBAN" pitchFamily="2" charset="0"/>
                <a:cs typeface="NikoshBAN" pitchFamily="2" charset="0"/>
              </a:rPr>
              <a:t>ষষ্ঠ</a:t>
            </a:r>
            <a:r>
              <a:rPr lang="en-US" sz="3100" dirty="0" smtClean="0">
                <a:solidFill>
                  <a:srgbClr val="0070C0"/>
                </a:solidFill>
                <a:latin typeface="NikoshBAN" pitchFamily="2" charset="0"/>
                <a:cs typeface="NikoshBAN" pitchFamily="2" charset="0"/>
              </a:rPr>
              <a:t> </a:t>
            </a:r>
            <a:r>
              <a:rPr lang="bn-BD" sz="3100" dirty="0" smtClean="0">
                <a:solidFill>
                  <a:srgbClr val="0070C0"/>
                </a:solidFill>
                <a:latin typeface="NikoshBAN" pitchFamily="2" charset="0"/>
                <a:cs typeface="NikoshBAN" pitchFamily="2" charset="0"/>
              </a:rPr>
              <a:t> </a:t>
            </a:r>
            <a:r>
              <a:rPr lang="bn-IN" sz="3100" dirty="0" smtClean="0">
                <a:solidFill>
                  <a:srgbClr val="0070C0"/>
                </a:solidFill>
                <a:latin typeface="NikoshBAN" pitchFamily="2" charset="0"/>
                <a:cs typeface="NikoshBAN" pitchFamily="2" charset="0"/>
              </a:rPr>
              <a:t> </a:t>
            </a:r>
            <a:endParaRPr lang="bn-BD" sz="3100" dirty="0" smtClean="0">
              <a:solidFill>
                <a:srgbClr val="0070C0"/>
              </a:solidFill>
              <a:latin typeface="NikoshBAN" pitchFamily="2" charset="0"/>
              <a:cs typeface="NikoshBAN" pitchFamily="2" charset="0"/>
            </a:endParaRPr>
          </a:p>
          <a:p>
            <a:pPr algn="ctr"/>
            <a:r>
              <a:rPr lang="bn-BD" sz="3100" dirty="0" smtClean="0">
                <a:solidFill>
                  <a:srgbClr val="0070C0"/>
                </a:solidFill>
                <a:latin typeface="NikoshBAN" pitchFamily="2" charset="0"/>
                <a:cs typeface="NikoshBAN" pitchFamily="2" charset="0"/>
              </a:rPr>
              <a:t>বিষয়- </a:t>
            </a:r>
            <a:r>
              <a:rPr lang="bn-IN" sz="3100" dirty="0" smtClean="0">
                <a:solidFill>
                  <a:srgbClr val="0070C0"/>
                </a:solidFill>
                <a:latin typeface="NikoshBAN" pitchFamily="2" charset="0"/>
                <a:cs typeface="NikoshBAN" pitchFamily="2" charset="0"/>
              </a:rPr>
              <a:t>ব</a:t>
            </a:r>
            <a:r>
              <a:rPr lang="en-US" sz="3100" dirty="0" err="1" smtClean="0">
                <a:solidFill>
                  <a:srgbClr val="0070C0"/>
                </a:solidFill>
                <a:latin typeface="NikoshBAN" pitchFamily="2" charset="0"/>
                <a:cs typeface="NikoshBAN" pitchFamily="2" charset="0"/>
              </a:rPr>
              <a:t>াংলা</a:t>
            </a:r>
            <a:r>
              <a:rPr lang="en-US" sz="3100" dirty="0" smtClean="0">
                <a:solidFill>
                  <a:srgbClr val="0070C0"/>
                </a:solidFill>
                <a:latin typeface="NikoshBAN" pitchFamily="2" charset="0"/>
                <a:cs typeface="NikoshBAN" pitchFamily="2" charset="0"/>
              </a:rPr>
              <a:t> ১ম </a:t>
            </a:r>
            <a:r>
              <a:rPr lang="en-US" sz="3100" dirty="0" err="1" smtClean="0">
                <a:solidFill>
                  <a:srgbClr val="0070C0"/>
                </a:solidFill>
                <a:latin typeface="NikoshBAN" pitchFamily="2" charset="0"/>
                <a:cs typeface="NikoshBAN" pitchFamily="2" charset="0"/>
              </a:rPr>
              <a:t>পত্র</a:t>
            </a:r>
            <a:r>
              <a:rPr lang="en-US" sz="3100" dirty="0" smtClean="0">
                <a:solidFill>
                  <a:srgbClr val="0070C0"/>
                </a:solidFill>
                <a:latin typeface="NikoshBAN" pitchFamily="2" charset="0"/>
                <a:cs typeface="NikoshBAN" pitchFamily="2" charset="0"/>
              </a:rPr>
              <a:t> </a:t>
            </a:r>
            <a:r>
              <a:rPr lang="bn-BD" sz="3100" dirty="0" smtClean="0">
                <a:solidFill>
                  <a:srgbClr val="0070C0"/>
                </a:solidFill>
                <a:latin typeface="NikoshBAN" pitchFamily="2" charset="0"/>
                <a:cs typeface="NikoshBAN" pitchFamily="2" charset="0"/>
              </a:rPr>
              <a:t/>
            </a:r>
            <a:br>
              <a:rPr lang="bn-BD" sz="3100" dirty="0" smtClean="0">
                <a:solidFill>
                  <a:srgbClr val="0070C0"/>
                </a:solidFill>
                <a:latin typeface="NikoshBAN" pitchFamily="2" charset="0"/>
                <a:cs typeface="NikoshBAN" pitchFamily="2" charset="0"/>
              </a:rPr>
            </a:br>
            <a:r>
              <a:rPr lang="en-US" sz="2800" dirty="0" err="1" smtClean="0">
                <a:solidFill>
                  <a:srgbClr val="0070C0"/>
                </a:solidFill>
                <a:latin typeface="NikoshBAN" pitchFamily="2" charset="0"/>
                <a:cs typeface="NikoshBAN" pitchFamily="2" charset="0"/>
              </a:rPr>
              <a:t>গদ্যের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নাম</a:t>
            </a:r>
            <a:r>
              <a:rPr lang="en-US" sz="2800" dirty="0" smtClean="0">
                <a:solidFill>
                  <a:srgbClr val="0070C0"/>
                </a:solidFill>
                <a:latin typeface="NikoshBAN" pitchFamily="2" charset="0"/>
                <a:cs typeface="NikoshBAN" pitchFamily="2" charset="0"/>
              </a:rPr>
              <a:t>- </a:t>
            </a:r>
            <a:r>
              <a:rPr lang="bn-IN" sz="2800" dirty="0" smtClean="0">
                <a:solidFill>
                  <a:srgbClr val="0070C0"/>
                </a:solidFill>
                <a:latin typeface="NikoshBAN" pitchFamily="2" charset="0"/>
                <a:cs typeface="NikoshBAN" pitchFamily="2" charset="0"/>
              </a:rPr>
              <a:t>আ</a:t>
            </a:r>
            <a:r>
              <a:rPr lang="en-GB" sz="2800" dirty="0" err="1" smtClean="0">
                <a:solidFill>
                  <a:srgbClr val="0070C0"/>
                </a:solidFill>
                <a:latin typeface="NikoshBAN" pitchFamily="2" charset="0"/>
                <a:cs typeface="NikoshBAN" pitchFamily="2" charset="0"/>
              </a:rPr>
              <a:t>কাশ</a:t>
            </a:r>
            <a:r>
              <a:rPr lang="en-GB" sz="2800" dirty="0" smtClean="0">
                <a:solidFill>
                  <a:srgbClr val="0070C0"/>
                </a:solidFill>
                <a:latin typeface="NikoshBAN" pitchFamily="2" charset="0"/>
                <a:cs typeface="NikoshBAN" pitchFamily="2" charset="0"/>
              </a:rPr>
              <a:t> </a:t>
            </a:r>
            <a:endParaRPr lang="en-US" sz="2800" dirty="0" smtClean="0">
              <a:solidFill>
                <a:srgbClr val="0070C0"/>
              </a:solidFill>
              <a:latin typeface="NikoshBAN" pitchFamily="2" charset="0"/>
              <a:cs typeface="NikoshBAN" pitchFamily="2" charset="0"/>
            </a:endParaRPr>
          </a:p>
          <a:p>
            <a:pPr algn="ctr"/>
            <a:r>
              <a:rPr lang="en-US" sz="2800" dirty="0" err="1" smtClean="0">
                <a:solidFill>
                  <a:srgbClr val="0070C0"/>
                </a:solidFill>
                <a:latin typeface="NikoshBAN" pitchFamily="2" charset="0"/>
                <a:cs typeface="NikoshBAN" pitchFamily="2" charset="0"/>
              </a:rPr>
              <a:t>লেখক</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আবদুল্লাহ</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আল-মুতী</a:t>
            </a:r>
            <a:r>
              <a:rPr lang="en-US" sz="2800" dirty="0" smtClean="0">
                <a:solidFill>
                  <a:srgbClr val="0070C0"/>
                </a:solidFill>
                <a:latin typeface="NikoshBAN" pitchFamily="2" charset="0"/>
                <a:cs typeface="NikoshBAN" pitchFamily="2" charset="0"/>
              </a:rPr>
              <a:t>   </a:t>
            </a:r>
            <a:endParaRPr lang="bn-IN" sz="2800" dirty="0" smtClean="0">
              <a:solidFill>
                <a:srgbClr val="0070C0"/>
              </a:solidFill>
              <a:latin typeface="NikoshBAN" pitchFamily="2" charset="0"/>
              <a:cs typeface="NikoshBAN" pitchFamily="2" charset="0"/>
            </a:endParaRPr>
          </a:p>
          <a:p>
            <a:pPr algn="ctr"/>
            <a:r>
              <a:rPr lang="bn-BD" sz="3100" dirty="0" smtClean="0">
                <a:solidFill>
                  <a:srgbClr val="0070C0"/>
                </a:solidFill>
                <a:latin typeface="NikoshBAN" pitchFamily="2" charset="0"/>
                <a:cs typeface="NikoshBAN" pitchFamily="2" charset="0"/>
              </a:rPr>
              <a:t>সময় – </a:t>
            </a:r>
            <a:r>
              <a:rPr lang="bn-IN" sz="3100" dirty="0" smtClean="0">
                <a:solidFill>
                  <a:srgbClr val="0070C0"/>
                </a:solidFill>
                <a:latin typeface="NikoshBAN" pitchFamily="2" charset="0"/>
                <a:cs typeface="NikoshBAN" pitchFamily="2" charset="0"/>
              </a:rPr>
              <a:t>৫</a:t>
            </a:r>
            <a:r>
              <a:rPr lang="bn-BD" sz="3100" dirty="0" smtClean="0">
                <a:solidFill>
                  <a:srgbClr val="0070C0"/>
                </a:solidFill>
                <a:latin typeface="NikoshBAN" pitchFamily="2" charset="0"/>
                <a:cs typeface="NikoshBAN" pitchFamily="2" charset="0"/>
              </a:rPr>
              <a:t>০ মিনিট</a:t>
            </a:r>
            <a:endParaRPr lang="bn-IN" sz="3100" dirty="0" smtClean="0">
              <a:solidFill>
                <a:srgbClr val="0070C0"/>
              </a:solidFill>
              <a:latin typeface="NikoshBAN" pitchFamily="2" charset="0"/>
              <a:cs typeface="NikoshBAN" pitchFamily="2" charset="0"/>
            </a:endParaRPr>
          </a:p>
          <a:p>
            <a:pPr algn="ctr"/>
            <a:r>
              <a:rPr lang="bn-IN" sz="3100" dirty="0" smtClean="0">
                <a:solidFill>
                  <a:srgbClr val="0070C0"/>
                </a:solidFill>
                <a:latin typeface="NikoshBAN" pitchFamily="2" charset="0"/>
                <a:cs typeface="NikoshBAN" pitchFamily="2" charset="0"/>
              </a:rPr>
              <a:t>তারিখ-</a:t>
            </a:r>
            <a:r>
              <a:rPr lang="en-GB" sz="3100" dirty="0" smtClean="0">
                <a:solidFill>
                  <a:srgbClr val="0070C0"/>
                </a:solidFill>
                <a:latin typeface="NikoshBAN" pitchFamily="2" charset="0"/>
                <a:cs typeface="NikoshBAN" pitchFamily="2" charset="0"/>
              </a:rPr>
              <a:t>২২</a:t>
            </a:r>
            <a:r>
              <a:rPr lang="bn-IN" sz="3100" dirty="0" smtClean="0">
                <a:solidFill>
                  <a:srgbClr val="0070C0"/>
                </a:solidFill>
                <a:latin typeface="NikoshBAN" pitchFamily="2" charset="0"/>
                <a:cs typeface="NikoshBAN" pitchFamily="2" charset="0"/>
              </a:rPr>
              <a:t>-০</a:t>
            </a:r>
            <a:r>
              <a:rPr lang="en-GB" sz="3100" dirty="0" smtClean="0">
                <a:solidFill>
                  <a:srgbClr val="0070C0"/>
                </a:solidFill>
                <a:latin typeface="NikoshBAN" pitchFamily="2" charset="0"/>
                <a:cs typeface="NikoshBAN" pitchFamily="2" charset="0"/>
              </a:rPr>
              <a:t>৮</a:t>
            </a:r>
            <a:r>
              <a:rPr lang="bn-IN" sz="3100" dirty="0" smtClean="0">
                <a:solidFill>
                  <a:srgbClr val="0070C0"/>
                </a:solidFill>
                <a:latin typeface="NikoshBAN" pitchFamily="2" charset="0"/>
                <a:cs typeface="NikoshBAN" pitchFamily="2" charset="0"/>
              </a:rPr>
              <a:t>-২০২০ </a:t>
            </a:r>
            <a:endParaRPr lang="en-US" sz="3100" dirty="0">
              <a:solidFill>
                <a:srgbClr val="0070C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727365"/>
            <a:ext cx="2174580" cy="2955676"/>
          </a:xfrm>
          <a:prstGeom prst="rect">
            <a:avLst/>
          </a:prstGeom>
        </p:spPr>
      </p:pic>
    </p:spTree>
    <p:extLst>
      <p:ext uri="{BB962C8B-B14F-4D97-AF65-F5344CB8AC3E}">
        <p14:creationId xmlns:p14="http://schemas.microsoft.com/office/powerpoint/2010/main" val="217239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TextBox 9"/>
          <p:cNvSpPr txBox="1"/>
          <p:nvPr/>
        </p:nvSpPr>
        <p:spPr>
          <a:xfrm>
            <a:off x="304800" y="228600"/>
            <a:ext cx="60198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2872740" y="5930068"/>
            <a:ext cx="375666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দিনের ও রাতের আকাশ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89109"/>
            <a:ext cx="3962400" cy="502678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889109"/>
            <a:ext cx="4495800" cy="5026781"/>
          </a:xfrm>
          <a:prstGeom prst="rect">
            <a:avLst/>
          </a:prstGeom>
        </p:spPr>
      </p:pic>
    </p:spTree>
    <p:extLst>
      <p:ext uri="{BB962C8B-B14F-4D97-AF65-F5344CB8AC3E}">
        <p14:creationId xmlns:p14="http://schemas.microsoft.com/office/powerpoint/2010/main" val="315602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Title 1"/>
          <p:cNvSpPr>
            <a:spLocks noGrp="1"/>
          </p:cNvSpPr>
          <p:nvPr>
            <p:ph type="title"/>
          </p:nvPr>
        </p:nvSpPr>
        <p:spPr>
          <a:xfrm>
            <a:off x="3171825" y="266700"/>
            <a:ext cx="2800350" cy="762000"/>
          </a:xfrm>
          <a:solidFill>
            <a:srgbClr val="0033CC"/>
          </a:solidFill>
        </p:spPr>
        <p:txBody>
          <a:bodyPr/>
          <a:lstStyle/>
          <a:p>
            <a:pPr algn="ctr"/>
            <a:r>
              <a:rPr lang="bn-IN" dirty="0" smtClean="0">
                <a:latin typeface="NikoshBAN" panose="02000000000000000000" pitchFamily="2" charset="0"/>
                <a:cs typeface="NikoshBAN" panose="02000000000000000000" pitchFamily="2" charset="0"/>
              </a:rPr>
              <a:t>আজকের পাঠ </a:t>
            </a:r>
            <a:endParaRPr lang="en-US" dirty="0">
              <a:latin typeface="NikoshBAN" panose="02000000000000000000" pitchFamily="2" charset="0"/>
              <a:cs typeface="NikoshBAN" panose="02000000000000000000" pitchFamily="2" charset="0"/>
            </a:endParaRPr>
          </a:p>
        </p:txBody>
      </p:sp>
      <p:sp>
        <p:nvSpPr>
          <p:cNvPr id="11" name="Title 1"/>
          <p:cNvSpPr txBox="1">
            <a:spLocks/>
          </p:cNvSpPr>
          <p:nvPr/>
        </p:nvSpPr>
        <p:spPr>
          <a:xfrm>
            <a:off x="3015961" y="5881255"/>
            <a:ext cx="3276600" cy="762000"/>
          </a:xfrm>
          <a:prstGeom prst="rect">
            <a:avLst/>
          </a:prstGeom>
          <a:solidFill>
            <a:srgbClr val="0033CC"/>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dirty="0" err="1" smtClean="0">
                <a:latin typeface="NikoshBAN" panose="02000000000000000000" pitchFamily="2" charset="0"/>
                <a:cs typeface="NikoshBAN" panose="02000000000000000000" pitchFamily="2" charset="0"/>
              </a:rPr>
              <a:t>আবদুল্লাহ</a:t>
            </a:r>
            <a:r>
              <a:rPr lang="en-GB" dirty="0" smtClean="0">
                <a:latin typeface="NikoshBAN" panose="02000000000000000000" pitchFamily="2" charset="0"/>
                <a:cs typeface="NikoshBAN" panose="02000000000000000000" pitchFamily="2" charset="0"/>
              </a:rPr>
              <a:t> </a:t>
            </a:r>
            <a:r>
              <a:rPr lang="en-GB" dirty="0" err="1" smtClean="0">
                <a:latin typeface="NikoshBAN" panose="02000000000000000000" pitchFamily="2" charset="0"/>
                <a:cs typeface="NikoshBAN" panose="02000000000000000000" pitchFamily="2" charset="0"/>
              </a:rPr>
              <a:t>আল-মুতী</a:t>
            </a:r>
            <a:r>
              <a:rPr lang="en-GB"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
        <p:nvSpPr>
          <p:cNvPr id="17" name="Title 1"/>
          <p:cNvSpPr txBox="1">
            <a:spLocks/>
          </p:cNvSpPr>
          <p:nvPr/>
        </p:nvSpPr>
        <p:spPr>
          <a:xfrm>
            <a:off x="2981325" y="1018308"/>
            <a:ext cx="3181350" cy="762000"/>
          </a:xfrm>
          <a:prstGeom prst="rect">
            <a:avLst/>
          </a:prstGeom>
          <a:solidFill>
            <a:srgbClr val="0033CC"/>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en-GB" sz="6600" dirty="0" err="1" smtClean="0">
                <a:latin typeface="NikoshBAN" panose="02000000000000000000" pitchFamily="2" charset="0"/>
                <a:cs typeface="NikoshBAN" panose="02000000000000000000" pitchFamily="2" charset="0"/>
              </a:rPr>
              <a:t>আকাশ</a:t>
            </a:r>
            <a:r>
              <a:rPr lang="en-GB" sz="6600" dirty="0" smtClean="0">
                <a:latin typeface="NikoshBAN" panose="02000000000000000000" pitchFamily="2" charset="0"/>
                <a:cs typeface="NikoshBAN" panose="02000000000000000000" pitchFamily="2" charset="0"/>
              </a:rPr>
              <a:t> </a:t>
            </a:r>
            <a:r>
              <a:rPr lang="bn-IN"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325" y="1780308"/>
            <a:ext cx="3181350" cy="4087092"/>
          </a:xfrm>
          <a:prstGeom prst="rect">
            <a:avLst/>
          </a:prstGeom>
        </p:spPr>
      </p:pic>
    </p:spTree>
    <p:extLst>
      <p:ext uri="{BB962C8B-B14F-4D97-AF65-F5344CB8AC3E}">
        <p14:creationId xmlns:p14="http://schemas.microsoft.com/office/powerpoint/2010/main" val="3569579334"/>
      </p:ext>
    </p:extLst>
  </p:cSld>
  <p:clrMapOvr>
    <a:masterClrMapping/>
  </p:clrMapOvr>
  <mc:AlternateContent xmlns:mc="http://schemas.openxmlformats.org/markup-compatibility/2006" xmlns:p14="http://schemas.microsoft.com/office/powerpoint/2010/main">
    <mc:Choice Requires="p14">
      <p:transition spd="slow" p14:dur="1500">
        <p14:prism isInverted="1"/>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fltVal val="0"/>
                                          </p:val>
                                        </p:tav>
                                        <p:tav tm="100000">
                                          <p:val>
                                            <p:strVal val="#ppt_w"/>
                                          </p:val>
                                        </p:tav>
                                      </p:tavLst>
                                    </p:anim>
                                    <p:anim calcmode="lin" valueType="num">
                                      <p:cBhvr>
                                        <p:cTn id="15" dur="1000" fill="hold"/>
                                        <p:tgtEl>
                                          <p:spTgt spid="17"/>
                                        </p:tgtEl>
                                        <p:attrNameLst>
                                          <p:attrName>ppt_h</p:attrName>
                                        </p:attrNameLst>
                                      </p:cBhvr>
                                      <p:tavLst>
                                        <p:tav tm="0">
                                          <p:val>
                                            <p:fltVal val="0"/>
                                          </p:val>
                                        </p:tav>
                                        <p:tav tm="100000">
                                          <p:val>
                                            <p:strVal val="#ppt_h"/>
                                          </p:val>
                                        </p:tav>
                                      </p:tavLst>
                                    </p:anim>
                                    <p:anim calcmode="lin" valueType="num">
                                      <p:cBhvr>
                                        <p:cTn id="16" dur="1000" fill="hold"/>
                                        <p:tgtEl>
                                          <p:spTgt spid="17"/>
                                        </p:tgtEl>
                                        <p:attrNameLst>
                                          <p:attrName>style.rotation</p:attrName>
                                        </p:attrNameLst>
                                      </p:cBhvr>
                                      <p:tavLst>
                                        <p:tav tm="0">
                                          <p:val>
                                            <p:fltVal val="90"/>
                                          </p:val>
                                        </p:tav>
                                        <p:tav tm="100000">
                                          <p:val>
                                            <p:fltVal val="0"/>
                                          </p:val>
                                        </p:tav>
                                      </p:tavLst>
                                    </p:anim>
                                    <p:animEffect transition="in" filter="fade">
                                      <p:cBhvr>
                                        <p:cTn id="17" dur="1000"/>
                                        <p:tgtEl>
                                          <p:spTgt spid="1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nvGrpSpPr>
          <p:cNvPr id="13" name="Group 12"/>
          <p:cNvGrpSpPr/>
          <p:nvPr/>
        </p:nvGrpSpPr>
        <p:grpSpPr>
          <a:xfrm>
            <a:off x="923469" y="1323110"/>
            <a:ext cx="4859372" cy="1212377"/>
            <a:chOff x="1180568" y="1335700"/>
            <a:chExt cx="4436708" cy="1003021"/>
          </a:xfrm>
        </p:grpSpPr>
        <p:sp>
          <p:nvSpPr>
            <p:cNvPr id="15" name="Rectangular Callout 14"/>
            <p:cNvSpPr/>
            <p:nvPr/>
          </p:nvSpPr>
          <p:spPr>
            <a:xfrm>
              <a:off x="1180568" y="1335700"/>
              <a:ext cx="4219451" cy="548227"/>
            </a:xfrm>
            <a:prstGeom prst="wedgeRectCallout">
              <a:avLst>
                <a:gd name="adj1" fmla="val -17836"/>
                <a:gd name="adj2" fmla="val 7742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effectLst>
                  <a:outerShdw blurRad="38100" dist="38100" dir="2700000" algn="tl">
                    <a:srgbClr val="000000">
                      <a:alpha val="43137"/>
                    </a:srgbClr>
                  </a:outerShdw>
                </a:effectLst>
              </a:endParaRPr>
            </a:p>
          </p:txBody>
        </p:sp>
        <p:sp>
          <p:nvSpPr>
            <p:cNvPr id="16" name="TextBox 15"/>
            <p:cNvSpPr txBox="1"/>
            <p:nvPr/>
          </p:nvSpPr>
          <p:spPr>
            <a:xfrm>
              <a:off x="1264225" y="1345668"/>
              <a:ext cx="4353051" cy="993053"/>
            </a:xfrm>
            <a:prstGeom prst="rect">
              <a:avLst/>
            </a:prstGeom>
            <a:noFill/>
            <a:ln w="28575">
              <a:noFill/>
            </a:ln>
          </p:spPr>
          <p:txBody>
            <a:bodyPr wrap="square" rtlCol="0">
              <a:spAutoFit/>
            </a:bodyPr>
            <a:lstStyle/>
            <a:p>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7" name="Group 16"/>
          <p:cNvGrpSpPr/>
          <p:nvPr/>
        </p:nvGrpSpPr>
        <p:grpSpPr>
          <a:xfrm>
            <a:off x="-990600" y="2235718"/>
            <a:ext cx="9906000" cy="4423098"/>
            <a:chOff x="3930977" y="2255543"/>
            <a:chExt cx="6769082" cy="3466930"/>
          </a:xfrm>
        </p:grpSpPr>
        <p:sp>
          <p:nvSpPr>
            <p:cNvPr id="18" name="TextBox 17"/>
            <p:cNvSpPr txBox="1"/>
            <p:nvPr/>
          </p:nvSpPr>
          <p:spPr>
            <a:xfrm>
              <a:off x="3930977" y="2511513"/>
              <a:ext cx="6769082" cy="2623514"/>
            </a:xfrm>
            <a:prstGeom prst="rect">
              <a:avLst/>
            </a:prstGeom>
            <a:noFill/>
            <a:ln w="28575">
              <a:noFill/>
            </a:ln>
          </p:spPr>
          <p:txBody>
            <a:bodyPr wrap="square" rtlCol="0">
              <a:spAutoFit/>
            </a:bodyPr>
            <a:lstStyle/>
            <a:p>
              <a:pPr lvl="4">
                <a:lnSpc>
                  <a:spcPct val="150000"/>
                </a:lnSpc>
                <a:buSzPct val="140000"/>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লেখকের পরিচয় বর্ণনা করতে পারবে।</a:t>
              </a:r>
            </a:p>
            <a:p>
              <a:pPr lvl="4">
                <a:lnSpc>
                  <a:spcPct val="150000"/>
                </a:lnSpc>
                <a:buSzPct val="140000"/>
              </a:pP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 নতুন শব্দের অর্থ ও বাক্য গঠন করতে পারবে। </a:t>
              </a:r>
            </a:p>
            <a:p>
              <a:pPr lvl="4">
                <a:lnSpc>
                  <a:spcPct val="150000"/>
                </a:lnSpc>
                <a:buSzPct val="140000"/>
              </a:pP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 আকাশের বিভিন্ন রংঙের ব্যাখ্যা করতে পারবে। </a:t>
              </a:r>
            </a:p>
            <a:p>
              <a:pPr lvl="4">
                <a:lnSpc>
                  <a:spcPct val="150000"/>
                </a:lnSpc>
                <a:buSzPct val="140000"/>
              </a:pP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৪। মহাকাশযানের সুফল বর্ণনা করতে পারবে।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9" name="Rounded Rectangle 18"/>
            <p:cNvSpPr/>
            <p:nvPr/>
          </p:nvSpPr>
          <p:spPr>
            <a:xfrm>
              <a:off x="4850531" y="2255543"/>
              <a:ext cx="5705760" cy="3466930"/>
            </a:xfrm>
            <a:prstGeom prst="roundRect">
              <a:avLst>
                <a:gd name="adj" fmla="val 3342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effectLst>
                  <a:outerShdw blurRad="38100" dist="38100" dir="2700000" algn="tl">
                    <a:srgbClr val="000000">
                      <a:alpha val="43137"/>
                    </a:srgbClr>
                  </a:outerShdw>
                </a:effectLst>
              </a:endParaRPr>
            </a:p>
          </p:txBody>
        </p:sp>
      </p:grpSp>
      <p:grpSp>
        <p:nvGrpSpPr>
          <p:cNvPr id="20" name="Group 19"/>
          <p:cNvGrpSpPr/>
          <p:nvPr/>
        </p:nvGrpSpPr>
        <p:grpSpPr>
          <a:xfrm>
            <a:off x="1447800" y="152400"/>
            <a:ext cx="2796013" cy="1170138"/>
            <a:chOff x="3866770" y="467907"/>
            <a:chExt cx="3495016" cy="1323336"/>
          </a:xfrm>
        </p:grpSpPr>
        <p:sp>
          <p:nvSpPr>
            <p:cNvPr id="21" name="TextBox 20"/>
            <p:cNvSpPr txBox="1"/>
            <p:nvPr/>
          </p:nvSpPr>
          <p:spPr>
            <a:xfrm>
              <a:off x="4434168" y="636764"/>
              <a:ext cx="2360222" cy="87017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latin typeface="NikoshBAN" panose="02000000000000000000" pitchFamily="2" charset="0"/>
                  <a:cs typeface="NikoshBAN" panose="02000000000000000000" pitchFamily="2" charset="0"/>
                </a:rPr>
                <a:t>শিখনফল</a:t>
              </a:r>
            </a:p>
          </p:txBody>
        </p:sp>
        <p:sp>
          <p:nvSpPr>
            <p:cNvPr id="22" name="32-Point Star 21"/>
            <p:cNvSpPr/>
            <p:nvPr/>
          </p:nvSpPr>
          <p:spPr>
            <a:xfrm>
              <a:off x="3866770" y="467907"/>
              <a:ext cx="3495016" cy="1323336"/>
            </a:xfrm>
            <a:prstGeom prst="star32">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400"/>
            </a:p>
          </p:txBody>
        </p:sp>
      </p:grpSp>
    </p:spTree>
    <p:extLst>
      <p:ext uri="{BB962C8B-B14F-4D97-AF65-F5344CB8AC3E}">
        <p14:creationId xmlns:p14="http://schemas.microsoft.com/office/powerpoint/2010/main" val="2192280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noFill/>
          <a:ln w="85725" cap="flat">
            <a:solidFill>
              <a:srgbClr val="0000FF"/>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3" name="Straight Arrow Connector 22"/>
          <p:cNvCxnSpPr/>
          <p:nvPr/>
        </p:nvCxnSpPr>
        <p:spPr>
          <a:xfrm flipV="1">
            <a:off x="5016106" y="2622604"/>
            <a:ext cx="755776" cy="462015"/>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4996786" y="3391332"/>
            <a:ext cx="640145" cy="307820"/>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H="1" flipV="1">
            <a:off x="4629462" y="2047814"/>
            <a:ext cx="1" cy="710396"/>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H="1">
            <a:off x="4318926" y="3612250"/>
            <a:ext cx="213856" cy="293776"/>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flipH="1" flipV="1">
            <a:off x="3646592" y="2813785"/>
            <a:ext cx="639243" cy="28294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31" name="Oval 30"/>
          <p:cNvSpPr/>
          <p:nvPr/>
        </p:nvSpPr>
        <p:spPr>
          <a:xfrm>
            <a:off x="3772436" y="888715"/>
            <a:ext cx="1525800" cy="1159099"/>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2" name="TextBox 31"/>
          <p:cNvSpPr txBox="1"/>
          <p:nvPr/>
        </p:nvSpPr>
        <p:spPr>
          <a:xfrm>
            <a:off x="3885787" y="924400"/>
            <a:ext cx="1181020" cy="1061829"/>
          </a:xfrm>
          <a:prstGeom prst="rect">
            <a:avLst/>
          </a:prstGeom>
          <a:noFill/>
        </p:spPr>
        <p:txBody>
          <a:bodyPr wrap="square" rtlCol="0">
            <a:spAutoFit/>
          </a:bodyPr>
          <a:lstStyle/>
          <a:p>
            <a:pPr algn="ctr"/>
            <a:r>
              <a:rPr lang="bn-IN" sz="2100" dirty="0" smtClean="0">
                <a:latin typeface="NikoshBAN" panose="02000000000000000000" pitchFamily="2" charset="0"/>
                <a:cs typeface="NikoshBAN" panose="02000000000000000000" pitchFamily="2" charset="0"/>
              </a:rPr>
              <a:t>মৃত্যু সাল ১৯৯৮, ঢাকায়।  </a:t>
            </a:r>
            <a:endParaRPr lang="en-US" sz="2100" dirty="0">
              <a:latin typeface="NikoshBAN" panose="02000000000000000000" pitchFamily="2" charset="0"/>
              <a:cs typeface="NikoshBAN" panose="02000000000000000000" pitchFamily="2" charset="0"/>
            </a:endParaRPr>
          </a:p>
        </p:txBody>
      </p:sp>
      <p:sp>
        <p:nvSpPr>
          <p:cNvPr id="33" name="Oval 32"/>
          <p:cNvSpPr/>
          <p:nvPr/>
        </p:nvSpPr>
        <p:spPr>
          <a:xfrm rot="2693078">
            <a:off x="5589740" y="1648480"/>
            <a:ext cx="1526736" cy="1319879"/>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4" name="TextBox 33"/>
          <p:cNvSpPr txBox="1"/>
          <p:nvPr/>
        </p:nvSpPr>
        <p:spPr>
          <a:xfrm rot="21375617">
            <a:off x="5815499" y="1913478"/>
            <a:ext cx="1101452" cy="738664"/>
          </a:xfrm>
          <a:prstGeom prst="rect">
            <a:avLst/>
          </a:prstGeom>
          <a:noFill/>
        </p:spPr>
        <p:txBody>
          <a:bodyPr wrap="square" rtlCol="0">
            <a:spAutoFit/>
          </a:bodyPr>
          <a:lstStyle/>
          <a:p>
            <a:pPr algn="ctr"/>
            <a:r>
              <a:rPr lang="bn-IN" sz="2100" dirty="0">
                <a:latin typeface="NikoshBAN" panose="02000000000000000000" pitchFamily="2" charset="0"/>
                <a:cs typeface="NikoshBAN" panose="02000000000000000000" pitchFamily="2" charset="0"/>
              </a:rPr>
              <a:t>জন্ম সাল </a:t>
            </a:r>
          </a:p>
          <a:p>
            <a:pPr algn="ctr"/>
            <a:r>
              <a:rPr lang="bn-IN" sz="2100" dirty="0" smtClean="0">
                <a:latin typeface="NikoshBAN" panose="02000000000000000000" pitchFamily="2" charset="0"/>
                <a:cs typeface="NikoshBAN" panose="02000000000000000000" pitchFamily="2" charset="0"/>
              </a:rPr>
              <a:t>১৯৩০ </a:t>
            </a:r>
            <a:endParaRPr lang="en-US" sz="2100" dirty="0">
              <a:latin typeface="NikoshBAN" panose="02000000000000000000" pitchFamily="2" charset="0"/>
              <a:cs typeface="NikoshBAN" panose="02000000000000000000" pitchFamily="2" charset="0"/>
            </a:endParaRPr>
          </a:p>
        </p:txBody>
      </p:sp>
      <p:sp>
        <p:nvSpPr>
          <p:cNvPr id="35" name="Oval 34"/>
          <p:cNvSpPr/>
          <p:nvPr/>
        </p:nvSpPr>
        <p:spPr>
          <a:xfrm rot="2693078">
            <a:off x="5578463" y="3306523"/>
            <a:ext cx="1329335" cy="1421176"/>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6" name="TextBox 35"/>
          <p:cNvSpPr txBox="1"/>
          <p:nvPr/>
        </p:nvSpPr>
        <p:spPr>
          <a:xfrm rot="17653265">
            <a:off x="5528302" y="3437001"/>
            <a:ext cx="1416899" cy="1061829"/>
          </a:xfrm>
          <a:prstGeom prst="rect">
            <a:avLst/>
          </a:prstGeom>
          <a:noFill/>
        </p:spPr>
        <p:txBody>
          <a:bodyPr wrap="square" rtlCol="0">
            <a:spAutoFit/>
          </a:bodyPr>
          <a:lstStyle/>
          <a:p>
            <a:pPr algn="ctr"/>
            <a:r>
              <a:rPr lang="bn-IN" sz="2100" dirty="0" smtClean="0">
                <a:latin typeface="NikoshBAN" panose="02000000000000000000" pitchFamily="2" charset="0"/>
                <a:cs typeface="NikoshBAN" panose="02000000000000000000" pitchFamily="2" charset="0"/>
              </a:rPr>
              <a:t>সিরাজগঞ্জ জেলার ফুলবাড়ি </a:t>
            </a:r>
            <a:endParaRPr lang="en-US" sz="2100" dirty="0">
              <a:latin typeface="NikoshBAN" panose="02000000000000000000" pitchFamily="2" charset="0"/>
              <a:cs typeface="NikoshBAN" panose="02000000000000000000" pitchFamily="2" charset="0"/>
            </a:endParaRPr>
          </a:p>
        </p:txBody>
      </p:sp>
      <p:sp>
        <p:nvSpPr>
          <p:cNvPr id="45" name="Oval 44"/>
          <p:cNvSpPr/>
          <p:nvPr/>
        </p:nvSpPr>
        <p:spPr>
          <a:xfrm rot="5400000">
            <a:off x="2761358" y="3572365"/>
            <a:ext cx="2097284" cy="2653734"/>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6" name="TextBox 45"/>
          <p:cNvSpPr txBox="1"/>
          <p:nvPr/>
        </p:nvSpPr>
        <p:spPr>
          <a:xfrm rot="1999700">
            <a:off x="2653126" y="4094068"/>
            <a:ext cx="2125289" cy="1708160"/>
          </a:xfrm>
          <a:prstGeom prst="rect">
            <a:avLst/>
          </a:prstGeom>
          <a:noFill/>
        </p:spPr>
        <p:txBody>
          <a:bodyPr wrap="square" rtlCol="0">
            <a:spAutoFit/>
          </a:bodyPr>
          <a:lstStyle/>
          <a:p>
            <a:pPr algn="ctr"/>
            <a:r>
              <a:rPr lang="bn-IN" sz="2100" dirty="0" smtClean="0">
                <a:latin typeface="NikoshBAN" panose="02000000000000000000" pitchFamily="2" charset="0"/>
                <a:cs typeface="NikoshBAN" panose="02000000000000000000" pitchFamily="2" charset="0"/>
              </a:rPr>
              <a:t>বইসমূহ- এসো বিজ্ঞানের রাজ্যে, অবাক পৃথিবী, জানা অজানার দেশে, ফুলের জন্য ভালোবাসা ইত্যাদি  </a:t>
            </a:r>
            <a:endParaRPr lang="en-US" sz="2100" dirty="0">
              <a:latin typeface="NikoshBAN" panose="02000000000000000000" pitchFamily="2" charset="0"/>
              <a:cs typeface="NikoshBAN" panose="02000000000000000000" pitchFamily="2" charset="0"/>
            </a:endParaRPr>
          </a:p>
        </p:txBody>
      </p:sp>
      <p:sp>
        <p:nvSpPr>
          <p:cNvPr id="49" name="Oval 48"/>
          <p:cNvSpPr/>
          <p:nvPr/>
        </p:nvSpPr>
        <p:spPr>
          <a:xfrm rot="2693078">
            <a:off x="1640644" y="1493113"/>
            <a:ext cx="1952164" cy="2067865"/>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50" name="TextBox 49"/>
          <p:cNvSpPr txBox="1"/>
          <p:nvPr/>
        </p:nvSpPr>
        <p:spPr>
          <a:xfrm rot="18746405">
            <a:off x="1752678" y="1684574"/>
            <a:ext cx="1704094" cy="1708160"/>
          </a:xfrm>
          <a:prstGeom prst="rect">
            <a:avLst/>
          </a:prstGeom>
          <a:noFill/>
        </p:spPr>
        <p:txBody>
          <a:bodyPr wrap="square" rtlCol="0">
            <a:spAutoFit/>
          </a:bodyPr>
          <a:lstStyle/>
          <a:p>
            <a:pPr algn="ctr"/>
            <a:r>
              <a:rPr lang="bn-IN" sz="2100" dirty="0" smtClean="0">
                <a:latin typeface="NikoshBAN" panose="02000000000000000000" pitchFamily="2" charset="0"/>
                <a:cs typeface="NikoshBAN" panose="02000000000000000000" pitchFamily="2" charset="0"/>
              </a:rPr>
              <a:t>পুরস্কার সমূহ- বাংলা একাডেমি, ইউনেসকো আন্তর্জাতিক কলিঙ্গ সহ প্রভৃতি। </a:t>
            </a:r>
            <a:endParaRPr lang="en-US" sz="2100" dirty="0">
              <a:latin typeface="NikoshBAN" panose="02000000000000000000" pitchFamily="2" charset="0"/>
              <a:cs typeface="NikoshBAN" panose="02000000000000000000" pitchFamily="2" charset="0"/>
            </a:endParaRPr>
          </a:p>
        </p:txBody>
      </p:sp>
      <p:sp>
        <p:nvSpPr>
          <p:cNvPr id="51" name="Oval 50"/>
          <p:cNvSpPr/>
          <p:nvPr/>
        </p:nvSpPr>
        <p:spPr>
          <a:xfrm>
            <a:off x="1066800" y="457200"/>
            <a:ext cx="6477000" cy="59535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133936" y="2666414"/>
            <a:ext cx="932870" cy="1185782"/>
          </a:xfrm>
          <a:prstGeom prst="ellipse">
            <a:avLst/>
          </a:prstGeom>
          <a:ln w="12700">
            <a:solidFill>
              <a:srgbClr val="FF0000"/>
            </a:solidFill>
          </a:ln>
          <a:effectLst>
            <a:softEdge rad="112500"/>
          </a:effectLst>
        </p:spPr>
      </p:pic>
    </p:spTree>
    <p:extLst>
      <p:ext uri="{BB962C8B-B14F-4D97-AF65-F5344CB8AC3E}">
        <p14:creationId xmlns:p14="http://schemas.microsoft.com/office/powerpoint/2010/main" val="325011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2" presetClass="entr" presetSubtype="4"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2" presetClass="entr" presetSubtype="4"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additive="base">
                                        <p:cTn id="60" dur="500" fill="hold"/>
                                        <p:tgtEl>
                                          <p:spTgt spid="50"/>
                                        </p:tgtEl>
                                        <p:attrNameLst>
                                          <p:attrName>ppt_x</p:attrName>
                                        </p:attrNameLst>
                                      </p:cBhvr>
                                      <p:tavLst>
                                        <p:tav tm="0">
                                          <p:val>
                                            <p:strVal val="#ppt_x"/>
                                          </p:val>
                                        </p:tav>
                                        <p:tav tm="100000">
                                          <p:val>
                                            <p:strVal val="#ppt_x"/>
                                          </p:val>
                                        </p:tav>
                                      </p:tavLst>
                                    </p:anim>
                                    <p:anim calcmode="lin" valueType="num">
                                      <p:cBhvr additive="base">
                                        <p:cTn id="61" dur="500" fill="hold"/>
                                        <p:tgtEl>
                                          <p:spTgt spid="50"/>
                                        </p:tgtEl>
                                        <p:attrNameLst>
                                          <p:attrName>ppt_y</p:attrName>
                                        </p:attrNameLst>
                                      </p:cBhvr>
                                      <p:tavLst>
                                        <p:tav tm="0">
                                          <p:val>
                                            <p:strVal val="1+#ppt_h/2"/>
                                          </p:val>
                                        </p:tav>
                                        <p:tav tm="100000">
                                          <p:val>
                                            <p:strVal val="#ppt_y"/>
                                          </p:val>
                                        </p:tav>
                                      </p:tavLst>
                                    </p:anim>
                                  </p:childTnLst>
                                </p:cTn>
                              </p:par>
                            </p:childTnLst>
                          </p:cTn>
                        </p:par>
                        <p:par>
                          <p:cTn id="62" fill="hold">
                            <p:stCondLst>
                              <p:cond delay="5000"/>
                            </p:stCondLst>
                            <p:childTnLst>
                              <p:par>
                                <p:cTn id="63" presetID="6" presetClass="entr" presetSubtype="16"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circle(in)">
                                      <p:cBhvr>
                                        <p:cTn id="65" dur="2000"/>
                                        <p:tgtEl>
                                          <p:spTgt spid="51"/>
                                        </p:tgtEl>
                                      </p:cBhvr>
                                    </p:animEffect>
                                  </p:childTnLst>
                                </p:cTn>
                              </p:par>
                              <p:par>
                                <p:cTn id="66" presetID="16" presetClass="entr" presetSubtype="21"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barn(inVertical)">
                                      <p:cBhvr>
                                        <p:cTn id="68" dur="500"/>
                                        <p:tgtEl>
                                          <p:spTgt spid="2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barn(inVertical)">
                                      <p:cBhvr>
                                        <p:cTn id="7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animBg="1"/>
      <p:bldP spid="34" grpId="0"/>
      <p:bldP spid="35" grpId="0" animBg="1"/>
      <p:bldP spid="36" grpId="0"/>
      <p:bldP spid="45" grpId="0" animBg="1"/>
      <p:bldP spid="46" grpId="0"/>
      <p:bldP spid="49" grpId="0" animBg="1"/>
      <p:bldP spid="50"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88" y="152400"/>
            <a:ext cx="8702624" cy="6553199"/>
          </a:xfrm>
          <a:prstGeom prst="rect">
            <a:avLst/>
          </a:prstGeom>
        </p:spPr>
      </p:pic>
      <p:sp>
        <p:nvSpPr>
          <p:cNvPr id="22" name="Title 1"/>
          <p:cNvSpPr>
            <a:spLocks noGrp="1"/>
          </p:cNvSpPr>
          <p:nvPr>
            <p:ph type="title"/>
          </p:nvPr>
        </p:nvSpPr>
        <p:spPr>
          <a:xfrm>
            <a:off x="3352800" y="193965"/>
            <a:ext cx="2571750" cy="685800"/>
          </a:xfrm>
          <a:solidFill>
            <a:schemeClr val="tx1"/>
          </a:solidFill>
        </p:spPr>
        <p:txBody>
          <a:bodyPr/>
          <a:lstStyle/>
          <a:p>
            <a:pPr algn="ctr"/>
            <a:r>
              <a:rPr lang="bn-IN" dirty="0" smtClean="0">
                <a:latin typeface="NikoshBAN" panose="02000000000000000000" pitchFamily="2" charset="0"/>
                <a:cs typeface="NikoshBAN" panose="02000000000000000000" pitchFamily="2" charset="0"/>
              </a:rPr>
              <a:t>আ</a:t>
            </a:r>
            <a:r>
              <a:rPr lang="en-US" dirty="0" err="1" smtClean="0">
                <a:latin typeface="NikoshBAN" panose="02000000000000000000" pitchFamily="2" charset="0"/>
                <a:cs typeface="NikoshBAN" panose="02000000000000000000" pitchFamily="2" charset="0"/>
              </a:rPr>
              <a:t>দর্শ</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পাঠ</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nvGrpSpPr>
          <p:cNvPr id="23" name="Group 22"/>
          <p:cNvGrpSpPr/>
          <p:nvPr/>
        </p:nvGrpSpPr>
        <p:grpSpPr>
          <a:xfrm>
            <a:off x="288130" y="893620"/>
            <a:ext cx="8701088" cy="5811984"/>
            <a:chOff x="288130" y="893620"/>
            <a:chExt cx="8701088" cy="5811984"/>
          </a:xfrm>
        </p:grpSpPr>
        <p:grpSp>
          <p:nvGrpSpPr>
            <p:cNvPr id="24" name="Group 23"/>
            <p:cNvGrpSpPr/>
            <p:nvPr/>
          </p:nvGrpSpPr>
          <p:grpSpPr>
            <a:xfrm>
              <a:off x="288130" y="914404"/>
              <a:ext cx="8701087" cy="5791200"/>
              <a:chOff x="288130" y="914404"/>
              <a:chExt cx="8701087" cy="5791200"/>
            </a:xfrm>
          </p:grpSpPr>
          <p:sp>
            <p:nvSpPr>
              <p:cNvPr id="28" name="Title 1"/>
              <p:cNvSpPr txBox="1">
                <a:spLocks/>
              </p:cNvSpPr>
              <p:nvPr/>
            </p:nvSpPr>
            <p:spPr>
              <a:xfrm>
                <a:off x="288130" y="3200404"/>
                <a:ext cx="8701087" cy="3505200"/>
              </a:xfrm>
              <a:prstGeom prst="rect">
                <a:avLst/>
              </a:prstGeom>
              <a:solidFill>
                <a:srgbClr val="C00000"/>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just">
                  <a:lnSpc>
                    <a:spcPct val="100000"/>
                  </a:lnSpc>
                </a:pPr>
                <a:r>
                  <a:rPr lang="bn-IN" sz="3200" dirty="0" smtClean="0">
                    <a:latin typeface="NikoshBAN" panose="02000000000000000000" pitchFamily="2" charset="0"/>
                    <a:cs typeface="NikoshBAN" panose="02000000000000000000" pitchFamily="2" charset="0"/>
                  </a:rPr>
                  <a:t>দিনের বেলা সোনার থালার মতো সূর্য তার কিরণ ছড়ায় চারপাশে। এমনি সময়ে সচরাচর আকাশ নীল। কখনো সাদা বা কালো মেঘে ঢেকে যায় আকাশ। ভোরে বা সন্ধ্যায় আকাশের কোনো অংশে নামে রঙের বন্যা। কখনো-বা সারা আকাশ ভেসে যায় লাল আলোতে। রাতের আকাশ সচরাচর কালো, কিন্তু সেই কালো চাঁদোয়ার গায়ে জ্বলতে থাকে রুপালি চাঁদ আর অসংখ্য ঝকঝকে তারা আর গ্রহ। </a:t>
                </a:r>
                <a:endParaRPr lang="en-US" sz="3200" dirty="0">
                  <a:latin typeface="NikoshBAN" panose="02000000000000000000" pitchFamily="2" charset="0"/>
                  <a:cs typeface="NikoshBAN" panose="02000000000000000000" pitchFamily="2"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31" y="914404"/>
                <a:ext cx="2226469" cy="2265218"/>
              </a:xfrm>
              <a:prstGeom prst="rect">
                <a:avLst/>
              </a:prstGeom>
            </p:spPr>
          </p:pic>
        </p:gr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914404"/>
              <a:ext cx="2057400" cy="2306783"/>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893620"/>
              <a:ext cx="2286000" cy="231371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5710" y="893620"/>
              <a:ext cx="2103508" cy="2286002"/>
            </a:xfrm>
            <a:prstGeom prst="rect">
              <a:avLst/>
            </a:prstGeom>
          </p:spPr>
        </p:pic>
      </p:grpSp>
    </p:spTree>
    <p:extLst>
      <p:ext uri="{BB962C8B-B14F-4D97-AF65-F5344CB8AC3E}">
        <p14:creationId xmlns:p14="http://schemas.microsoft.com/office/powerpoint/2010/main" val="33993252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8839200" cy="6477000"/>
          </a:xfrm>
          <a:prstGeom prst="rect">
            <a:avLst/>
          </a:prstGeom>
        </p:spPr>
      </p:pic>
      <p:sp>
        <p:nvSpPr>
          <p:cNvPr id="13" name="Title 1"/>
          <p:cNvSpPr>
            <a:spLocks noGrp="1"/>
          </p:cNvSpPr>
          <p:nvPr>
            <p:ph type="title"/>
          </p:nvPr>
        </p:nvSpPr>
        <p:spPr>
          <a:xfrm>
            <a:off x="3886200" y="207820"/>
            <a:ext cx="2038350" cy="762000"/>
          </a:xfrm>
          <a:solidFill>
            <a:schemeClr val="tx2"/>
          </a:solidFill>
        </p:spPr>
        <p:txBody>
          <a:bodyPr/>
          <a:lstStyle/>
          <a:p>
            <a:pPr algn="ctr"/>
            <a:r>
              <a:rPr lang="bn-IN" dirty="0" smtClean="0">
                <a:latin typeface="NikoshBAN" panose="02000000000000000000" pitchFamily="2" charset="0"/>
                <a:cs typeface="NikoshBAN" panose="02000000000000000000" pitchFamily="2" charset="0"/>
              </a:rPr>
              <a:t>সরব পাঠ </a:t>
            </a:r>
            <a:endParaRPr lang="en-US" dirty="0">
              <a:latin typeface="NikoshBAN" panose="02000000000000000000" pitchFamily="2" charset="0"/>
              <a:cs typeface="NikoshBAN" panose="02000000000000000000" pitchFamily="2" charset="0"/>
            </a:endParaRPr>
          </a:p>
        </p:txBody>
      </p:sp>
      <p:sp>
        <p:nvSpPr>
          <p:cNvPr id="14" name="Title 1"/>
          <p:cNvSpPr txBox="1">
            <a:spLocks/>
          </p:cNvSpPr>
          <p:nvPr/>
        </p:nvSpPr>
        <p:spPr>
          <a:xfrm>
            <a:off x="216774" y="3886200"/>
            <a:ext cx="8698626" cy="2667000"/>
          </a:xfrm>
          <a:prstGeom prst="rect">
            <a:avLst/>
          </a:prstGeom>
          <a:solidFill>
            <a:srgbClr val="0033CC"/>
          </a:solidFill>
        </p:spPr>
        <p:txBody>
          <a:bodyPr vert="horz" lIns="91440" tIns="45720" rIns="91440" bIns="45720" rtlCol="0" anchor="ctr">
            <a:noAutofit/>
          </a:bodyPr>
          <a:lst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a:lstStyle>
          <a:p>
            <a:pPr algn="ctr"/>
            <a:r>
              <a:rPr lang="bn-IN" sz="3200" dirty="0" smtClean="0">
                <a:latin typeface="NikoshBAN" panose="02000000000000000000" pitchFamily="2" charset="0"/>
                <a:cs typeface="NikoshBAN" panose="02000000000000000000" pitchFamily="2" charset="0"/>
              </a:rPr>
              <a:t>আকাশ যদি বর্ণহীন গ্যাসের মিশেল, তবে তা নীল দেখায় কেন ? মাঝে মাঝে সাদা আর লাল রঙের খেলাই-বা দেখি কী করে ? আসলে সাদা মেঘে রয়েছে জলীয়বাষ্প জমে তৈরী অতি ছোট ছোট অসংখ্য পানির কণা। কখনো মেঘে এসব কণার গায়ে বাষ্প জমার ফলে ভারি হয়ে বড় পানির কণা তৈরি হয়। তখন সূর্যের আলো তার ভেতর দিয়ে আসতে পারে না, আর তাই সে মেঘের রং হয় কালো</a:t>
            </a:r>
            <a:r>
              <a:rPr lang="en-US" sz="3200" dirty="0" smtClean="0">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p:txBody>
      </p:sp>
      <p:grpSp>
        <p:nvGrpSpPr>
          <p:cNvPr id="15" name="Group 14"/>
          <p:cNvGrpSpPr/>
          <p:nvPr/>
        </p:nvGrpSpPr>
        <p:grpSpPr>
          <a:xfrm>
            <a:off x="216773" y="1093402"/>
            <a:ext cx="8679577" cy="2640398"/>
            <a:chOff x="216773" y="1093402"/>
            <a:chExt cx="8679577" cy="2151367"/>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73" y="1139872"/>
              <a:ext cx="1676400" cy="20828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028" y="1093402"/>
              <a:ext cx="2143125" cy="2143125"/>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9" y="1107257"/>
              <a:ext cx="1809751" cy="212927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550" y="1117775"/>
              <a:ext cx="2971800" cy="2126994"/>
            </a:xfrm>
            <a:prstGeom prst="rect">
              <a:avLst/>
            </a:prstGeom>
          </p:spPr>
        </p:pic>
      </p:grpSp>
    </p:spTree>
    <p:extLst>
      <p:ext uri="{BB962C8B-B14F-4D97-AF65-F5344CB8AC3E}">
        <p14:creationId xmlns:p14="http://schemas.microsoft.com/office/powerpoint/2010/main" val="142318606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Terminator 10"/>
          <p:cNvSpPr/>
          <p:nvPr/>
        </p:nvSpPr>
        <p:spPr>
          <a:xfrm>
            <a:off x="2309648" y="381000"/>
            <a:ext cx="4648200" cy="712076"/>
          </a:xfrm>
          <a:prstGeom prst="flowChartTermina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err="1" smtClean="0">
                <a:solidFill>
                  <a:srgbClr val="002060"/>
                </a:solidFill>
                <a:latin typeface="NikoshBAN" pitchFamily="2" charset="0"/>
                <a:cs typeface="NikoshBAN" pitchFamily="2" charset="0"/>
              </a:rPr>
              <a:t>একক</a:t>
            </a:r>
            <a:r>
              <a:rPr lang="en-US" sz="3600" dirty="0" smtClean="0">
                <a:solidFill>
                  <a:srgbClr val="002060"/>
                </a:solidFill>
                <a:latin typeface="NikoshBAN" pitchFamily="2" charset="0"/>
                <a:cs typeface="NikoshBAN" pitchFamily="2" charset="0"/>
              </a:rPr>
              <a:t> </a:t>
            </a:r>
            <a:r>
              <a:rPr lang="en-US" sz="3600" dirty="0" err="1" smtClean="0">
                <a:solidFill>
                  <a:srgbClr val="002060"/>
                </a:solidFill>
                <a:latin typeface="NikoshBAN" pitchFamily="2" charset="0"/>
                <a:cs typeface="NikoshBAN" pitchFamily="2" charset="0"/>
              </a:rPr>
              <a:t>কাজ</a:t>
            </a:r>
            <a:endParaRPr lang="en-US" sz="3600" dirty="0">
              <a:solidFill>
                <a:srgbClr val="002060"/>
              </a:solidFill>
              <a:latin typeface="NikoshBAN" pitchFamily="2" charset="0"/>
              <a:cs typeface="NikoshBAN" pitchFamily="2" charset="0"/>
            </a:endParaRPr>
          </a:p>
        </p:txBody>
      </p:sp>
      <p:sp>
        <p:nvSpPr>
          <p:cNvPr id="12" name="Horizontal Scroll 11"/>
          <p:cNvSpPr/>
          <p:nvPr/>
        </p:nvSpPr>
        <p:spPr>
          <a:xfrm>
            <a:off x="914400" y="4495800"/>
            <a:ext cx="7086600" cy="1981200"/>
          </a:xfrm>
          <a:prstGeom prst="horizontalScroll">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n>
                  <a:prstDash val="solid"/>
                </a:ln>
                <a:solidFill>
                  <a:schemeClr val="tx1"/>
                </a:solidFill>
                <a:effectLst>
                  <a:outerShdw blurRad="88000" dist="50800" dir="5040000" algn="tl">
                    <a:schemeClr val="accent4">
                      <a:tint val="80000"/>
                      <a:satMod val="250000"/>
                      <a:alpha val="45000"/>
                    </a:schemeClr>
                  </a:outerShdw>
                </a:effectLst>
                <a:latin typeface="NikoshBAN" pitchFamily="2" charset="0"/>
                <a:cs typeface="NikoshBAN" pitchFamily="2" charset="0"/>
              </a:rPr>
              <a:t>জলীয়বাষ্প বলতে কি বুঝ ? খাতায় লেখ ।  </a:t>
            </a:r>
            <a:endParaRPr lang="bn-BD" sz="3600" dirty="0" smtClean="0">
              <a:ln>
                <a:prstDash val="solid"/>
              </a:ln>
              <a:solidFill>
                <a:schemeClr val="tx1"/>
              </a:solidFill>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38448" r="23104"/>
          <a:stretch/>
        </p:blipFill>
        <p:spPr>
          <a:xfrm>
            <a:off x="3124200" y="1177475"/>
            <a:ext cx="3276600" cy="3233926"/>
          </a:xfrm>
          <a:prstGeom prst="ellipse">
            <a:avLst/>
          </a:prstGeom>
        </p:spPr>
      </p:pic>
    </p:spTree>
    <p:extLst>
      <p:ext uri="{BB962C8B-B14F-4D97-AF65-F5344CB8AC3E}">
        <p14:creationId xmlns:p14="http://schemas.microsoft.com/office/powerpoint/2010/main" val="1036579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p:stCondLst>
                              <p:cond delay="2500"/>
                            </p:stCondLst>
                            <p:childTnLst>
                              <p:par>
                                <p:cTn id="14" presetID="16" presetClass="entr" presetSubtype="2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813</TotalTime>
  <Words>636</Words>
  <Application>Microsoft Office PowerPoint</Application>
  <PresentationFormat>On-screen Show (4:3)</PresentationFormat>
  <Paragraphs>77</Paragraphs>
  <Slides>18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Calibri</vt:lpstr>
      <vt:lpstr>Corbel</vt:lpstr>
      <vt:lpstr>NikoshBAN</vt:lpstr>
      <vt:lpstr>Times New Roman</vt:lpstr>
      <vt:lpstr>Vrinda</vt:lpstr>
      <vt:lpstr>Basis</vt:lpstr>
      <vt:lpstr>Packager Shell Object</vt:lpstr>
      <vt:lpstr>PowerPoint Presentation</vt:lpstr>
      <vt:lpstr>PowerPoint Presentation</vt:lpstr>
      <vt:lpstr>PowerPoint Presentation</vt:lpstr>
      <vt:lpstr>আজকের পাঠ </vt:lpstr>
      <vt:lpstr>PowerPoint Presentation</vt:lpstr>
      <vt:lpstr>PowerPoint Presentation</vt:lpstr>
      <vt:lpstr>আদর্শ পাঠ </vt:lpstr>
      <vt:lpstr>সরব পাঠ </vt:lpstr>
      <vt:lpstr>PowerPoint Presentation</vt:lpstr>
      <vt:lpstr>নিরব পাঠ-১  </vt:lpstr>
      <vt:lpstr>নিরব পাঠ-২  </vt:lpstr>
      <vt:lpstr>PowerPoint Presentation</vt:lpstr>
      <vt:lpstr>PowerPoint Presentation</vt:lpstr>
      <vt:lpstr>PowerPoint Presentation</vt:lpstr>
      <vt:lpstr>দলীয় কাজ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Pretom Mandal</dc:creator>
  <cp:lastModifiedBy>Parimal</cp:lastModifiedBy>
  <cp:revision>137</cp:revision>
  <dcterms:created xsi:type="dcterms:W3CDTF">2006-08-16T00:00:00Z</dcterms:created>
  <dcterms:modified xsi:type="dcterms:W3CDTF">2020-08-21T06:18:18Z</dcterms:modified>
</cp:coreProperties>
</file>