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32.jpg" ContentType="image/png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5" r:id="rId2"/>
    <p:sldId id="263" r:id="rId3"/>
    <p:sldId id="292" r:id="rId4"/>
    <p:sldId id="293" r:id="rId5"/>
    <p:sldId id="280" r:id="rId6"/>
    <p:sldId id="260" r:id="rId7"/>
    <p:sldId id="294" r:id="rId8"/>
    <p:sldId id="282" r:id="rId9"/>
    <p:sldId id="288" r:id="rId10"/>
    <p:sldId id="269" r:id="rId11"/>
    <p:sldId id="283" r:id="rId12"/>
    <p:sldId id="295" r:id="rId13"/>
    <p:sldId id="277" r:id="rId14"/>
    <p:sldId id="273" r:id="rId15"/>
    <p:sldId id="289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80"/>
    <a:srgbClr val="FF3300"/>
    <a:srgbClr val="000099"/>
    <a:srgbClr val="66FF33"/>
    <a:srgbClr val="003300"/>
    <a:srgbClr val="00FFFF"/>
    <a:srgbClr val="333300"/>
    <a:srgbClr val="99CC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>
        <p:scale>
          <a:sx n="89" d="100"/>
          <a:sy n="89" d="100"/>
        </p:scale>
        <p:origin x="-18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8/9/2020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1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55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56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38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gif"/><Relationship Id="rId5" Type="http://schemas.openxmlformats.org/officeDocument/2006/relationships/image" Target="../media/image3.jpg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oleObject" Target="../embeddings/oleObject2.bin"/><Relationship Id="rId7" Type="http://schemas.openxmlformats.org/officeDocument/2006/relationships/image" Target="../media/image3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microsoft.com/office/2007/relationships/hdphoto" Target="../media/hdphoto2.wdp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.gif"/><Relationship Id="rId4" Type="http://schemas.openxmlformats.org/officeDocument/2006/relationships/image" Target="../media/image41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43.jpg"/><Relationship Id="rId7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://www.google.com/" TargetMode="External"/><Relationship Id="rId4" Type="http://schemas.openxmlformats.org/officeDocument/2006/relationships/image" Target="../media/image44.gif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005224" y="807494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7360" y="1259650"/>
            <a:ext cx="7624698" cy="2431424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13310" y="1617966"/>
            <a:ext cx="2426078" cy="1750149"/>
            <a:chOff x="5005233" y="992160"/>
            <a:chExt cx="2623493" cy="2529192"/>
          </a:xfrm>
        </p:grpSpPr>
        <p:sp>
          <p:nvSpPr>
            <p:cNvPr id="8" name="5-Point Star 7"/>
            <p:cNvSpPr/>
            <p:nvPr/>
          </p:nvSpPr>
          <p:spPr>
            <a:xfrm>
              <a:off x="5159544" y="1209661"/>
              <a:ext cx="2220147" cy="1708576"/>
            </a:xfrm>
            <a:prstGeom prst="star3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233" y="992160"/>
              <a:ext cx="2623493" cy="2529192"/>
            </a:xfrm>
            <a:prstGeom prst="star32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744349" y="1205762"/>
            <a:ext cx="7458077" cy="257455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6111" y="1199119"/>
            <a:ext cx="7294551" cy="253512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blipFill dpi="0" rotWithShape="1"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স্বাগতম</a:t>
            </a:r>
            <a:endParaRPr lang="en-US" sz="3600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118678" y="171544"/>
            <a:ext cx="998263" cy="534063"/>
            <a:chOff x="386645" y="668615"/>
            <a:chExt cx="823969" cy="534063"/>
          </a:xfrm>
        </p:grpSpPr>
        <p:sp>
          <p:nvSpPr>
            <p:cNvPr id="36" name="Oval 35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825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repeatCount="2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/>
      <p:bldP spid="9" grpId="1"/>
      <p:bldP spid="3" grpId="0"/>
      <p:bldP spid="3" grpId="1"/>
      <p:bldP spid="11" grpId="0"/>
      <p:bldP spid="11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3623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জোড়ায় কাজঃ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987742" y="1903609"/>
            <a:ext cx="8614004" cy="50728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সূর্য ওঠার কোন দেশ 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88423" y="2790520"/>
            <a:ext cx="9283935" cy="47915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আমার প্রিয় কী ?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86732" y="3780564"/>
            <a:ext cx="8614004" cy="49124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r"/>
            <a:r>
              <a:rPr lang="bn-BD" sz="3600" dirty="0" smtClean="0"/>
              <a:t> ৩. কবির এবং বীরের কী?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8423" y="4906587"/>
            <a:ext cx="9686520" cy="40749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৪. আমাদের দেশ কী 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9068" y="5681825"/>
            <a:ext cx="998263" cy="534063"/>
            <a:chOff x="386645" y="668615"/>
            <a:chExt cx="823969" cy="534063"/>
          </a:xfrm>
        </p:grpSpPr>
        <p:sp>
          <p:nvSpPr>
            <p:cNvPr id="17" name="Oval 16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10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28408" y="2167511"/>
            <a:ext cx="733336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Right"/>
              <a:lightRig rig="threePt" dir="t"/>
            </a:scene3d>
          </a:bodyPr>
          <a:lstStyle/>
          <a:p>
            <a:r>
              <a:rPr lang="bn-BD" sz="6000" dirty="0" smtClean="0">
                <a:solidFill>
                  <a:srgbClr val="003300"/>
                </a:solidFill>
              </a:rPr>
              <a:t>শিক্ষার্থীদের বোর্ড ব্যবহারঃ</a:t>
            </a:r>
            <a:endParaRPr lang="en-US" sz="6000" dirty="0">
              <a:solidFill>
                <a:srgbClr val="0033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5482" y="2183974"/>
            <a:ext cx="9908318" cy="313932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6600" dirty="0" smtClean="0"/>
              <a:t>মনের, ভাষা, জনের, এই, ভালোবাসা, </a:t>
            </a:r>
          </a:p>
          <a:p>
            <a:r>
              <a:rPr lang="bn-BD" sz="6600" dirty="0" smtClean="0"/>
              <a:t>মায়ের, বাংলাদেশ, আমাদের, এই, দেশ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০৭ মিনিট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9304524" y="744294"/>
            <a:ext cx="2611650" cy="1726537"/>
          </a:xfrm>
          <a:prstGeom prst="star5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ButtonPour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লেখা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84438" y="3243170"/>
            <a:ext cx="998263" cy="534063"/>
            <a:chOff x="386645" y="668615"/>
            <a:chExt cx="823969" cy="534063"/>
          </a:xfrm>
        </p:grpSpPr>
        <p:sp>
          <p:nvSpPr>
            <p:cNvPr id="14" name="Oval 13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352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6" grpId="0"/>
      <p:bldP spid="6" grpId="1"/>
      <p:bldP spid="11" grpId="0"/>
      <p:bldP spid="11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265928"/>
              </p:ext>
            </p:extLst>
          </p:nvPr>
        </p:nvGraphicFramePr>
        <p:xfrm>
          <a:off x="5638800" y="305016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5016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838200" y="4679290"/>
            <a:ext cx="998263" cy="534063"/>
            <a:chOff x="386645" y="668615"/>
            <a:chExt cx="823969" cy="534063"/>
          </a:xfrm>
        </p:grpSpPr>
        <p:sp>
          <p:nvSpPr>
            <p:cNvPr id="7" name="Oval 6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10</a:t>
              </a:r>
              <a:endParaRPr lang="en-US" sz="1600" dirty="0"/>
            </a:p>
          </p:txBody>
        </p:sp>
      </p:grpSp>
      <p:sp>
        <p:nvSpPr>
          <p:cNvPr id="11" name="Cube 10"/>
          <p:cNvSpPr/>
          <p:nvPr/>
        </p:nvSpPr>
        <p:spPr>
          <a:xfrm>
            <a:off x="4391527" y="2580604"/>
            <a:ext cx="2971799" cy="1946946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6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মূল্যায়ন</a:t>
            </a:r>
            <a:endParaRPr lang="en-US" sz="6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21" y="1197038"/>
            <a:ext cx="1821504" cy="126121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48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1" grpId="0" animBg="1"/>
      <p:bldP spid="11" grpId="1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13165"/>
              </p:ext>
            </p:extLst>
          </p:nvPr>
        </p:nvGraphicFramePr>
        <p:xfrm>
          <a:off x="8812048" y="269479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12048" y="269479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32686" y="-55741"/>
            <a:ext cx="3898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০৩মিনিট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Can 11"/>
          <p:cNvSpPr/>
          <p:nvPr/>
        </p:nvSpPr>
        <p:spPr>
          <a:xfrm>
            <a:off x="6096000" y="2289695"/>
            <a:ext cx="4011382" cy="2294510"/>
          </a:xfrm>
          <a:prstGeom prst="ca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bg1"/>
                </a:solidFill>
              </a:rPr>
              <a:t>Trim video _ </a:t>
            </a:r>
            <a:r>
              <a:rPr lang="en-US" sz="3200" dirty="0" err="1" smtClean="0">
                <a:solidFill>
                  <a:schemeClr val="bg1"/>
                </a:solidFill>
              </a:rPr>
              <a:t>Amader</a:t>
            </a:r>
            <a:r>
              <a:rPr lang="en-US" sz="3200" dirty="0" smtClean="0">
                <a:solidFill>
                  <a:schemeClr val="bg1"/>
                </a:solidFill>
              </a:rPr>
              <a:t>  gram_15-19 lines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8143" y="3440595"/>
            <a:ext cx="998263" cy="534063"/>
            <a:chOff x="386645" y="668615"/>
            <a:chExt cx="823969" cy="534063"/>
          </a:xfrm>
        </p:grpSpPr>
        <p:sp>
          <p:nvSpPr>
            <p:cNvPr id="15" name="Oval 14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11</a:t>
              </a:r>
              <a:endParaRPr lang="en-US" sz="16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8200" y="957789"/>
            <a:ext cx="7284194" cy="3018431"/>
            <a:chOff x="396503" y="1378364"/>
            <a:chExt cx="7284194" cy="3875927"/>
          </a:xfrm>
        </p:grpSpPr>
        <p:sp>
          <p:nvSpPr>
            <p:cNvPr id="11" name="TextBox 10"/>
            <p:cNvSpPr txBox="1"/>
            <p:nvPr/>
          </p:nvSpPr>
          <p:spPr>
            <a:xfrm>
              <a:off x="396503" y="2013554"/>
              <a:ext cx="7284194" cy="32407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1400" dirty="0">
                  <a:solidFill>
                    <a:srgbClr val="FF0000"/>
                  </a:solidFill>
                </a:rPr>
                <a:t> </a:t>
              </a:r>
              <a:r>
                <a:rPr lang="bn-BD" sz="1400" dirty="0" smtClean="0">
                  <a:solidFill>
                    <a:srgbClr val="FF0000"/>
                  </a:solidFill>
                </a:rPr>
                <a:t> 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 </a:t>
              </a:r>
            </a:p>
            <a:p>
              <a:endParaRPr lang="en-US" sz="3600" dirty="0">
                <a:solidFill>
                  <a:srgbClr val="FF0000"/>
                </a:solidFill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</a:rPr>
                <a:t>         </a:t>
              </a:r>
              <a:r>
                <a:rPr lang="bn-BD" sz="3600" dirty="0" smtClean="0">
                  <a:solidFill>
                    <a:srgbClr val="FF0000"/>
                  </a:solidFill>
                </a:rPr>
                <a:t>আমাদের এই বাংলাদেশ</a:t>
              </a:r>
              <a:endParaRPr lang="bn-BD" sz="3600" dirty="0">
                <a:solidFill>
                  <a:srgbClr val="FF0000"/>
                </a:solidFill>
              </a:endParaRPr>
            </a:p>
            <a:p>
              <a:r>
                <a:rPr lang="bn-BD" sz="2400" dirty="0">
                  <a:solidFill>
                    <a:schemeClr val="accent6"/>
                  </a:solidFill>
                </a:rPr>
                <a:t>  </a:t>
              </a:r>
              <a:r>
                <a:rPr lang="en-US" sz="2400" dirty="0" smtClean="0">
                  <a:solidFill>
                    <a:schemeClr val="accent6"/>
                  </a:solidFill>
                </a:rPr>
                <a:t>               </a:t>
              </a:r>
              <a:r>
                <a:rPr lang="bn-BD" sz="3600" dirty="0" smtClean="0">
                  <a:solidFill>
                    <a:schemeClr val="accent6"/>
                  </a:solidFill>
                </a:rPr>
                <a:t>সৈয়দ শামসুল হক </a:t>
              </a:r>
              <a:endParaRPr lang="bn-BD" sz="3600" dirty="0">
                <a:solidFill>
                  <a:schemeClr val="accent6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118739" y="1378364"/>
              <a:ext cx="5783512" cy="2398870"/>
              <a:chOff x="929842" y="1670618"/>
              <a:chExt cx="5783512" cy="1974870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9842" y="1670618"/>
                <a:ext cx="5759485" cy="1947317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9960" y="1722710"/>
                <a:ext cx="1505953" cy="192277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78646" y="1722710"/>
                <a:ext cx="1234708" cy="8940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992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16" grpId="0"/>
      <p:bldP spid="16" grpId="1"/>
      <p:bldP spid="12" grpId="0" animBg="1"/>
      <p:bldP spid="1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100000">
              <a:schemeClr val="accent2">
                <a:lumMod val="20000"/>
                <a:lumOff val="80000"/>
              </a:schemeClr>
            </a:gs>
            <a:gs pos="26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1802" y="683973"/>
            <a:ext cx="7018681" cy="497584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 বাড়ির কাজঃ</a:t>
            </a:r>
            <a:r>
              <a:rPr lang="bn-BD" sz="3200" dirty="0" smtClean="0">
                <a:solidFill>
                  <a:srgbClr val="003300"/>
                </a:solidFill>
              </a:rPr>
              <a:t> </a:t>
            </a:r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১. </a:t>
            </a:r>
            <a:r>
              <a:rPr lang="bn-BD" sz="32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সম্পর্কে পাঁচটি </a:t>
            </a:r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dirty="0" smtClean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লেখ।</a:t>
            </a:r>
            <a:r>
              <a:rPr lang="bn-BD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628" y="2259979"/>
            <a:ext cx="3869222" cy="210707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4438" y="3243170"/>
            <a:ext cx="998263" cy="534063"/>
            <a:chOff x="386645" y="668615"/>
            <a:chExt cx="823969" cy="534063"/>
          </a:xfrm>
        </p:grpSpPr>
        <p:sp>
          <p:nvSpPr>
            <p:cNvPr id="14" name="Oval 13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12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872" y="1364660"/>
            <a:ext cx="9118708" cy="369180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ধন্যবাদ</a:t>
            </a:r>
            <a:endParaRPr lang="en-US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48114" y="2369733"/>
            <a:ext cx="3112717" cy="2466428"/>
            <a:chOff x="4674229" y="2785917"/>
            <a:chExt cx="2623493" cy="2529192"/>
          </a:xfrm>
        </p:grpSpPr>
        <p:sp>
          <p:nvSpPr>
            <p:cNvPr id="4" name="Snip Same Side Corner Rectangle 3"/>
            <p:cNvSpPr/>
            <p:nvPr/>
          </p:nvSpPr>
          <p:spPr>
            <a:xfrm>
              <a:off x="4856480" y="3373120"/>
              <a:ext cx="2092960" cy="1402080"/>
            </a:xfrm>
            <a:prstGeom prst="star7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229" y="2785917"/>
              <a:ext cx="2623493" cy="2529192"/>
            </a:xfrm>
            <a:prstGeom prst="star7">
              <a:avLst/>
            </a:prstGeom>
          </p:spPr>
        </p:pic>
      </p:grpSp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28236" y="-360961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chemeClr val="bg1"/>
                </a:solidFill>
              </a:rPr>
              <a:t>সময়ঃ  ০১ মিনিট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27343" y="4991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84438" y="3243170"/>
            <a:ext cx="998263" cy="534063"/>
            <a:chOff x="386645" y="668615"/>
            <a:chExt cx="823969" cy="534063"/>
          </a:xfrm>
        </p:grpSpPr>
        <p:sp>
          <p:nvSpPr>
            <p:cNvPr id="21" name="Oval 20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13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225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1" presetClass="entr" presetSubtype="1" repeatCount="3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4844 0.01227 L 0.50769 0.0233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88765" y="1815441"/>
            <a:ext cx="5788980" cy="3139321"/>
            <a:chOff x="3164724" y="-1768419"/>
            <a:chExt cx="5788980" cy="3139321"/>
          </a:xfrm>
        </p:grpSpPr>
        <p:sp>
          <p:nvSpPr>
            <p:cNvPr id="9" name="TextBox 8"/>
            <p:cNvSpPr txBox="1"/>
            <p:nvPr/>
          </p:nvSpPr>
          <p:spPr>
            <a:xfrm>
              <a:off x="3869158" y="-1768419"/>
              <a:ext cx="5084546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/>
                <a:t>তথ্যপুঞ্জিঃ</a:t>
              </a:r>
            </a:p>
            <a:p>
              <a:r>
                <a:rPr lang="bn-BD" sz="3600" dirty="0" smtClean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5"/>
                </a:rPr>
                <a:t>www.google.com</a:t>
              </a:r>
              <a:endParaRPr lang="bn-BD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3600" dirty="0" smtClean="0"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hlinkClick r:id="rId6"/>
                </a:rPr>
                <a:t>www.youtube.com</a:t>
              </a:r>
              <a:endParaRPr lang="bn-BD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en-US" sz="3600" dirty="0" smtClean="0"/>
                <a:t>G</a:t>
              </a:r>
              <a:r>
                <a:rPr lang="bn-BD" sz="3600" dirty="0" smtClean="0"/>
                <a:t>oogle chrome`s image</a:t>
              </a:r>
              <a:r>
                <a:rPr lang="en-US" sz="3600" dirty="0" smtClean="0"/>
                <a:t>s</a:t>
              </a:r>
              <a:endParaRPr lang="bn-BD" sz="3600" dirty="0" smtClean="0"/>
            </a:p>
            <a:p>
              <a:r>
                <a:rPr lang="bn-BD" sz="3600" dirty="0" smtClean="0"/>
                <a:t>আমার বাংলা বই (তৃতীয় শ্রেণি)</a:t>
              </a:r>
            </a:p>
            <a:p>
              <a:r>
                <a:rPr lang="bn-BD" dirty="0" smtClean="0"/>
                <a:t>জাতীয় শিক্ষাক্রম ও পাঠ্যপুস্তক বোর্ড, বাংলাদেশ</a:t>
              </a:r>
              <a:endParaRPr lang="bn-BD" sz="36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4724" y="430864"/>
              <a:ext cx="651617" cy="546896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3095679" y="1598113"/>
            <a:ext cx="6342327" cy="3356649"/>
          </a:xfrm>
          <a:prstGeom prst="cub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73425" y="0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484438" y="3243170"/>
            <a:ext cx="998263" cy="534063"/>
            <a:chOff x="386645" y="668615"/>
            <a:chExt cx="823969" cy="534063"/>
          </a:xfrm>
        </p:grpSpPr>
        <p:sp>
          <p:nvSpPr>
            <p:cNvPr id="23" name="Oval 2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/>
                <a:t>14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45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xit" presetSubtype="1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0.00417 L -0.53164 -0.01805 " pathEditMode="relative" rAng="0" ptsTypes="AA">
                                      <p:cBhvr>
                                        <p:cTn id="4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1" grpId="0"/>
      <p:bldP spid="2" grpId="0"/>
      <p:bldP spid="3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24891" y="1013197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19" y="1447800"/>
            <a:ext cx="1290558" cy="1076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0559" y="746165"/>
            <a:ext cx="998263" cy="534063"/>
            <a:chOff x="386645" y="668615"/>
            <a:chExt cx="823969" cy="534063"/>
          </a:xfrm>
        </p:grpSpPr>
        <p:sp>
          <p:nvSpPr>
            <p:cNvPr id="10" name="Oval 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4384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40150" y="1159930"/>
            <a:ext cx="54920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তৃতীয়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আমার বাংলা বই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আমাদের এই বাংলাদেশ। পাঠ্যাংশঃ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“মনের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ভাষা জনের ভাষা...আমাদের এই বাংলাদেশ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!”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৩৩ জন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152262" y="1191971"/>
            <a:ext cx="998263" cy="534063"/>
            <a:chOff x="386645" y="668615"/>
            <a:chExt cx="823969" cy="534063"/>
          </a:xfrm>
        </p:grpSpPr>
        <p:sp>
          <p:nvSpPr>
            <p:cNvPr id="20" name="Oval 19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3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292851" y="561956"/>
            <a:ext cx="4147299" cy="2889768"/>
            <a:chOff x="346880" y="369652"/>
            <a:chExt cx="4147299" cy="2889768"/>
          </a:xfrm>
        </p:grpSpPr>
        <p:grpSp>
          <p:nvGrpSpPr>
            <p:cNvPr id="11" name="Group 10"/>
            <p:cNvGrpSpPr/>
            <p:nvPr/>
          </p:nvGrpSpPr>
          <p:grpSpPr>
            <a:xfrm>
              <a:off x="346880" y="369652"/>
              <a:ext cx="4147299" cy="2889768"/>
              <a:chOff x="886451" y="825467"/>
              <a:chExt cx="4037347" cy="22492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886451" y="825467"/>
                <a:ext cx="4037347" cy="2249286"/>
                <a:chOff x="550694" y="1381973"/>
                <a:chExt cx="4037347" cy="2249286"/>
              </a:xfrm>
            </p:grpSpPr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9714"/>
                <a:stretch/>
              </p:blipFill>
              <p:spPr>
                <a:xfrm>
                  <a:off x="550694" y="1381973"/>
                  <a:ext cx="4037347" cy="2249286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1358486" y="2100956"/>
                  <a:ext cx="1364360" cy="7426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800" dirty="0">
                      <a:solidFill>
                        <a:srgbClr val="FF0000"/>
                      </a:solidFill>
                    </a:rPr>
                    <a:t> আমাদের  এই বাংলাদেশ</a:t>
                  </a:r>
                </a:p>
                <a:p>
                  <a:r>
                    <a:rPr lang="bn-BD" sz="800" dirty="0">
                      <a:solidFill>
                        <a:schemeClr val="accent6"/>
                      </a:solidFill>
                    </a:rPr>
                    <a:t>  সৈয়দ শামসুল হক</a:t>
                  </a:r>
                </a:p>
                <a:p>
                  <a:r>
                    <a:rPr lang="bn-BD" sz="800" dirty="0" smtClean="0"/>
                    <a:t>মনের ভাষা জনের ভাষা </a:t>
                  </a:r>
                </a:p>
                <a:p>
                  <a:r>
                    <a:rPr lang="bn-BD" sz="800" dirty="0" smtClean="0"/>
                    <a:t>এই ভাষাতে ভালোবাসা </a:t>
                  </a:r>
                </a:p>
                <a:p>
                  <a:r>
                    <a:rPr lang="bn-BD" sz="800" dirty="0" smtClean="0"/>
                    <a:t>মায়ের দেশ!</a:t>
                  </a:r>
                </a:p>
                <a:p>
                  <a:r>
                    <a:rPr lang="bn-BD" sz="800" dirty="0" smtClean="0"/>
                    <a:t>বাংলাদেশ! </a:t>
                  </a:r>
                </a:p>
                <a:p>
                  <a:r>
                    <a:rPr lang="bn-BD" sz="800" dirty="0" smtClean="0"/>
                    <a:t>আমাদের এই বাংলাদেশ!</a:t>
                  </a:r>
                  <a:endParaRPr lang="bn-BD" sz="800" dirty="0"/>
                </a:p>
              </p:txBody>
            </p:sp>
            <p:sp>
              <p:nvSpPr>
                <p:cNvPr id="9" name="TextBox 8"/>
                <p:cNvSpPr txBox="1"/>
                <p:nvPr/>
              </p:nvSpPr>
              <p:spPr>
                <a:xfrm>
                  <a:off x="2569368" y="2021305"/>
                  <a:ext cx="14692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dirty="0" smtClean="0"/>
                    <a:t>আমার বাংলা বই</a:t>
                  </a:r>
                  <a:endParaRPr lang="en-US" dirty="0"/>
                </a:p>
              </p:txBody>
            </p:sp>
            <p:sp>
              <p:nvSpPr>
                <p:cNvPr id="5" name="Rectangle 4"/>
                <p:cNvSpPr/>
                <p:nvPr/>
              </p:nvSpPr>
              <p:spPr>
                <a:xfrm>
                  <a:off x="2766817" y="2453251"/>
                  <a:ext cx="986167" cy="32764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bn-BD" dirty="0" smtClean="0">
                      <a:latin typeface="NikoshBAN" pitchFamily="2" charset="0"/>
                      <a:cs typeface="NikoshBAN" pitchFamily="2" charset="0"/>
                    </a:rPr>
                    <a:t>তৃতীয় শ্রেণি</a:t>
                  </a:r>
                  <a:endParaRPr lang="bn-BD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sp>
            <p:nvSpPr>
              <p:cNvPr id="14" name="Rectangle 13"/>
              <p:cNvSpPr/>
              <p:nvPr/>
            </p:nvSpPr>
            <p:spPr>
              <a:xfrm>
                <a:off x="3423110" y="2397261"/>
                <a:ext cx="931665" cy="153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bn-BD" sz="400" dirty="0" smtClean="0">
                    <a:latin typeface="NikoshBAN" pitchFamily="2" charset="0"/>
                    <a:cs typeface="NikoshBAN" pitchFamily="2" charset="0"/>
                  </a:rPr>
                  <a:t>জাতীয় শিক্ষাক্রম ও পাঠ্যপুস্তক বোর্ড, বাংলাদেশ </a:t>
                </a:r>
                <a:endParaRPr lang="bn-BD" sz="400" dirty="0"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6953" y="2250018"/>
                <a:ext cx="449109" cy="408848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91" y="658247"/>
              <a:ext cx="553655" cy="6828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0168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8698" y="4238623"/>
            <a:ext cx="8671560" cy="6120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ছবিতে কী কী দেখতে পারছ?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7/18/2020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dphofmrabiul@Gmail.COM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5400000">
            <a:off x="11046385" y="78165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044985" y="4175094"/>
            <a:ext cx="8998986" cy="4508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২. এটি কাদের এই বাংলাদেশ?</a:t>
            </a:r>
            <a:endParaRPr lang="en-US" sz="3600" dirty="0"/>
          </a:p>
        </p:txBody>
      </p:sp>
      <p:sp>
        <p:nvSpPr>
          <p:cNvPr id="43" name="TextBox 42"/>
          <p:cNvSpPr txBox="1"/>
          <p:nvPr/>
        </p:nvSpPr>
        <p:spPr>
          <a:xfrm>
            <a:off x="1446132" y="4137272"/>
            <a:ext cx="8536068" cy="81450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৩</a:t>
            </a:r>
            <a:r>
              <a:rPr lang="bn-BD" sz="3600" dirty="0" smtClean="0"/>
              <a:t>. 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78181" y="2184579"/>
            <a:ext cx="998263" cy="534063"/>
            <a:chOff x="386645" y="668615"/>
            <a:chExt cx="823969" cy="534063"/>
          </a:xfrm>
        </p:grpSpPr>
        <p:sp>
          <p:nvSpPr>
            <p:cNvPr id="33" name="Oval 32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4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789349" y="482601"/>
            <a:ext cx="7716221" cy="3307798"/>
            <a:chOff x="639159" y="141668"/>
            <a:chExt cx="7716221" cy="31306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8295" y="141668"/>
              <a:ext cx="3817085" cy="309093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159" y="141668"/>
              <a:ext cx="3819158" cy="3130687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52193" t="39894" r="24032" b="23936"/>
          <a:stretch/>
        </p:blipFill>
        <p:spPr>
          <a:xfrm>
            <a:off x="4604408" y="839038"/>
            <a:ext cx="3756496" cy="293770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135" y="786446"/>
            <a:ext cx="3899136" cy="296420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7928216" y="2861110"/>
            <a:ext cx="645871" cy="89636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4673" y="4436237"/>
            <a:ext cx="8998986" cy="45089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3600" dirty="0" smtClean="0"/>
              <a:t> ৩. আমাদের এই বাংলাদেশ।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252288" y="4809492"/>
            <a:ext cx="7961371" cy="1046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6309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5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12" repeatCount="2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8" grpId="0"/>
      <p:bldP spid="8" grpId="1"/>
      <p:bldP spid="11" grpId="0"/>
      <p:bldP spid="11" grpId="1"/>
      <p:bldP spid="29" grpId="0"/>
      <p:bldP spid="29" grpId="1"/>
      <p:bldP spid="43" grpId="0"/>
      <p:bldP spid="43" grpId="1"/>
      <p:bldP spid="6" grpId="0"/>
      <p:bldP spid="6" grpId="1"/>
      <p:bldP spid="22" grpId="0"/>
      <p:bldP spid="2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 শিখনফলঃ</a:t>
            </a:r>
            <a:endParaRPr lang="en-US" sz="36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7" y="1916164"/>
            <a:ext cx="943674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</a:rPr>
              <a:t>১. </a:t>
            </a:r>
            <a:r>
              <a:rPr lang="bn-BD" sz="3600" dirty="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“আমাদের এই বাংলাদেশ” </a:t>
            </a:r>
            <a:r>
              <a:rPr lang="bn-BD" sz="3600" dirty="0" smtClean="0">
                <a:solidFill>
                  <a:sysClr val="windowText" lastClr="000000"/>
                </a:solidFill>
              </a:rPr>
              <a:t>কবিতার কবির নাম বলতে  পারবে।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47" y="2616186"/>
            <a:ext cx="1242060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/>
              <a:t>২. প্রমিত উচ্চারণে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“মনের ভাষা জনের ভাষা...আমাদের এই বাংলাদেশ!” </a:t>
            </a:r>
            <a:r>
              <a:rPr lang="bn-BD" sz="2800" dirty="0" smtClean="0"/>
              <a:t>অংশটুকু </a:t>
            </a:r>
            <a:r>
              <a:rPr lang="bn-BD" sz="2800" dirty="0"/>
              <a:t>পাঠ করতে পারবে।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7547" y="4305926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838200" y="1152117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প্রত্যাশা করা যাচ্ছে যে, এ পাঠ শেষে শিক্ষার্থীরা...</a:t>
            </a:r>
            <a:endParaRPr lang="en-US" sz="3600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47" y="3434916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327547" y="540437"/>
            <a:ext cx="998263" cy="534063"/>
            <a:chOff x="386645" y="668615"/>
            <a:chExt cx="823969" cy="534063"/>
          </a:xfrm>
        </p:grpSpPr>
        <p:sp>
          <p:nvSpPr>
            <p:cNvPr id="14" name="Oval 13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994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9149" y="96685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6600"/>
                </a:solidFill>
              </a:rPr>
              <a:t>আদর্শ পাঠ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০৪ 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1796" y="523332"/>
            <a:ext cx="2898896" cy="1243775"/>
            <a:chOff x="8610600" y="1818680"/>
            <a:chExt cx="1634543" cy="1025069"/>
          </a:xfrm>
        </p:grpSpPr>
        <p:sp>
          <p:nvSpPr>
            <p:cNvPr id="18" name="TextBox 1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/>
                <a:t>   </a:t>
              </a:r>
              <a:r>
                <a:rPr lang="bn-BD" sz="8800" dirty="0" smtClean="0"/>
                <a:t> </a:t>
              </a:r>
              <a:endParaRPr lang="bn-BD" sz="11500" dirty="0" smtClean="0"/>
            </a:p>
            <a:p>
              <a:r>
                <a:rPr lang="bn-BD" sz="5400" dirty="0" smtClean="0"/>
                <a:t> পড়া</a:t>
              </a:r>
              <a:endParaRPr lang="en-US" sz="5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484438" y="3243170"/>
            <a:ext cx="998263" cy="534063"/>
            <a:chOff x="386645" y="668615"/>
            <a:chExt cx="823969" cy="534063"/>
          </a:xfrm>
        </p:grpSpPr>
        <p:sp>
          <p:nvSpPr>
            <p:cNvPr id="25" name="Oval 24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09636" y="1040954"/>
            <a:ext cx="7942566" cy="5875506"/>
            <a:chOff x="2403088" y="1559243"/>
            <a:chExt cx="7942566" cy="5875506"/>
          </a:xfrm>
        </p:grpSpPr>
        <p:grpSp>
          <p:nvGrpSpPr>
            <p:cNvPr id="15" name="Group 14"/>
            <p:cNvGrpSpPr/>
            <p:nvPr/>
          </p:nvGrpSpPr>
          <p:grpSpPr>
            <a:xfrm>
              <a:off x="4613230" y="1559243"/>
              <a:ext cx="5732424" cy="5875506"/>
              <a:chOff x="3050966" y="1427460"/>
              <a:chExt cx="5732424" cy="587550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050966" y="1427460"/>
                <a:ext cx="5643664" cy="5875506"/>
                <a:chOff x="2509736" y="577634"/>
                <a:chExt cx="5643664" cy="587550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509736" y="577634"/>
                  <a:ext cx="5643664" cy="5875506"/>
                  <a:chOff x="3132306" y="967227"/>
                  <a:chExt cx="5021094" cy="5875506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278" b="-8278"/>
                  <a:stretch/>
                </p:blipFill>
                <p:spPr>
                  <a:xfrm>
                    <a:off x="3132306" y="967227"/>
                    <a:ext cx="5021094" cy="5875506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3132306" y="3813242"/>
                    <a:ext cx="2715638" cy="25431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3132306" y="3326858"/>
                    <a:ext cx="1945532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3068191" y="2421255"/>
                  <a:ext cx="3194695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400" dirty="0" smtClean="0">
                      <a:solidFill>
                        <a:srgbClr val="FF0000"/>
                      </a:solidFill>
                    </a:rPr>
                    <a:t> </a:t>
                  </a:r>
                  <a:endParaRPr lang="bn-BD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r>
                    <a:rPr lang="bn-BD" sz="4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bn-BD" sz="2400" dirty="0">
                      <a:solidFill>
                        <a:srgbClr val="FF0000"/>
                      </a:solidFill>
                    </a:rPr>
                    <a:t>আমাদের  </a:t>
                  </a:r>
                  <a:r>
                    <a:rPr lang="bn-BD" sz="2400" dirty="0" smtClean="0">
                      <a:solidFill>
                        <a:srgbClr val="FF0000"/>
                      </a:solidFill>
                    </a:rPr>
                    <a:t>এই বাংলাদেশ</a:t>
                  </a:r>
                </a:p>
                <a:p>
                  <a:r>
                    <a:rPr lang="bn-BD" sz="2000" dirty="0" smtClean="0">
                      <a:solidFill>
                        <a:schemeClr val="accent6"/>
                      </a:solidFill>
                    </a:rPr>
                    <a:t>  </a:t>
                  </a:r>
                  <a:r>
                    <a:rPr lang="bn-BD" dirty="0" smtClean="0">
                      <a:solidFill>
                        <a:schemeClr val="accent6"/>
                      </a:solidFill>
                    </a:rPr>
                    <a:t>সৈয়দ শামসুল হক</a:t>
                  </a:r>
                  <a:endParaRPr lang="bn-BD" dirty="0">
                    <a:solidFill>
                      <a:schemeClr val="accent6"/>
                    </a:solidFill>
                  </a:endParaRPr>
                </a:p>
                <a:p>
                  <a:r>
                    <a:rPr lang="bn-BD" sz="1600" dirty="0" smtClean="0"/>
                    <a:t> </a:t>
                  </a:r>
                  <a:r>
                    <a:rPr lang="bn-BD" sz="1600" dirty="0"/>
                    <a:t>মনের ভাষা জনের ভাষা </a:t>
                  </a:r>
                </a:p>
                <a:p>
                  <a:r>
                    <a:rPr lang="bn-BD" sz="1600" dirty="0"/>
                    <a:t>এই ভাষাতে ভালোবাসা </a:t>
                  </a:r>
                </a:p>
                <a:p>
                  <a:r>
                    <a:rPr lang="bn-BD" sz="1600" dirty="0"/>
                    <a:t>মায়ের দেশ</a:t>
                  </a:r>
                  <a:r>
                    <a:rPr lang="bn-BD" sz="1600" dirty="0" smtClean="0"/>
                    <a:t>!</a:t>
                  </a:r>
                  <a:endParaRPr lang="bn-BD" sz="1600" dirty="0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5967828" y="4039778"/>
                <a:ext cx="2815562" cy="2792297"/>
                <a:chOff x="6003502" y="4012395"/>
                <a:chExt cx="2607677" cy="279229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003502" y="4012395"/>
                  <a:ext cx="2304114" cy="2792297"/>
                  <a:chOff x="9709854" y="2009103"/>
                  <a:chExt cx="1790700" cy="2457656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475" b="6358"/>
                  <a:stretch/>
                </p:blipFill>
                <p:spPr>
                  <a:xfrm>
                    <a:off x="9709854" y="2009103"/>
                    <a:ext cx="1790700" cy="2457656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10514772" y="2009104"/>
                    <a:ext cx="985782" cy="33485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9918548" y="4114260"/>
                    <a:ext cx="985782" cy="33485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 rot="5400000">
                  <a:off x="7038563" y="5216584"/>
                  <a:ext cx="2758220" cy="3870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5"/>
            <a:srcRect l="50086" t="37251" r="21704" b="29043"/>
            <a:stretch/>
          </p:blipFill>
          <p:spPr>
            <a:xfrm>
              <a:off x="6247978" y="5167010"/>
              <a:ext cx="1284794" cy="858053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2403088" y="4233615"/>
              <a:ext cx="2858876" cy="1789165"/>
              <a:chOff x="376980" y="2673178"/>
              <a:chExt cx="5971266" cy="4352948"/>
            </a:xfrm>
          </p:grpSpPr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6"/>
              <a:srcRect l="41672" t="35687" r="16359" b="31999"/>
              <a:stretch/>
            </p:blipFill>
            <p:spPr>
              <a:xfrm>
                <a:off x="567607" y="2823795"/>
                <a:ext cx="5460641" cy="2930486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376980" y="2673178"/>
                <a:ext cx="5971266" cy="4352948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Pour">
                  <a:avLst/>
                </a:prstTxWarp>
                <a:spAutoFit/>
              </a:bodyPr>
              <a:lstStyle/>
              <a:p>
                <a:r>
                  <a:rPr lang="bn-BD" dirty="0" smtClean="0">
                    <a:blipFill dpi="0" rotWithShape="1"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rPr>
                  <a:t>মনের ভাষা  </a:t>
                </a:r>
                <a:r>
                  <a:rPr lang="bn-BD" dirty="0" smtClean="0">
                    <a:blipFill dpi="0" rotWithShape="1"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rPr>
                  <a:t>জনের ভাষা</a:t>
                </a:r>
                <a:endParaRPr lang="en-US" dirty="0">
                  <a:blipFill dpi="0" rotWithShape="1">
                    <a:blip r:embed="rId8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7852" y="411797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6600"/>
                </a:solidFill>
              </a:rPr>
              <a:t>আদর্শ পাঠ</a:t>
            </a:r>
            <a:endParaRPr lang="en-US" sz="6000" dirty="0">
              <a:solidFill>
                <a:srgbClr val="00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91796" y="523332"/>
            <a:ext cx="2898896" cy="1243775"/>
            <a:chOff x="8610600" y="1818680"/>
            <a:chExt cx="1634543" cy="1025069"/>
          </a:xfrm>
        </p:grpSpPr>
        <p:sp>
          <p:nvSpPr>
            <p:cNvPr id="18" name="TextBox 17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বলা</a:t>
              </a:r>
              <a:endParaRPr lang="en-US" sz="3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10600" y="1920419"/>
              <a:ext cx="1634543" cy="923330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 smtClean="0"/>
                <a:t>  </a:t>
              </a:r>
              <a:r>
                <a:rPr lang="bn-BD" sz="5400" dirty="0" smtClean="0"/>
                <a:t>শোনা</a:t>
              </a:r>
            </a:p>
            <a:p>
              <a:r>
                <a:rPr lang="bn-BD" sz="4400" dirty="0" smtClean="0"/>
                <a:t>   </a:t>
              </a:r>
              <a:r>
                <a:rPr lang="bn-BD" sz="8800" dirty="0" smtClean="0"/>
                <a:t> </a:t>
              </a:r>
              <a:endParaRPr lang="bn-BD" sz="11500" dirty="0" smtClean="0"/>
            </a:p>
            <a:p>
              <a:r>
                <a:rPr lang="bn-BD" sz="5400" dirty="0" smtClean="0"/>
                <a:t> পড়া</a:t>
              </a:r>
              <a:endParaRPr lang="en-US" sz="5400" dirty="0"/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484438" y="3243170"/>
            <a:ext cx="998263" cy="534063"/>
            <a:chOff x="386645" y="668615"/>
            <a:chExt cx="823969" cy="534063"/>
          </a:xfrm>
        </p:grpSpPr>
        <p:sp>
          <p:nvSpPr>
            <p:cNvPr id="25" name="Oval 24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 smtClean="0"/>
                <a:t>6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79413" y="1206942"/>
            <a:ext cx="5732425" cy="5875506"/>
            <a:chOff x="3964140" y="1206942"/>
            <a:chExt cx="5732425" cy="5875506"/>
          </a:xfrm>
        </p:grpSpPr>
        <p:grpSp>
          <p:nvGrpSpPr>
            <p:cNvPr id="15" name="Group 14"/>
            <p:cNvGrpSpPr/>
            <p:nvPr/>
          </p:nvGrpSpPr>
          <p:grpSpPr>
            <a:xfrm>
              <a:off x="3964140" y="1206942"/>
              <a:ext cx="5732425" cy="5875506"/>
              <a:chOff x="3050966" y="1427460"/>
              <a:chExt cx="5732425" cy="587550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3050966" y="1427460"/>
                <a:ext cx="5643664" cy="5875506"/>
                <a:chOff x="2509736" y="577634"/>
                <a:chExt cx="5643664" cy="5875506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509736" y="577634"/>
                  <a:ext cx="5643664" cy="5875506"/>
                  <a:chOff x="3132306" y="967227"/>
                  <a:chExt cx="5021094" cy="5875506"/>
                </a:xfrm>
              </p:grpSpPr>
              <p:pic>
                <p:nvPicPr>
                  <p:cNvPr id="17" name="Picture 16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8278" b="-8278"/>
                  <a:stretch/>
                </p:blipFill>
                <p:spPr>
                  <a:xfrm>
                    <a:off x="3132306" y="967227"/>
                    <a:ext cx="5021094" cy="5875506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3132306" y="3813242"/>
                    <a:ext cx="2715638" cy="254310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3132306" y="3326858"/>
                    <a:ext cx="1945532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2664182" y="2499521"/>
                  <a:ext cx="3194695" cy="30162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1400" dirty="0" smtClean="0">
                      <a:solidFill>
                        <a:srgbClr val="FF0000"/>
                      </a:solidFill>
                    </a:rPr>
                    <a:t> </a:t>
                  </a:r>
                  <a:endParaRPr lang="bn-BD" sz="2400" dirty="0">
                    <a:solidFill>
                      <a:schemeClr val="accent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  <a:p>
                  <a:r>
                    <a:rPr lang="bn-BD" sz="4400" dirty="0">
                      <a:solidFill>
                        <a:srgbClr val="FF0000"/>
                      </a:solidFill>
                    </a:rPr>
                    <a:t> </a:t>
                  </a:r>
                  <a:r>
                    <a:rPr lang="bn-BD" sz="2400" dirty="0">
                      <a:solidFill>
                        <a:srgbClr val="FF0000"/>
                      </a:solidFill>
                    </a:rPr>
                    <a:t>আমাদের  </a:t>
                  </a:r>
                  <a:r>
                    <a:rPr lang="bn-BD" sz="2400" dirty="0" smtClean="0">
                      <a:solidFill>
                        <a:srgbClr val="FF0000"/>
                      </a:solidFill>
                    </a:rPr>
                    <a:t>এই বাংলাদেশ</a:t>
                  </a:r>
                </a:p>
                <a:p>
                  <a:r>
                    <a:rPr lang="bn-BD" sz="2000" dirty="0" smtClean="0">
                      <a:solidFill>
                        <a:schemeClr val="accent6"/>
                      </a:solidFill>
                    </a:rPr>
                    <a:t>  </a:t>
                  </a:r>
                  <a:r>
                    <a:rPr lang="bn-BD" dirty="0" smtClean="0">
                      <a:solidFill>
                        <a:schemeClr val="accent6"/>
                      </a:solidFill>
                    </a:rPr>
                    <a:t>সৈয়দ শামসুল হক</a:t>
                  </a:r>
                  <a:endParaRPr lang="bn-BD" dirty="0">
                    <a:solidFill>
                      <a:schemeClr val="accent6"/>
                    </a:solidFill>
                  </a:endParaRPr>
                </a:p>
                <a:p>
                  <a:endParaRPr lang="en-US" sz="1600" dirty="0" smtClean="0"/>
                </a:p>
                <a:p>
                  <a:endParaRPr lang="en-US" sz="1600" dirty="0"/>
                </a:p>
                <a:p>
                  <a:endParaRPr lang="en-US" sz="1600" dirty="0" smtClean="0"/>
                </a:p>
                <a:p>
                  <a:endParaRPr lang="en-US" sz="1600" dirty="0"/>
                </a:p>
                <a:p>
                  <a:endParaRPr lang="en-US" sz="1600" dirty="0" smtClean="0"/>
                </a:p>
                <a:p>
                  <a:r>
                    <a:rPr lang="bn-BD" sz="1600" dirty="0" smtClean="0"/>
                    <a:t>বাংলাদেশ</a:t>
                  </a:r>
                  <a:r>
                    <a:rPr lang="bn-BD" sz="1600" dirty="0"/>
                    <a:t>! </a:t>
                  </a:r>
                </a:p>
                <a:p>
                  <a:r>
                    <a:rPr lang="bn-BD" sz="1600" dirty="0"/>
                    <a:t>আমাদের এই বাংলাদেশ!</a:t>
                  </a: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235905" y="4039779"/>
                <a:ext cx="2547486" cy="2792297"/>
                <a:chOff x="6251785" y="4012396"/>
                <a:chExt cx="2359394" cy="279229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6251785" y="4012396"/>
                  <a:ext cx="2304114" cy="2792297"/>
                  <a:chOff x="9902813" y="2009104"/>
                  <a:chExt cx="1790700" cy="2457656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1475" b="6358"/>
                  <a:stretch/>
                </p:blipFill>
                <p:spPr>
                  <a:xfrm>
                    <a:off x="9902813" y="2009104"/>
                    <a:ext cx="1790700" cy="2457656"/>
                  </a:xfrm>
                  <a:prstGeom prst="rect">
                    <a:avLst/>
                  </a:prstGeom>
                </p:spPr>
              </p:pic>
              <p:sp>
                <p:nvSpPr>
                  <p:cNvPr id="11" name="Rectangle 10"/>
                  <p:cNvSpPr/>
                  <p:nvPr/>
                </p:nvSpPr>
                <p:spPr>
                  <a:xfrm>
                    <a:off x="10514772" y="2009104"/>
                    <a:ext cx="985782" cy="33485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9918548" y="4114260"/>
                    <a:ext cx="985782" cy="334851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8" name="Rectangle 27"/>
                <p:cNvSpPr/>
                <p:nvPr/>
              </p:nvSpPr>
              <p:spPr>
                <a:xfrm rot="5400000">
                  <a:off x="7038563" y="5216584"/>
                  <a:ext cx="2758220" cy="38701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/>
            <p:cNvGrpSpPr/>
            <p:nvPr/>
          </p:nvGrpSpPr>
          <p:grpSpPr>
            <a:xfrm>
              <a:off x="3964140" y="4466664"/>
              <a:ext cx="3100213" cy="938437"/>
              <a:chOff x="-1015148" y="3139000"/>
              <a:chExt cx="8759167" cy="2680709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/>
              <a:srcRect l="51353" t="40069" r="24693" b="23905"/>
              <a:stretch/>
            </p:blipFill>
            <p:spPr>
              <a:xfrm>
                <a:off x="4627332" y="3184312"/>
                <a:ext cx="3116687" cy="2635397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-1015148" y="3139000"/>
                <a:ext cx="5602310" cy="2655326"/>
                <a:chOff x="4992708" y="899244"/>
                <a:chExt cx="5602310" cy="2655326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42365" t="35167" r="14576" b="28534"/>
                <a:stretch/>
              </p:blipFill>
              <p:spPr>
                <a:xfrm>
                  <a:off x="4992708" y="899244"/>
                  <a:ext cx="5602310" cy="2655326"/>
                </a:xfrm>
                <a:prstGeom prst="rect">
                  <a:avLst/>
                </a:prstGeom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4992709" y="3232597"/>
                  <a:ext cx="1176272" cy="316215"/>
                </a:xfrm>
                <a:prstGeom prst="rect">
                  <a:avLst/>
                </a:prstGeom>
                <a:solidFill>
                  <a:srgbClr val="006600"/>
                </a:solidFill>
                <a:ln>
                  <a:noFill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77684668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6" grpId="0"/>
      <p:bldP spid="6" grpId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27979" y="652948"/>
            <a:ext cx="93551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সরব পাঠ (পাঠ্যবই_০৫ পৃষ্ঠা</a:t>
            </a:r>
            <a:r>
              <a:rPr lang="bn-BD" sz="5400" dirty="0"/>
              <a:t>_</a:t>
            </a:r>
            <a:r>
              <a:rPr lang="bn-BD" sz="5400" dirty="0" smtClean="0"/>
              <a:t>১৫-১৯ লাইন)</a:t>
            </a:r>
            <a:endParaRPr lang="en-US" sz="5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০৮ মিনিট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432" y="1818779"/>
            <a:ext cx="1491955" cy="13247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20985" y="1645906"/>
            <a:ext cx="4346694" cy="2491461"/>
            <a:chOff x="8668746" y="1818680"/>
            <a:chExt cx="2026948" cy="1293271"/>
          </a:xfrm>
        </p:grpSpPr>
        <p:sp>
          <p:nvSpPr>
            <p:cNvPr id="14" name="TextBox 13"/>
            <p:cNvSpPr txBox="1"/>
            <p:nvPr/>
          </p:nvSpPr>
          <p:spPr>
            <a:xfrm>
              <a:off x="9032696" y="1818680"/>
              <a:ext cx="1200837" cy="861774"/>
            </a:xfrm>
            <a:prstGeom prst="rect">
              <a:avLst/>
            </a:prstGeom>
            <a:noFill/>
          </p:spPr>
          <p:txBody>
            <a:bodyPr wrap="square" rtlCol="0">
              <a:prstTxWarp prst="textButtonPour">
                <a:avLst/>
              </a:prstTxWarp>
              <a:spAutoFit/>
            </a:bodyPr>
            <a:lstStyle/>
            <a:p>
              <a:r>
                <a:rPr lang="bn-BD" dirty="0" smtClean="0"/>
                <a:t>   </a:t>
              </a:r>
            </a:p>
            <a:p>
              <a:r>
                <a:rPr lang="bn-BD" dirty="0" smtClean="0"/>
                <a:t>  </a:t>
              </a:r>
              <a:r>
                <a:rPr lang="bn-BD" sz="3200" dirty="0" smtClean="0"/>
                <a:t> </a:t>
              </a:r>
              <a:endParaRPr lang="en-US" sz="3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68746" y="1890965"/>
              <a:ext cx="2026948" cy="1220986"/>
            </a:xfrm>
            <a:prstGeom prst="rect">
              <a:avLst/>
            </a:prstGeom>
            <a:noFill/>
          </p:spPr>
          <p:txBody>
            <a:bodyPr wrap="square" rtlCol="0">
              <a:prstTxWarp prst="textArchUpPour">
                <a:avLst/>
              </a:prstTxWarp>
              <a:spAutoFit/>
            </a:bodyPr>
            <a:lstStyle/>
            <a:p>
              <a:r>
                <a:rPr lang="bn-BD" dirty="0" smtClean="0"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</a:rPr>
                <a:t>  </a:t>
              </a:r>
              <a:endParaRPr lang="en-US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endParaRPr>
            </a:p>
            <a:p>
              <a:r>
                <a:rPr lang="bn-BD" sz="5400" dirty="0" smtClean="0"/>
                <a:t>শোনা বলা পড়া</a:t>
              </a:r>
              <a:endParaRPr lang="en-US" sz="54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84438" y="3243170"/>
            <a:ext cx="998263" cy="534063"/>
            <a:chOff x="386645" y="668615"/>
            <a:chExt cx="823969" cy="534063"/>
          </a:xfrm>
        </p:grpSpPr>
        <p:sp>
          <p:nvSpPr>
            <p:cNvPr id="18" name="Oval 17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46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10" grpId="0"/>
      <p:bldP spid="10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71590"/>
            <a:ext cx="2743200" cy="365125"/>
          </a:xfrm>
        </p:spPr>
        <p:txBody>
          <a:bodyPr/>
          <a:lstStyle/>
          <a:p>
            <a:r>
              <a:rPr lang="en-US" smtClean="0"/>
              <a:t>7/18/2020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71590"/>
            <a:ext cx="4114800" cy="365125"/>
          </a:xfrm>
        </p:spPr>
        <p:txBody>
          <a:bodyPr/>
          <a:lstStyle/>
          <a:p>
            <a:r>
              <a:rPr lang="en-US" smtClean="0"/>
              <a:t>dphofmrabiul@Gmail.COM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3788" y="1215954"/>
            <a:ext cx="10478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 smtClean="0"/>
              <a:t>মনের</a:t>
            </a:r>
            <a:endParaRPr lang="bn-BD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6199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০৬মিনিট</a:t>
            </a:r>
            <a:endParaRPr lang="en-US" dirty="0"/>
          </a:p>
        </p:txBody>
      </p:sp>
      <p:sp>
        <p:nvSpPr>
          <p:cNvPr id="10" name="5-Point Star 9"/>
          <p:cNvSpPr/>
          <p:nvPr/>
        </p:nvSpPr>
        <p:spPr>
          <a:xfrm>
            <a:off x="5633185" y="200943"/>
            <a:ext cx="6558815" cy="2207783"/>
          </a:xfrm>
          <a:prstGeom prst="star5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  <a:sp3d/>
          </a:bodyPr>
          <a:lstStyle/>
          <a:p>
            <a:r>
              <a:rPr lang="en-US" dirty="0" err="1" smtClean="0">
                <a:solidFill>
                  <a:schemeClr val="tx1"/>
                </a:solidFill>
                <a:effectLst/>
              </a:rPr>
              <a:t>বানান</a:t>
            </a:r>
            <a:r>
              <a:rPr lang="en-US" dirty="0" smtClean="0">
                <a:solidFill>
                  <a:schemeClr val="tx1"/>
                </a:solidFill>
                <a:effectLst/>
              </a:rPr>
              <a:t> ও </a:t>
            </a:r>
            <a:r>
              <a:rPr lang="en-US" dirty="0" err="1" smtClean="0">
                <a:solidFill>
                  <a:schemeClr val="tx1"/>
                </a:solidFill>
                <a:effectLst/>
              </a:rPr>
              <a:t>উচ্চারণ</a:t>
            </a:r>
            <a:endParaRPr lang="bn-BD" dirty="0" smtClean="0">
              <a:solidFill>
                <a:schemeClr val="tx1"/>
              </a:solidFill>
              <a:effectLst/>
            </a:endParaRPr>
          </a:p>
          <a:p>
            <a:r>
              <a:rPr lang="bn-BD" dirty="0" smtClean="0">
                <a:solidFill>
                  <a:schemeClr val="tx1"/>
                </a:solidFill>
                <a:effectLst/>
              </a:rPr>
              <a:t>শিক্ষক-শিক্ষার্থী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2600" y="2085560"/>
            <a:ext cx="130941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bn-BD" sz="3600" dirty="0"/>
              <a:t> </a:t>
            </a:r>
            <a:r>
              <a:rPr lang="bn-BD" sz="3600" dirty="0" smtClean="0"/>
              <a:t>ভাষা </a:t>
            </a:r>
            <a:endParaRPr lang="bn-BD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6494" y="3038881"/>
            <a:ext cx="16613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জনের</a:t>
            </a:r>
            <a:endParaRPr lang="bn-BD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1042417" y="4018398"/>
            <a:ext cx="22531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ভালোবাসা</a:t>
            </a:r>
            <a:endParaRPr lang="bn-BD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3360117" y="1279057"/>
            <a:ext cx="163132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/>
              <a:t> </a:t>
            </a:r>
            <a:r>
              <a:rPr lang="bn-BD" sz="3600" dirty="0" smtClean="0"/>
              <a:t>মায়ের </a:t>
            </a:r>
            <a:endParaRPr lang="bn-BD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360117" y="2234982"/>
            <a:ext cx="160082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দেশ</a:t>
            </a:r>
            <a:endParaRPr lang="en-US" sz="3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473935" y="3347361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 smtClean="0"/>
              <a:t>বাংলাদেশ</a:t>
            </a:r>
            <a:endParaRPr lang="bn-BD" sz="3600" dirty="0"/>
          </a:p>
        </p:txBody>
      </p:sp>
      <p:sp>
        <p:nvSpPr>
          <p:cNvPr id="17" name="TextBox 16"/>
          <p:cNvSpPr txBox="1"/>
          <p:nvPr/>
        </p:nvSpPr>
        <p:spPr>
          <a:xfrm>
            <a:off x="3473934" y="4370148"/>
            <a:ext cx="18496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3600" dirty="0" smtClean="0"/>
              <a:t> </a:t>
            </a:r>
            <a:r>
              <a:rPr lang="bn-BD" sz="3600" dirty="0"/>
              <a:t>আ</a:t>
            </a:r>
            <a:r>
              <a:rPr lang="bn-BD" sz="3600" dirty="0" smtClean="0"/>
              <a:t>মাদের</a:t>
            </a:r>
            <a:r>
              <a:rPr lang="en-US" sz="3600" dirty="0" smtClean="0"/>
              <a:t>  </a:t>
            </a:r>
            <a:endParaRPr lang="bn-BD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226861" y="5687315"/>
            <a:ext cx="998263" cy="534063"/>
            <a:chOff x="386645" y="668615"/>
            <a:chExt cx="823969" cy="534063"/>
          </a:xfrm>
        </p:grpSpPr>
        <p:sp>
          <p:nvSpPr>
            <p:cNvPr id="21" name="Oval 20"/>
            <p:cNvSpPr/>
            <p:nvPr/>
          </p:nvSpPr>
          <p:spPr>
            <a:xfrm>
              <a:off x="386645" y="668615"/>
              <a:ext cx="823969" cy="534063"/>
            </a:xfrm>
            <a:prstGeom prst="ellipse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prstTxWarp prst="textButtonPour">
                <a:avLst/>
              </a:prstTxWarp>
            </a:bodyPr>
            <a:lstStyle/>
            <a:p>
              <a:pPr algn="ctr"/>
              <a:r>
                <a:rPr lang="en-US" sz="600" dirty="0" smtClean="0"/>
                <a:t>Clicking me</a:t>
              </a:r>
              <a:endParaRPr lang="en-US" sz="600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514352" y="900574"/>
              <a:ext cx="568554" cy="2159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BD" sz="1600" dirty="0" smtClean="0"/>
                <a:t>০</a:t>
              </a:r>
              <a:r>
                <a:rPr lang="en-US" sz="1600" dirty="0" smtClean="0"/>
                <a:t>8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58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 animBg="1"/>
      <p:bldP spid="6" grpId="1" animBg="1"/>
      <p:bldP spid="11" grpId="0"/>
      <p:bldP spid="11" grpId="1"/>
      <p:bldP spid="10" grpId="0"/>
      <p:bldP spid="10" grpId="1"/>
      <p:bldP spid="8" grpId="0" animBg="1"/>
      <p:bldP spid="8" grpId="1" animBg="1"/>
      <p:bldP spid="9" grpId="0" animBg="1"/>
      <p:bldP spid="9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4" grpId="0"/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3770</TotalTime>
  <Words>547</Words>
  <Application>Microsoft Office PowerPoint</Application>
  <PresentationFormat>Widescreen</PresentationFormat>
  <Paragraphs>209</Paragraphs>
  <Slides>16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NikoshBAN</vt:lpstr>
      <vt:lpstr>NikoshLight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627</cp:revision>
  <dcterms:created xsi:type="dcterms:W3CDTF">2020-04-11T07:17:33Z</dcterms:created>
  <dcterms:modified xsi:type="dcterms:W3CDTF">2020-08-09T06:51:32Z</dcterms:modified>
</cp:coreProperties>
</file>