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63" r:id="rId3"/>
    <p:sldId id="264" r:id="rId4"/>
    <p:sldId id="286" r:id="rId5"/>
    <p:sldId id="280" r:id="rId6"/>
    <p:sldId id="260" r:id="rId7"/>
    <p:sldId id="282" r:id="rId8"/>
    <p:sldId id="288" r:id="rId9"/>
    <p:sldId id="283" r:id="rId10"/>
    <p:sldId id="269" r:id="rId11"/>
    <p:sldId id="277" r:id="rId12"/>
    <p:sldId id="273" r:id="rId13"/>
    <p:sldId id="27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FF3300"/>
    <a:srgbClr val="333300"/>
    <a:srgbClr val="003300"/>
    <a:srgbClr val="99CC00"/>
    <a:srgbClr val="009999"/>
    <a:srgbClr val="FFCC99"/>
    <a:srgbClr val="0000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3" autoAdjust="0"/>
    <p:restoredTop sz="94434" autoAdjust="0"/>
  </p:normalViewPr>
  <p:slideViewPr>
    <p:cSldViewPr snapToGrid="0">
      <p:cViewPr varScale="1">
        <p:scale>
          <a:sx n="54" d="100"/>
          <a:sy n="54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1.jpg"/><Relationship Id="rId7" Type="http://schemas.openxmlformats.org/officeDocument/2006/relationships/hyperlink" Target="http://www.youtube.com/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" TargetMode="External"/><Relationship Id="rId5" Type="http://schemas.openxmlformats.org/officeDocument/2006/relationships/image" Target="../media/image33.gif"/><Relationship Id="rId10" Type="http://schemas.openxmlformats.org/officeDocument/2006/relationships/image" Target="../media/image30.jpeg"/><Relationship Id="rId4" Type="http://schemas.openxmlformats.org/officeDocument/2006/relationships/image" Target="../media/image32.gif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637027" y="4110139"/>
            <a:ext cx="1801373" cy="1528661"/>
          </a:xfrm>
          <a:prstGeom prst="star32">
            <a:avLst/>
          </a:prstGeom>
          <a:gradFill flip="none" rotWithShape="1">
            <a:gsLst>
              <a:gs pos="46000">
                <a:srgbClr val="7030A0"/>
              </a:gs>
              <a:gs pos="42000">
                <a:srgbClr val="00B050"/>
              </a:gs>
              <a:gs pos="32000">
                <a:srgbClr val="FF0000"/>
              </a:gs>
              <a:gs pos="57000">
                <a:srgbClr val="006600"/>
              </a:gs>
              <a:gs pos="71000">
                <a:schemeClr val="tx1"/>
              </a:gs>
              <a:gs pos="61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714" y="1161020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82961" y="134251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13335" y="1195319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787" y="992160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7" grpId="0" animBg="1"/>
      <p:bldP spid="3" grpId="0"/>
      <p:bldP spid="3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987742" y="1903609"/>
            <a:ext cx="8614004" cy="507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ছোট ছোট ঘর কোথায়?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0501" y="2818932"/>
            <a:ext cx="8614004" cy="3694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latin typeface="+mj-lt"/>
              </a:rPr>
              <a:t>২.সবে কিভাবে  থাকি</a:t>
            </a:r>
            <a:r>
              <a:rPr lang="en-US" sz="3600" dirty="0" smtClean="0">
                <a:latin typeface="+mj-lt"/>
              </a:rPr>
              <a:t> ?</a:t>
            </a:r>
            <a:endParaRPr lang="en-US" sz="3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732" y="3780564"/>
            <a:ext cx="8614004" cy="4912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 একসাথে খেলি আর কোথায় যাই?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821504" cy="1261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021" y="4921135"/>
            <a:ext cx="9686520" cy="4074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৪.কাদের সদা মোরা ডরি?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037613" y="5015094"/>
            <a:ext cx="1883634" cy="1526707"/>
            <a:chOff x="2347586" y="1207843"/>
            <a:chExt cx="3175462" cy="21508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248" y="1957490"/>
              <a:ext cx="988138" cy="67344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347586" y="1207843"/>
              <a:ext cx="3175462" cy="215082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5597" y="361611"/>
            <a:ext cx="3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92072"/>
              </p:ext>
            </p:extLst>
          </p:nvPr>
        </p:nvGraphicFramePr>
        <p:xfrm>
          <a:off x="6653719" y="1789890"/>
          <a:ext cx="3988341" cy="2918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3719" y="1789890"/>
                        <a:ext cx="3988341" cy="2918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012017" y="1816688"/>
            <a:ext cx="5067160" cy="3300156"/>
            <a:chOff x="1259841" y="1441512"/>
            <a:chExt cx="5067160" cy="33001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974" y="1441512"/>
              <a:ext cx="3229583" cy="1828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59841" y="1848568"/>
              <a:ext cx="506716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 </a:t>
              </a:r>
            </a:p>
            <a:p>
              <a:endParaRPr lang="en-US" sz="3600" dirty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</a:t>
              </a:r>
              <a:r>
                <a:rPr lang="bn-BD" sz="6000" dirty="0" smtClean="0">
                  <a:solidFill>
                    <a:srgbClr val="FF0000"/>
                  </a:solidFill>
                </a:rPr>
                <a:t>আমাদের </a:t>
              </a:r>
              <a:r>
                <a:rPr lang="bn-BD" sz="6000" dirty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       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বন্দে </a:t>
              </a:r>
              <a:r>
                <a:rPr lang="bn-BD" sz="3600" dirty="0">
                  <a:solidFill>
                    <a:schemeClr val="accent6"/>
                  </a:solidFill>
                </a:rPr>
                <a:t>আলী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মিঞা</a:t>
              </a:r>
              <a:endParaRPr lang="bn-BD" sz="3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32-Point Star 12"/>
          <p:cNvSpPr/>
          <p:nvPr/>
        </p:nvSpPr>
        <p:spPr>
          <a:xfrm>
            <a:off x="8153400" y="4778882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10000">
                <a:schemeClr val="bg1"/>
              </a:gs>
              <a:gs pos="80531">
                <a:srgbClr val="7030A0"/>
              </a:gs>
              <a:gs pos="10000">
                <a:schemeClr val="bg1"/>
              </a:gs>
              <a:gs pos="55000">
                <a:srgbClr val="006600"/>
              </a:gs>
              <a:gs pos="98000">
                <a:srgbClr val="00B0F0"/>
              </a:gs>
              <a:gs pos="62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16" grpId="0"/>
      <p:bldP spid="16" grpId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26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4958" y="715151"/>
            <a:ext cx="8982083" cy="577489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</a:rPr>
              <a:t>পাঠ্যাংশঃ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“আমাদের 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গুরুজনে সদা মোরা ডরি।”</a:t>
            </a:r>
            <a:endParaRPr lang="en-US" sz="3200" dirty="0"/>
          </a:p>
          <a:p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9489391" y="4983270"/>
            <a:ext cx="2028305" cy="1506774"/>
          </a:xfrm>
          <a:prstGeom prst="star32">
            <a:avLst/>
          </a:prstGeom>
          <a:gradFill flip="none" rotWithShape="1">
            <a:gsLst>
              <a:gs pos="56000">
                <a:schemeClr val="bg1"/>
              </a:gs>
              <a:gs pos="25000">
                <a:schemeClr val="accent6">
                  <a:lumMod val="40000"/>
                  <a:lumOff val="60000"/>
                </a:schemeClr>
              </a:gs>
              <a:gs pos="97000">
                <a:srgbClr val="7030A0"/>
              </a:gs>
              <a:gs pos="49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06301" y="2241499"/>
            <a:ext cx="5815584" cy="3050348"/>
            <a:chOff x="2702340" y="2570174"/>
            <a:chExt cx="5815584" cy="29199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2340" y="2570174"/>
              <a:ext cx="5815584" cy="291998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88260" y="3231139"/>
              <a:ext cx="3447219" cy="101566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bn-BD" sz="60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60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20478" y="3231139"/>
              <a:ext cx="3297446" cy="101566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/>
                <a:t>বাড়ির কাজঃ</a:t>
              </a:r>
              <a:endParaRPr lang="en-US" sz="6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8" grpId="0"/>
      <p:bldP spid="8" grpId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57000">
              <a:schemeClr val="bg1"/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48114" y="2369733"/>
            <a:ext cx="3112717" cy="2466428"/>
            <a:chOff x="4674229" y="2785917"/>
            <a:chExt cx="2623493" cy="2529192"/>
          </a:xfrm>
        </p:grpSpPr>
        <p:sp>
          <p:nvSpPr>
            <p:cNvPr id="4" name="Snip Same Side Corner Rectangle 3"/>
            <p:cNvSpPr/>
            <p:nvPr/>
          </p:nvSpPr>
          <p:spPr>
            <a:xfrm>
              <a:off x="4856480" y="3373120"/>
              <a:ext cx="2092960" cy="1402080"/>
            </a:xfrm>
            <a:prstGeom prst="star7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29" y="2785917"/>
              <a:ext cx="2623493" cy="2529192"/>
            </a:xfrm>
            <a:prstGeom prst="star7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260872" y="1364660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9298521" y="4576104"/>
            <a:ext cx="1952844" cy="1478010"/>
          </a:xfrm>
          <a:prstGeom prst="star32">
            <a:avLst/>
          </a:prstGeom>
          <a:gradFill flip="none" rotWithShape="1">
            <a:gsLst>
              <a:gs pos="80000">
                <a:srgbClr val="7030A0"/>
              </a:gs>
              <a:gs pos="37000">
                <a:schemeClr val="accent4">
                  <a:lumMod val="0"/>
                  <a:lumOff val="100000"/>
                </a:schemeClr>
              </a:gs>
              <a:gs pos="84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7343" y="4991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283641" y="4843114"/>
            <a:ext cx="1616765" cy="1472574"/>
            <a:chOff x="4691676" y="1530515"/>
            <a:chExt cx="3804018" cy="39780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679" y="1530515"/>
              <a:ext cx="3804015" cy="269609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4691676" y="2513390"/>
              <a:ext cx="3562066" cy="2995223"/>
              <a:chOff x="5240651" y="989220"/>
              <a:chExt cx="4184313" cy="2995223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651" y="989220"/>
                <a:ext cx="4184313" cy="2995223"/>
              </a:xfrm>
              <a:prstGeom prst="star32">
                <a:avLst/>
              </a:prstGeom>
              <a:gradFill flip="none" rotWithShape="1">
                <a:gsLst>
                  <a:gs pos="80000">
                    <a:srgbClr val="003300"/>
                  </a:gs>
                  <a:gs pos="79000">
                    <a:schemeClr val="accent4">
                      <a:lumMod val="75000"/>
                    </a:schemeClr>
                  </a:gs>
                  <a:gs pos="27000">
                    <a:schemeClr val="tx1"/>
                  </a:gs>
                  <a:gs pos="21000">
                    <a:srgbClr val="7030A0"/>
                  </a:gs>
                  <a:gs pos="67000">
                    <a:srgbClr val="FFFF00"/>
                  </a:gs>
                  <a:gs pos="71000">
                    <a:srgbClr val="00B050"/>
                  </a:gs>
                  <a:gs pos="62000">
                    <a:srgbClr val="00FFFF"/>
                  </a:gs>
                  <a:gs pos="72000">
                    <a:srgbClr val="0070C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0" name="Rectangle 3"/>
              <p:cNvSpPr/>
              <p:nvPr/>
            </p:nvSpPr>
            <p:spPr>
              <a:xfrm rot="165983">
                <a:off x="6795713" y="2036798"/>
                <a:ext cx="1584435" cy="1004148"/>
              </a:xfrm>
              <a:prstGeom prst="star32">
                <a:avLst/>
              </a:prstGeom>
              <a:gradFill flip="none" rotWithShape="1">
                <a:gsLst>
                  <a:gs pos="0">
                    <a:srgbClr val="00B050"/>
                  </a:gs>
                  <a:gs pos="74000">
                    <a:srgbClr val="7030A0"/>
                  </a:gs>
                  <a:gs pos="53000">
                    <a:srgbClr val="00FFFF"/>
                  </a:gs>
                  <a:gs pos="66000">
                    <a:srgbClr val="00B050"/>
                  </a:gs>
                </a:gsLst>
                <a:lin ang="2700000" scaled="1"/>
                <a:tileRect/>
              </a:gradFill>
            </p:spPr>
            <p:txBody>
              <a:bodyPr wrap="none" numCol="1">
                <a:prstTxWarp prst="textChevronInverted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dirty="0">
                    <a:cs typeface="Nikosh" panose="02000000000000000000" pitchFamily="2" charset="0"/>
                  </a:rPr>
                  <a:t>ক্লিক</a:t>
                </a:r>
                <a:r>
                  <a:rPr lang="bn-BD" sz="3600" dirty="0"/>
                  <a:t> করুন</a:t>
                </a:r>
                <a:endParaRPr lang="en-US" sz="3600" dirty="0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350365" y="1379828"/>
            <a:ext cx="5788980" cy="3139321"/>
            <a:chOff x="3164724" y="-1768419"/>
            <a:chExt cx="5788980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3869158" y="-1768419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hlinkClick r:id="rId6"/>
                </a:rPr>
                <a:t>www.google.com</a:t>
              </a:r>
              <a:endParaRPr lang="bn-BD" sz="3600" dirty="0" smtClean="0"/>
            </a:p>
            <a:p>
              <a:r>
                <a:rPr lang="bn-BD" sz="3600" dirty="0" smtClean="0">
                  <a:hlinkClick r:id="rId7"/>
                </a:rPr>
                <a:t>www.youtube.com</a:t>
              </a:r>
              <a:endParaRPr lang="bn-BD" sz="3600" dirty="0" smtClean="0"/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(তৃতীয়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24" y="430864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93752" y="1379828"/>
            <a:ext cx="6342327" cy="3351128"/>
          </a:xfrm>
          <a:prstGeom prst="cube">
            <a:avLst/>
          </a:prstGeom>
          <a:pattFill prst="shingle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736065" y="3601843"/>
            <a:ext cx="3039794" cy="2984949"/>
            <a:chOff x="-221427" y="3763190"/>
            <a:chExt cx="2693323" cy="2241838"/>
          </a:xfrm>
          <a:gradFill flip="none" rotWithShape="1"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21000">
                <a:srgbClr val="009999"/>
              </a:gs>
              <a:gs pos="26000">
                <a:srgbClr val="00FFFF"/>
              </a:gs>
              <a:gs pos="46000">
                <a:srgbClr val="003300"/>
              </a:gs>
              <a:gs pos="51000">
                <a:srgbClr val="00FFFF"/>
              </a:gs>
              <a:gs pos="0">
                <a:srgbClr val="00B0F0"/>
              </a:gs>
              <a:gs pos="63000">
                <a:srgbClr val="7030A0"/>
              </a:gs>
              <a:gs pos="4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427" y="3763190"/>
              <a:ext cx="2693323" cy="2241838"/>
            </a:xfrm>
            <a:prstGeom prst="star5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-16674" y="4357006"/>
              <a:ext cx="2092239" cy="1054206"/>
            </a:xfrm>
            <a:prstGeom prst="star5">
              <a:avLst/>
            </a:prstGeom>
            <a:grpFill/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" grpId="0"/>
      <p:bldP spid="2" grpId="1"/>
      <p:bldP spid="2" grpId="2"/>
      <p:bldP spid="3" grpId="0"/>
      <p:bldP spid="3" grpId="1"/>
      <p:bldP spid="3" grpId="2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309301"/>
            <a:ext cx="1290558" cy="1214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>
            <a:off x="1320801" y="3197467"/>
            <a:ext cx="3068320" cy="2361622"/>
          </a:xfrm>
          <a:prstGeom prst="star32">
            <a:avLst/>
          </a:prstGeom>
          <a:gradFill>
            <a:gsLst>
              <a:gs pos="28000">
                <a:srgbClr val="7030A0"/>
              </a:gs>
              <a:gs pos="22000">
                <a:schemeClr val="bg1"/>
              </a:gs>
              <a:gs pos="64000">
                <a:srgbClr val="FF3300"/>
              </a:gs>
              <a:gs pos="75000">
                <a:schemeClr val="accent6">
                  <a:lumMod val="40000"/>
                  <a:lumOff val="60000"/>
                </a:schemeClr>
              </a:gs>
              <a:gs pos="67000">
                <a:srgbClr val="7030A0"/>
              </a:gs>
              <a:gs pos="82000">
                <a:schemeClr val="bg1"/>
              </a:gs>
              <a:gs pos="41000">
                <a:schemeClr val="tx1"/>
              </a:gs>
              <a:gs pos="47000">
                <a:srgbClr val="009999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2" grpId="0"/>
      <p:bldP spid="12" grpId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399" y="929757"/>
            <a:ext cx="67167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তৃতীয়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দেশ। পাঠ্যাংশঃ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গুরুজনে সদা মোরা ডরি।”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3" name="32-Point Star 12"/>
          <p:cNvSpPr/>
          <p:nvPr/>
        </p:nvSpPr>
        <p:spPr>
          <a:xfrm rot="8724412">
            <a:off x="9545386" y="3879669"/>
            <a:ext cx="2028305" cy="1506774"/>
          </a:xfrm>
          <a:prstGeom prst="star32">
            <a:avLst/>
          </a:prstGeom>
          <a:gradFill flip="none" rotWithShape="1">
            <a:gsLst>
              <a:gs pos="46000">
                <a:srgbClr val="009999"/>
              </a:gs>
              <a:gs pos="69000">
                <a:schemeClr val="tx1"/>
              </a:gs>
              <a:gs pos="40000">
                <a:srgbClr val="7030A0"/>
              </a:gs>
              <a:gs pos="49000">
                <a:srgbClr val="0070C0"/>
              </a:gs>
              <a:gs pos="50000">
                <a:schemeClr val="accent6">
                  <a:lumMod val="20000"/>
                  <a:lumOff val="80000"/>
                </a:schemeClr>
              </a:gs>
              <a:gs pos="41000">
                <a:srgbClr val="92D050"/>
              </a:gs>
              <a:gs pos="45000">
                <a:schemeClr val="bg1"/>
              </a:gs>
              <a:gs pos="32000">
                <a:srgbClr val="FF0000"/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723928"/>
            <a:ext cx="4037347" cy="2535491"/>
            <a:chOff x="886451" y="539262"/>
            <a:chExt cx="4037347" cy="2535491"/>
          </a:xfrm>
        </p:grpSpPr>
        <p:grpSp>
          <p:nvGrpSpPr>
            <p:cNvPr id="11" name="Group 10"/>
            <p:cNvGrpSpPr/>
            <p:nvPr/>
          </p:nvGrpSpPr>
          <p:grpSpPr>
            <a:xfrm>
              <a:off x="886451" y="539262"/>
              <a:ext cx="4037347" cy="2535491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223460" y="2023935"/>
                  <a:ext cx="1364360" cy="11849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14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bn-BD" sz="900" dirty="0" smtClean="0">
                      <a:solidFill>
                        <a:srgbClr val="FF0000"/>
                      </a:solidFill>
                    </a:rPr>
                    <a:t>আমাদের গ্রাম</a:t>
                  </a:r>
                </a:p>
                <a:p>
                  <a:r>
                    <a:rPr lang="bn-BD" sz="900" dirty="0" smtClean="0">
                      <a:solidFill>
                        <a:schemeClr val="accent6"/>
                      </a:solidFill>
                    </a:rPr>
                    <a:t>    বন্দে আলী মিঞা</a:t>
                  </a:r>
                </a:p>
                <a:p>
                  <a:r>
                    <a:rPr lang="bn-BD" sz="800" dirty="0" smtClean="0"/>
                    <a:t>আমাদের ছোট গাঁয়ে ছোট ছোট ঘর</a:t>
                  </a:r>
                </a:p>
                <a:p>
                  <a:r>
                    <a:rPr lang="bn-BD" sz="800" dirty="0" smtClean="0"/>
                    <a:t>থাকি সেথা </a:t>
                  </a:r>
                  <a:r>
                    <a:rPr lang="bn-BD" sz="800" dirty="0"/>
                    <a:t>সবে মিলে নাহি কেহ </a:t>
                  </a:r>
                  <a:r>
                    <a:rPr lang="bn-BD" sz="800" dirty="0" smtClean="0"/>
                    <a:t>পর।</a:t>
                  </a:r>
                </a:p>
                <a:p>
                  <a:r>
                    <a:rPr lang="bn-BD" sz="800" dirty="0" smtClean="0"/>
                    <a:t>পাড়ার সকল ছেলে মোরা ভাই ভাই</a:t>
                  </a:r>
                </a:p>
                <a:p>
                  <a:r>
                    <a:rPr lang="bn-BD" sz="800" dirty="0" smtClean="0"/>
                    <a:t>একসাথে খেলি আর পাঠশালে যাই।</a:t>
                  </a:r>
                </a:p>
                <a:p>
                  <a:r>
                    <a:rPr lang="bn-BD" sz="800" dirty="0" smtClean="0"/>
                    <a:t>হিংসা ও মারামারি কভু নাহি করি,</a:t>
                  </a:r>
                </a:p>
                <a:p>
                  <a:r>
                    <a:rPr lang="bn-BD" sz="800" dirty="0" smtClean="0"/>
                    <a:t>পিতা-মাতা গুরুজনে সদা মোরা ডরি।</a:t>
                  </a:r>
                  <a:endParaRPr lang="bn-BD" sz="8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66817" y="2453251"/>
                  <a:ext cx="986167" cy="32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তৃতীয়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419" y="914400"/>
              <a:ext cx="1015127" cy="434770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064" y="3965708"/>
            <a:ext cx="8671560" cy="6120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4" name="32-Point Star 13"/>
          <p:cNvSpPr/>
          <p:nvPr/>
        </p:nvSpPr>
        <p:spPr>
          <a:xfrm>
            <a:off x="8457048" y="5109884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82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146" y="4053651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২. এটি কাদের গ্রাম?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1369064" y="3924329"/>
            <a:ext cx="8536068" cy="8145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50028" y="372005"/>
            <a:ext cx="6540680" cy="3197541"/>
            <a:chOff x="1914525" y="536087"/>
            <a:chExt cx="5184243" cy="196689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3941" t="6998" r="3883" b="18213"/>
            <a:stretch/>
          </p:blipFill>
          <p:spPr>
            <a:xfrm>
              <a:off x="1914525" y="536087"/>
              <a:ext cx="2714625" cy="194780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12848" t="6074" r="6283" b="17694"/>
            <a:stretch/>
          </p:blipFill>
          <p:spPr>
            <a:xfrm>
              <a:off x="4678779" y="555174"/>
              <a:ext cx="2419989" cy="194780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550028" y="379557"/>
            <a:ext cx="6595637" cy="3156227"/>
            <a:chOff x="5039031" y="314664"/>
            <a:chExt cx="4020279" cy="2138694"/>
          </a:xfrm>
        </p:grpSpPr>
        <p:grpSp>
          <p:nvGrpSpPr>
            <p:cNvPr id="34" name="Group 33"/>
            <p:cNvGrpSpPr/>
            <p:nvPr/>
          </p:nvGrpSpPr>
          <p:grpSpPr>
            <a:xfrm>
              <a:off x="5039031" y="314664"/>
              <a:ext cx="4020279" cy="2138694"/>
              <a:chOff x="849337" y="2330084"/>
              <a:chExt cx="4020279" cy="2138694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l="5424" t="6471" r="937" b="6030"/>
              <a:stretch/>
            </p:blipFill>
            <p:spPr>
              <a:xfrm>
                <a:off x="849337" y="2330084"/>
                <a:ext cx="4020279" cy="211213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5"/>
              <a:srcRect l="26706" t="5239" r="26772" b="14419"/>
              <a:stretch/>
            </p:blipFill>
            <p:spPr>
              <a:xfrm>
                <a:off x="849337" y="3668130"/>
                <a:ext cx="1728516" cy="73947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6"/>
              <a:srcRect l="6224" t="8227" r="753" b="5379"/>
              <a:stretch/>
            </p:blipFill>
            <p:spPr>
              <a:xfrm>
                <a:off x="2741566" y="3668073"/>
                <a:ext cx="2128050" cy="800705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8457048" y="325300"/>
              <a:ext cx="602262" cy="360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44158" y="325300"/>
              <a:ext cx="602262" cy="3025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 flipV="1">
            <a:off x="8054804" y="3189839"/>
            <a:ext cx="555796" cy="807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563340" y="344236"/>
            <a:ext cx="6695603" cy="3145016"/>
            <a:chOff x="3172022" y="320158"/>
            <a:chExt cx="5726060" cy="3145016"/>
          </a:xfrm>
        </p:grpSpPr>
        <p:grpSp>
          <p:nvGrpSpPr>
            <p:cNvPr id="47" name="Group 46"/>
            <p:cNvGrpSpPr/>
            <p:nvPr/>
          </p:nvGrpSpPr>
          <p:grpSpPr>
            <a:xfrm>
              <a:off x="3172022" y="320158"/>
              <a:ext cx="5726060" cy="3145016"/>
              <a:chOff x="2411795" y="3460035"/>
              <a:chExt cx="3906862" cy="2467014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6783" t="5992" b="10478"/>
              <a:stretch/>
            </p:blipFill>
            <p:spPr>
              <a:xfrm>
                <a:off x="2411795" y="3484495"/>
                <a:ext cx="3906862" cy="2442554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2420259" y="3484495"/>
                <a:ext cx="3857162" cy="87838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600" dirty="0" smtClean="0">
                    <a:solidFill>
                      <a:srgbClr val="FF3300"/>
                    </a:solidFill>
                  </a:rPr>
                  <a:t>     </a:t>
                </a:r>
                <a:endParaRPr lang="en-US" sz="36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727638" y="3460035"/>
                <a:ext cx="24750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FF3300"/>
                    </a:solidFill>
                  </a:rPr>
                  <a:t>আমাদের </a:t>
                </a:r>
                <a:r>
                  <a:rPr lang="bn-BD" sz="3600" dirty="0" smtClean="0">
                    <a:solidFill>
                      <a:srgbClr val="FF3300"/>
                    </a:solidFill>
                  </a:rPr>
                  <a:t>গ্রাম</a:t>
                </a:r>
              </a:p>
              <a:p>
                <a:r>
                  <a:rPr lang="bn-BD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বন্দে আলী মিঞা</a:t>
                </a:r>
                <a:endParaRPr lang="en-US" sz="2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696" y="671777"/>
              <a:ext cx="1033163" cy="692522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/>
          <p:nvPr/>
        </p:nvCxnSpPr>
        <p:spPr>
          <a:xfrm>
            <a:off x="4825846" y="904909"/>
            <a:ext cx="2044000" cy="20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01183" y="945133"/>
            <a:ext cx="1964281" cy="438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11" grpId="0"/>
      <p:bldP spid="11" grpId="1"/>
      <p:bldP spid="14" grpId="0" animBg="1"/>
      <p:bldP spid="29" grpId="0"/>
      <p:bldP spid="29" grpId="1"/>
      <p:bldP spid="43" grpId="0"/>
      <p:bldP spid="4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130" y="1864966"/>
            <a:ext cx="94367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“আমাদের গ্রাম” কবিতার কবির নাম বলতে 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8175" y="2520078"/>
            <a:ext cx="1178242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“আমাদের 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গুরুজনে সদা মোরা ডরি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।”</a:t>
            </a:r>
            <a:r>
              <a:rPr lang="bn-BD" sz="3200" dirty="0" smtClean="0"/>
              <a:t> 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8130" y="3893002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38130" y="3162590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69000">
                <a:srgbClr val="009999"/>
              </a:gs>
              <a:gs pos="37168">
                <a:srgbClr val="7030A0"/>
              </a:gs>
              <a:gs pos="73000">
                <a:srgbClr val="006600"/>
              </a:gs>
              <a:gs pos="78000">
                <a:schemeClr val="tx1"/>
              </a:gs>
              <a:gs pos="53000">
                <a:srgbClr val="7030A0"/>
              </a:gs>
              <a:gs pos="32000">
                <a:schemeClr val="bg1"/>
              </a:gs>
              <a:gs pos="45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6927" y="411797"/>
            <a:ext cx="2053702" cy="1318772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>
                  <a:solidFill>
                    <a:srgbClr val="006600"/>
                  </a:solidFill>
                </a:rPr>
                <a:t>   </a:t>
              </a:r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50966" y="1427460"/>
            <a:ext cx="5643664" cy="5875506"/>
            <a:chOff x="2509736" y="577634"/>
            <a:chExt cx="5643664" cy="5875506"/>
          </a:xfrm>
        </p:grpSpPr>
        <p:grpSp>
          <p:nvGrpSpPr>
            <p:cNvPr id="16" name="Group 15"/>
            <p:cNvGrpSpPr/>
            <p:nvPr/>
          </p:nvGrpSpPr>
          <p:grpSpPr>
            <a:xfrm>
              <a:off x="2509736" y="577634"/>
              <a:ext cx="5643664" cy="5875506"/>
              <a:chOff x="3132306" y="967227"/>
              <a:chExt cx="5021094" cy="587550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78" b="-8278"/>
              <a:stretch/>
            </p:blipFill>
            <p:spPr>
              <a:xfrm>
                <a:off x="3132306" y="967227"/>
                <a:ext cx="5021094" cy="587550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132306" y="3813242"/>
                <a:ext cx="2715638" cy="2543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132306" y="3326858"/>
                <a:ext cx="1945532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595993" y="2715136"/>
              <a:ext cx="3194695" cy="307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</a:t>
              </a:r>
              <a:r>
                <a:rPr lang="bn-BD" sz="3600" dirty="0" smtClean="0">
                  <a:solidFill>
                    <a:srgbClr val="FF0000"/>
                  </a:solidFill>
                </a:rPr>
                <a:t>আমাদের </a:t>
              </a:r>
              <a:r>
                <a:rPr lang="bn-BD" sz="3600" dirty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</a:t>
              </a:r>
              <a:r>
                <a:rPr lang="bn-BD" sz="24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বন্দে </a:t>
              </a:r>
              <a:r>
                <a:rPr lang="bn-BD" sz="24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আলী মিঞা</a:t>
              </a:r>
            </a:p>
            <a:p>
              <a:r>
                <a:rPr lang="bn-BD" sz="2000" dirty="0"/>
                <a:t>আমাদের ছোট গাঁয়ে ছোট ছোট ঘর</a:t>
              </a:r>
            </a:p>
            <a:p>
              <a:r>
                <a:rPr lang="bn-BD" sz="2000" dirty="0"/>
                <a:t>থাকি সেথা সবে মিলে নাহি কেহ পর।</a:t>
              </a:r>
            </a:p>
            <a:p>
              <a:r>
                <a:rPr lang="bn-BD" sz="2000" dirty="0"/>
                <a:t>পাড়ার সকল ছেলে মোরা ভাই ভাই</a:t>
              </a:r>
            </a:p>
            <a:p>
              <a:r>
                <a:rPr lang="bn-BD" sz="2000" dirty="0"/>
                <a:t>একসাথে খেলি আর পাঠশালে যাই।</a:t>
              </a:r>
            </a:p>
            <a:p>
              <a:r>
                <a:rPr lang="bn-BD" sz="2000" dirty="0"/>
                <a:t>হিংসা ও মারামারি কভু নাহি করি,</a:t>
              </a:r>
            </a:p>
            <a:p>
              <a:r>
                <a:rPr lang="bn-BD" sz="2000" dirty="0"/>
                <a:t>পিতা-মাতা গুরুজনে সদা মোরা ডরি</a:t>
              </a:r>
            </a:p>
          </p:txBody>
        </p:sp>
      </p:grpSp>
      <p:sp>
        <p:nvSpPr>
          <p:cNvPr id="23" name="32-Point Star 22"/>
          <p:cNvSpPr/>
          <p:nvPr/>
        </p:nvSpPr>
        <p:spPr>
          <a:xfrm>
            <a:off x="9772758" y="4752060"/>
            <a:ext cx="2028305" cy="1506774"/>
          </a:xfrm>
          <a:prstGeom prst="star32">
            <a:avLst/>
          </a:prstGeom>
          <a:gradFill flip="none" rotWithShape="1">
            <a:gsLst>
              <a:gs pos="68000">
                <a:srgbClr val="7030A0"/>
              </a:gs>
              <a:gs pos="48000">
                <a:schemeClr val="accent6">
                  <a:lumMod val="75000"/>
                </a:schemeClr>
              </a:gs>
              <a:gs pos="69000">
                <a:schemeClr val="tx1"/>
              </a:gs>
              <a:gs pos="58000">
                <a:srgbClr val="009999"/>
              </a:gs>
              <a:gs pos="61000">
                <a:srgbClr val="FF3300"/>
              </a:gs>
              <a:gs pos="24000">
                <a:srgbClr val="00B0F0"/>
              </a:gs>
              <a:gs pos="50000">
                <a:srgbClr val="92D050"/>
              </a:gs>
              <a:gs pos="6800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95000"/>
                  <a:lumOff val="5000"/>
                </a:schemeClr>
              </a:gs>
              <a:gs pos="62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</a:t>
            </a:r>
            <a:r>
              <a:rPr lang="bn-BD" dirty="0" smtClean="0">
                <a:solidFill>
                  <a:srgbClr val="002060"/>
                </a:solidFill>
              </a:rPr>
              <a:t>ক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</a:rPr>
              <a:t>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9" grpId="0"/>
      <p:bldP spid="9" grpId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81648" y="924226"/>
            <a:ext cx="7028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 (পাঠ্যবই-৫৯ পৃষ্ঠা)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2" y="2112769"/>
            <a:ext cx="1491955" cy="13247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060180" y="4394080"/>
            <a:ext cx="1844040" cy="1476941"/>
            <a:chOff x="5250562" y="1791190"/>
            <a:chExt cx="3175462" cy="22459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756" y="2399328"/>
              <a:ext cx="866776" cy="10296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250562" y="1791190"/>
              <a:ext cx="3175462" cy="2245944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5688" y="1669353"/>
            <a:ext cx="3505200" cy="2995264"/>
            <a:chOff x="8610600" y="1818680"/>
            <a:chExt cx="1634543" cy="1025069"/>
          </a:xfrm>
        </p:grpSpPr>
        <p:sp>
          <p:nvSpPr>
            <p:cNvPr id="14" name="TextBox 13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endParaRPr lang="en-US" dirty="0" smtClean="0"/>
            </a:p>
            <a:p>
              <a:r>
                <a:rPr lang="bn-BD" sz="5400" dirty="0" smtClean="0"/>
                <a:t>শোনা</a:t>
              </a:r>
              <a:endParaRPr lang="en-US" sz="5400" dirty="0" smtClean="0"/>
            </a:p>
            <a:p>
              <a:r>
                <a:rPr lang="bn-BD" sz="8800" dirty="0" smtClean="0">
                  <a:solidFill>
                    <a:srgbClr val="006600"/>
                  </a:solidFill>
                </a:rPr>
                <a:t> </a:t>
              </a:r>
              <a:endParaRPr lang="bn-BD" sz="11500" dirty="0" smtClean="0">
                <a:solidFill>
                  <a:srgbClr val="006600"/>
                </a:solidFill>
              </a:endParaRPr>
            </a:p>
            <a:p>
              <a:r>
                <a:rPr lang="bn-BD" sz="5400" dirty="0" smtClean="0"/>
                <a:t> </a:t>
              </a:r>
              <a:r>
                <a:rPr lang="bn-BD" sz="5400" dirty="0" smtClean="0">
                  <a:solidFill>
                    <a:srgbClr val="003300"/>
                  </a:solidFill>
                </a:rPr>
                <a:t>পড়া</a:t>
              </a:r>
              <a:endParaRPr lang="en-US" sz="5400" dirty="0">
                <a:solidFill>
                  <a:srgbClr val="0033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7159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159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2417" y="1213769"/>
            <a:ext cx="104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গ্রাম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6199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 rot="18909376">
            <a:off x="9804628" y="4005419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633185" y="200943"/>
            <a:ext cx="6558815" cy="2207783"/>
          </a:xfrm>
          <a:prstGeom prst="star5">
            <a:avLst/>
          </a:prstGeom>
          <a:noFill/>
          <a:ln>
            <a:noFill/>
          </a:ln>
          <a:scene3d>
            <a:camera prst="isometricOffAxis2Righ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r>
              <a:rPr lang="en-US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reflection blurRad="6350" stA="60000" endA="900" endPos="60000" dist="29997" dir="5400000" sy="-100000" algn="bl" rotWithShape="0"/>
                </a:effectLst>
              </a:rPr>
              <a:t>বানান</a:t>
            </a:r>
            <a:r>
              <a:rPr lang="en-US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reflection blurRad="6350" stA="60000" endA="900" endPos="60000" dist="29997" dir="5400000" sy="-100000" algn="bl" rotWithShape="0"/>
                </a:effectLst>
              </a:rPr>
              <a:t> ও </a:t>
            </a:r>
            <a:r>
              <a:rPr lang="en-US" dirty="0" err="1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reflection blurRad="6350" stA="60000" endA="900" endPos="60000" dist="29997" dir="5400000" sy="-100000" algn="bl" rotWithShape="0"/>
                </a:effectLst>
              </a:rPr>
              <a:t>উচ্চারণ</a:t>
            </a:r>
            <a:endParaRPr lang="bn-BD" dirty="0" smtClean="0"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reflection blurRad="6350" stA="60000" endA="900" endPos="60000" dist="29997" dir="5400000" sy="-100000" algn="bl" rotWithShape="0"/>
              </a:effectLst>
            </a:endParaRPr>
          </a:p>
          <a:p>
            <a:r>
              <a:rPr lang="bn-BD" dirty="0" smtClean="0"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reflection blurRad="6350" stA="60000" endA="900" endPos="60000" dist="29997" dir="5400000" sy="-100000" algn="bl" rotWithShape="0"/>
                </a:effectLst>
              </a:rPr>
              <a:t>শিক্ষক-শিক্ষার্থী </a:t>
            </a:r>
            <a:endParaRPr lang="en-US" dirty="0"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495" y="2070320"/>
            <a:ext cx="10637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গাঁয়ে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54927" y="2973109"/>
            <a:ext cx="128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পাড়ার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2417" y="4018398"/>
            <a:ext cx="19115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একসাথে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5519" y="1268571"/>
            <a:ext cx="163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পাঠশালে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6018" y="2220132"/>
            <a:ext cx="14402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হিংসা</a:t>
            </a:r>
            <a:endParaRPr lang="en-US" sz="3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326018" y="3412216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মারামারি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326018" y="4435641"/>
            <a:ext cx="21908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পিতা-মাতা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633185" y="1289594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ডরি</a:t>
            </a:r>
            <a:endParaRPr lang="bn-BD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3185" y="2623682"/>
            <a:ext cx="1768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গুরুজনে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6" grpId="1" animBg="1"/>
      <p:bldP spid="11" grpId="0"/>
      <p:bldP spid="11" grpId="1"/>
      <p:bldP spid="12" grpId="0" animBg="1"/>
      <p:bldP spid="10" grpId="0"/>
      <p:bldP spid="10" grpId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85281" y="1694718"/>
            <a:ext cx="7333361" cy="798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/>
              <a:t>শিক্ষার্থীদের বোর্ড </a:t>
            </a:r>
            <a:r>
              <a:rPr lang="bn-BD" sz="6000" dirty="0" smtClean="0">
                <a:solidFill>
                  <a:srgbClr val="006600"/>
                </a:solidFill>
              </a:rPr>
              <a:t>ব্যবহারঃ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564" y="1771295"/>
            <a:ext cx="12329911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6600" dirty="0" smtClean="0"/>
              <a:t>গ্রাম,গাঁয়ে, পাড়ার, একসাথে,পাঠশালে,হিংসা,মারামারি,</a:t>
            </a:r>
          </a:p>
          <a:p>
            <a:r>
              <a:rPr lang="bn-BD" sz="6600" dirty="0" smtClean="0"/>
              <a:t>পিতা-মাতা,গুরুজনে,ডরি</a:t>
            </a:r>
            <a:endParaRPr lang="bn-BD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1388726" cy="1026410"/>
          </a:xfrm>
          <a:prstGeom prst="rect">
            <a:avLst/>
          </a:prstGeom>
        </p:spPr>
      </p:pic>
      <p:sp>
        <p:nvSpPr>
          <p:cNvPr id="12" name="32-Point Star 11"/>
          <p:cNvSpPr/>
          <p:nvPr/>
        </p:nvSpPr>
        <p:spPr>
          <a:xfrm rot="18909376">
            <a:off x="9804628" y="5384411"/>
            <a:ext cx="2028305" cy="1506774"/>
          </a:xfrm>
          <a:prstGeom prst="star32">
            <a:avLst/>
          </a:prstGeom>
          <a:gradFill flip="none" rotWithShape="1">
            <a:gsLst>
              <a:gs pos="49000">
                <a:srgbClr val="FF0000"/>
              </a:gs>
              <a:gs pos="57000">
                <a:srgbClr val="7030A0"/>
              </a:gs>
              <a:gs pos="76000">
                <a:schemeClr val="tx1"/>
              </a:gs>
              <a:gs pos="51000">
                <a:schemeClr val="accent6">
                  <a:lumMod val="0"/>
                  <a:lumOff val="100000"/>
                </a:schemeClr>
              </a:gs>
              <a:gs pos="65000">
                <a:schemeClr val="accent6">
                  <a:lumMod val="0"/>
                  <a:lumOff val="100000"/>
                </a:schemeClr>
              </a:gs>
              <a:gs pos="54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9304524" y="744294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11" grpId="0"/>
      <p:bldP spid="11" grpId="1"/>
      <p:bldP spid="12" grpId="0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508</Words>
  <Application>Microsoft Office PowerPoint</Application>
  <PresentationFormat>Widescreen</PresentationFormat>
  <Paragraphs>176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474</cp:revision>
  <dcterms:created xsi:type="dcterms:W3CDTF">2020-04-11T07:17:33Z</dcterms:created>
  <dcterms:modified xsi:type="dcterms:W3CDTF">2020-08-08T06:13:11Z</dcterms:modified>
</cp:coreProperties>
</file>