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0" r:id="rId5"/>
    <p:sldId id="263" r:id="rId6"/>
    <p:sldId id="264" r:id="rId7"/>
    <p:sldId id="267" r:id="rId8"/>
    <p:sldId id="265" r:id="rId9"/>
    <p:sldId id="269" r:id="rId10"/>
    <p:sldId id="266" r:id="rId11"/>
    <p:sldId id="279" r:id="rId12"/>
    <p:sldId id="270" r:id="rId13"/>
    <p:sldId id="268" r:id="rId14"/>
    <p:sldId id="280" r:id="rId15"/>
    <p:sldId id="275" r:id="rId16"/>
    <p:sldId id="276" r:id="rId17"/>
    <p:sldId id="277" r:id="rId18"/>
    <p:sldId id="27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1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0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7CD6-0732-4247-9406-63E8785AD371}" type="datetimeFigureOut">
              <a:rPr lang="en-GB" smtClean="0"/>
              <a:t>22/08/2020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0CF1-B297-4FCF-8D2D-4E7D204BBE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107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7CD6-0732-4247-9406-63E8785AD371}" type="datetimeFigureOut">
              <a:rPr lang="en-GB" smtClean="0"/>
              <a:t>22/08/2020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0CF1-B297-4FCF-8D2D-4E7D204BBE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271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7CD6-0732-4247-9406-63E8785AD371}" type="datetimeFigureOut">
              <a:rPr lang="en-GB" smtClean="0"/>
              <a:t>22/08/2020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0CF1-B297-4FCF-8D2D-4E7D204BBE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733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7CD6-0732-4247-9406-63E8785AD371}" type="datetimeFigureOut">
              <a:rPr lang="en-GB" smtClean="0"/>
              <a:t>22/08/2020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0CF1-B297-4FCF-8D2D-4E7D204BBE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596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7CD6-0732-4247-9406-63E8785AD371}" type="datetimeFigureOut">
              <a:rPr lang="en-GB" smtClean="0"/>
              <a:t>22/08/2020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0CF1-B297-4FCF-8D2D-4E7D204BBE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164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7CD6-0732-4247-9406-63E8785AD371}" type="datetimeFigureOut">
              <a:rPr lang="en-GB" smtClean="0"/>
              <a:t>22/08/2020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0CF1-B297-4FCF-8D2D-4E7D204BBE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088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7CD6-0732-4247-9406-63E8785AD371}" type="datetimeFigureOut">
              <a:rPr lang="en-GB" smtClean="0"/>
              <a:t>22/08/2020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0CF1-B297-4FCF-8D2D-4E7D204BBE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118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7CD6-0732-4247-9406-63E8785AD371}" type="datetimeFigureOut">
              <a:rPr lang="en-GB" smtClean="0"/>
              <a:t>22/08/2020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0CF1-B297-4FCF-8D2D-4E7D204BBE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787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7CD6-0732-4247-9406-63E8785AD371}" type="datetimeFigureOut">
              <a:rPr lang="en-GB" smtClean="0"/>
              <a:t>22/08/2020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0CF1-B297-4FCF-8D2D-4E7D204BBE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45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7CD6-0732-4247-9406-63E8785AD371}" type="datetimeFigureOut">
              <a:rPr lang="en-GB" smtClean="0"/>
              <a:t>22/08/2020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0CF1-B297-4FCF-8D2D-4E7D204BBE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9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7CD6-0732-4247-9406-63E8785AD371}" type="datetimeFigureOut">
              <a:rPr lang="en-GB" smtClean="0"/>
              <a:t>22/08/2020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0CF1-B297-4FCF-8D2D-4E7D204BBE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726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D7CD6-0732-4247-9406-63E8785AD371}" type="datetimeFigureOut">
              <a:rPr lang="en-GB" smtClean="0"/>
              <a:t>22/08/2020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50CF1-B297-4FCF-8D2D-4E7D204BBE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831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microsoft.com/office/2007/relationships/hdphoto" Target="../media/hdphoto6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microsoft.com/office/2007/relationships/hdphoto" Target="../media/hdphoto5.wdp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microsoft.com/office/2007/relationships/hdphoto" Target="../media/hdphoto6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microsoft.com/office/2007/relationships/hdphoto" Target="../media/hdphoto5.wdp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21.png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13" Type="http://schemas.openxmlformats.org/officeDocument/2006/relationships/image" Target="../media/image33.png"/><Relationship Id="rId3" Type="http://schemas.openxmlformats.org/officeDocument/2006/relationships/audio" Target="../media/audio2.wav"/><Relationship Id="rId7" Type="http://schemas.openxmlformats.org/officeDocument/2006/relationships/image" Target="../media/image270.png"/><Relationship Id="rId12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10.png"/><Relationship Id="rId10" Type="http://schemas.openxmlformats.org/officeDocument/2006/relationships/image" Target="../media/image300.png"/><Relationship Id="rId4" Type="http://schemas.openxmlformats.org/officeDocument/2006/relationships/image" Target="../media/image291.png"/><Relationship Id="rId9" Type="http://schemas.openxmlformats.org/officeDocument/2006/relationships/image" Target="../media/image290.png"/><Relationship Id="rId14" Type="http://schemas.openxmlformats.org/officeDocument/2006/relationships/image" Target="../media/image28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13" Type="http://schemas.openxmlformats.org/officeDocument/2006/relationships/image" Target="../media/image210.png"/><Relationship Id="rId3" Type="http://schemas.openxmlformats.org/officeDocument/2006/relationships/audio" Target="../media/audio2.wav"/><Relationship Id="rId7" Type="http://schemas.openxmlformats.org/officeDocument/2006/relationships/image" Target="../media/image150.png"/><Relationship Id="rId12" Type="http://schemas.openxmlformats.org/officeDocument/2006/relationships/image" Target="../media/image20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png"/><Relationship Id="rId11" Type="http://schemas.openxmlformats.org/officeDocument/2006/relationships/image" Target="../media/image240.png"/><Relationship Id="rId5" Type="http://schemas.openxmlformats.org/officeDocument/2006/relationships/image" Target="../media/image13.png"/><Relationship Id="rId15" Type="http://schemas.openxmlformats.org/officeDocument/2006/relationships/image" Target="../media/image230.png"/><Relationship Id="rId10" Type="http://schemas.openxmlformats.org/officeDocument/2006/relationships/image" Target="../media/image180.png"/><Relationship Id="rId4" Type="http://schemas.openxmlformats.org/officeDocument/2006/relationships/image" Target="../media/image120.png"/><Relationship Id="rId9" Type="http://schemas.openxmlformats.org/officeDocument/2006/relationships/image" Target="../media/image170.png"/><Relationship Id="rId14" Type="http://schemas.openxmlformats.org/officeDocument/2006/relationships/image" Target="../media/image2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28.jpeg"/><Relationship Id="rId5" Type="http://schemas.openxmlformats.org/officeDocument/2006/relationships/image" Target="../media/image5.gif"/><Relationship Id="rId10" Type="http://schemas.openxmlformats.org/officeDocument/2006/relationships/image" Target="../media/image27.jpeg"/><Relationship Id="rId4" Type="http://schemas.openxmlformats.org/officeDocument/2006/relationships/image" Target="../media/image3.png"/><Relationship Id="rId9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 descr="https://webcomicms.net/sites/default/files/clipart/131778/conditional-cliparts-131778-671124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96" t="4029" b="2846"/>
          <a:stretch/>
        </p:blipFill>
        <p:spPr bwMode="auto">
          <a:xfrm>
            <a:off x="9311425" y="1506827"/>
            <a:ext cx="2766736" cy="294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.ytimg.com/vi/DCLh5YMqOjM/hqdefault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8605" y="1596981"/>
            <a:ext cx="4224439" cy="280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4880" y="1596982"/>
            <a:ext cx="4533363" cy="28075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19390" y="366191"/>
            <a:ext cx="831541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72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Welcome to my class</a:t>
            </a:r>
            <a:endParaRPr lang="en-GB" sz="72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FF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0171" t="-1704" r="31152" b="9101"/>
          <a:stretch/>
        </p:blipFill>
        <p:spPr>
          <a:xfrm>
            <a:off x="843156" y="-445909"/>
            <a:ext cx="1423851" cy="18026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62" y="3330887"/>
            <a:ext cx="4087177" cy="31447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5287" y="3695042"/>
            <a:ext cx="4277134" cy="27722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7979" y="3330887"/>
            <a:ext cx="4087177" cy="314477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67426" y="6584612"/>
            <a:ext cx="11178862" cy="1459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Abdur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Razzaak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Head Teacher,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Dhalhara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Westpara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Secondary Girls’ School, Sadar, Magura. Contact: 01721588402 </a:t>
            </a:r>
            <a:endParaRPr lang="en-GB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 rot="16200000">
            <a:off x="-1300766" y="3358166"/>
            <a:ext cx="2820474" cy="1416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Pedagogical  knowledge</a:t>
            </a:r>
            <a:endParaRPr lang="en-GB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85763" y="25757"/>
            <a:ext cx="2820474" cy="1416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Technological  knowledge</a:t>
            </a:r>
            <a:endParaRPr lang="en-GB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 rot="5400000">
            <a:off x="10847232" y="3494467"/>
            <a:ext cx="2502795" cy="186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 knowledge</a:t>
            </a:r>
            <a:endParaRPr lang="en-GB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97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32 -0.05 L 0.11133 0.05671 L 0.14987 -0.05 L 0.19128 0.05671 L 0.23256 -0.05 L 0.27149 0.05671 L 0.31302 -0.05 L 0.35144 0.05671 L 0.39336 -0.05 L 0.43477 0.05671 L 0.47318 -0.05 L 0.51472 0.05671 L 0.55352 -0.05 L 0.59493 0.05671 L 0.6362 -0.05 L 0.67487 0.05671 L 0.71706 -0.05 " pathEditMode="relative" rAng="0" ptsTypes="AAAAAAAAAAAAAAAAA">
                                      <p:cBhvr>
                                        <p:cTn id="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31" y="532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67426" y="6584612"/>
            <a:ext cx="11178862" cy="1459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Abdur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Razzaak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Head Teacher,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Dhalhara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Westpara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Secondary Girls’ School, Sadar, Magura. Contact: 01721588402 </a:t>
            </a:r>
            <a:endParaRPr lang="en-GB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 rot="16200000">
            <a:off x="-1300766" y="3358166"/>
            <a:ext cx="2820474" cy="1416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Pedagogical  knowledge</a:t>
            </a:r>
            <a:endParaRPr lang="en-GB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85763" y="25757"/>
            <a:ext cx="2820474" cy="1416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Technological  knowledge</a:t>
            </a:r>
            <a:endParaRPr lang="en-GB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 rot="5400000">
            <a:off x="10847232" y="3494467"/>
            <a:ext cx="2502795" cy="186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 knowledge</a:t>
            </a:r>
            <a:endParaRPr lang="en-GB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71156" y="280382"/>
            <a:ext cx="4143464" cy="45371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conditional</a:t>
            </a:r>
            <a:endParaRPr lang="en-GB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21145" y="580201"/>
            <a:ext cx="2067339" cy="21901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96270" y="494254"/>
            <a:ext cx="1590256" cy="226689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85392" y="1139697"/>
            <a:ext cx="8015930" cy="45371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 run fast, you will get the prize.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Up Arrow Callout 10"/>
          <p:cNvSpPr/>
          <p:nvPr/>
        </p:nvSpPr>
        <p:spPr>
          <a:xfrm>
            <a:off x="3456275" y="1651543"/>
            <a:ext cx="1696279" cy="636908"/>
          </a:xfrm>
          <a:prstGeom prst="up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present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Up Arrow Callout 11"/>
          <p:cNvSpPr/>
          <p:nvPr/>
        </p:nvSpPr>
        <p:spPr>
          <a:xfrm>
            <a:off x="7087643" y="1627703"/>
            <a:ext cx="1696279" cy="636908"/>
          </a:xfrm>
          <a:prstGeom prst="up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future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914883" y="1142246"/>
            <a:ext cx="940905" cy="509297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7506237" y="1179453"/>
            <a:ext cx="808383" cy="506867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Down Arrow Callout 15"/>
          <p:cNvSpPr/>
          <p:nvPr/>
        </p:nvSpPr>
        <p:spPr>
          <a:xfrm>
            <a:off x="4171156" y="2570502"/>
            <a:ext cx="3723861" cy="1013466"/>
          </a:xfrm>
          <a:prstGeom prst="down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Similarly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4750" y1="59500" x2="91500" y2="68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32429" b="15050"/>
          <a:stretch/>
        </p:blipFill>
        <p:spPr>
          <a:xfrm flipH="1">
            <a:off x="218942" y="3268745"/>
            <a:ext cx="2467447" cy="12825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957" b="100000" l="0" r="893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1621" t="5141" r="44806"/>
          <a:stretch/>
        </p:blipFill>
        <p:spPr>
          <a:xfrm flipH="1">
            <a:off x="10730243" y="3243667"/>
            <a:ext cx="1427957" cy="204739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188484" y="3941458"/>
            <a:ext cx="8666148" cy="45371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 take exercise, you will be healthy.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05516" y="4716488"/>
            <a:ext cx="8469240" cy="45371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 run in the sun, you will be sick.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85392" y="5329343"/>
            <a:ext cx="8469240" cy="11420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anybody rises early, he/she will get enough time to work.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14417" y="5730112"/>
            <a:ext cx="7603831" cy="45371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tructure: IF +present + future</a:t>
            </a:r>
            <a:endParaRPr lang="en-GB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74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  <p:bldP spid="13" grpId="1" animBg="1"/>
      <p:bldP spid="15" grpId="0" animBg="1"/>
      <p:bldP spid="15" grpId="1" animBg="1"/>
      <p:bldP spid="16" grpId="0" animBg="1"/>
      <p:bldP spid="18" grpId="0" animBg="1"/>
      <p:bldP spid="19" grpId="0" animBg="1"/>
      <p:bldP spid="20" grpId="0" animBg="1"/>
      <p:bldP spid="20" grpId="1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67426" y="6584612"/>
            <a:ext cx="11178862" cy="1459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Abdur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Razzaak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Head Teacher,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Dhalhara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Westpara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Secondary Girls’ School, Sadar, Magura. Contact: 01721588402 </a:t>
            </a:r>
            <a:endParaRPr lang="en-GB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 rot="16200000">
            <a:off x="-1300766" y="3358166"/>
            <a:ext cx="2820474" cy="1416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Pedagogical  knowledge</a:t>
            </a:r>
            <a:endParaRPr lang="en-GB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85763" y="25757"/>
            <a:ext cx="2820474" cy="1416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Technological  knowledge</a:t>
            </a:r>
            <a:endParaRPr lang="en-GB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 rot="5400000">
            <a:off x="10847232" y="3494467"/>
            <a:ext cx="2502795" cy="186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 knowledge</a:t>
            </a:r>
            <a:endParaRPr lang="en-GB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21145" y="580201"/>
            <a:ext cx="2067339" cy="21901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96270" y="494254"/>
            <a:ext cx="1590256" cy="226689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85392" y="1139697"/>
            <a:ext cx="8015930" cy="140408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 ran fast, you   would   get the prize.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Up Arrow Callout 10"/>
          <p:cNvSpPr/>
          <p:nvPr/>
        </p:nvSpPr>
        <p:spPr>
          <a:xfrm>
            <a:off x="3509887" y="1842562"/>
            <a:ext cx="1696279" cy="636908"/>
          </a:xfrm>
          <a:prstGeom prst="upArrowCallou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past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Up Arrow Callout 11"/>
          <p:cNvSpPr/>
          <p:nvPr/>
        </p:nvSpPr>
        <p:spPr>
          <a:xfrm>
            <a:off x="7008764" y="1827782"/>
            <a:ext cx="1696279" cy="636908"/>
          </a:xfrm>
          <a:prstGeom prst="upArrowCallou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would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011545" y="1343240"/>
            <a:ext cx="940905" cy="509297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7077067" y="1350680"/>
            <a:ext cx="1299645" cy="506867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Down Arrow Callout 15"/>
          <p:cNvSpPr/>
          <p:nvPr/>
        </p:nvSpPr>
        <p:spPr>
          <a:xfrm>
            <a:off x="3983152" y="2979873"/>
            <a:ext cx="3723861" cy="1013466"/>
          </a:xfrm>
          <a:prstGeom prst="down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Similarly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4750" y1="59500" x2="91500" y2="68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32429" b="15050"/>
          <a:stretch/>
        </p:blipFill>
        <p:spPr>
          <a:xfrm flipH="1">
            <a:off x="218942" y="3268745"/>
            <a:ext cx="2467447" cy="12825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957" b="100000" l="0" r="893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1621" t="5141" r="44806"/>
          <a:stretch/>
        </p:blipFill>
        <p:spPr>
          <a:xfrm flipH="1">
            <a:off x="10730243" y="3243667"/>
            <a:ext cx="1427957" cy="204739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188484" y="3941458"/>
            <a:ext cx="8666148" cy="45371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 took exercise, you would be healthy.</a:t>
            </a:r>
            <a:endParaRPr lang="en-GB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05516" y="4716488"/>
            <a:ext cx="8469240" cy="45371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 ran in the sun, you would be sick.</a:t>
            </a:r>
            <a:endParaRPr lang="en-GB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85392" y="5329343"/>
            <a:ext cx="8469240" cy="11420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anybody rose early, he/she would get enough time to work.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171156" y="280382"/>
            <a:ext cx="4143464" cy="45371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 conditional</a:t>
            </a:r>
            <a:endParaRPr lang="en-GB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8705043" y="1313163"/>
            <a:ext cx="728869" cy="506867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Up Arrow Callout 25"/>
          <p:cNvSpPr/>
          <p:nvPr/>
        </p:nvSpPr>
        <p:spPr>
          <a:xfrm>
            <a:off x="8080100" y="1853688"/>
            <a:ext cx="2277055" cy="1904555"/>
          </a:xfrm>
          <a:prstGeom prst="upArrowCallout">
            <a:avLst>
              <a:gd name="adj1" fmla="val 15625"/>
              <a:gd name="adj2" fmla="val 18750"/>
              <a:gd name="adj3" fmla="val 19531"/>
              <a:gd name="adj4" fmla="val 48719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base form of verb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494999" y="5343774"/>
            <a:ext cx="6595692" cy="112759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tructure: IF +past + would + base form of verb</a:t>
            </a:r>
            <a:endParaRPr lang="en-GB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17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3" grpId="1" animBg="1"/>
      <p:bldP spid="15" grpId="0" animBg="1"/>
      <p:bldP spid="15" grpId="1" animBg="1"/>
      <p:bldP spid="16" grpId="0" animBg="1"/>
      <p:bldP spid="18" grpId="0" animBg="1"/>
      <p:bldP spid="19" grpId="0" animBg="1"/>
      <p:bldP spid="20" grpId="0" animBg="1"/>
      <p:bldP spid="20" grpId="1" animBg="1"/>
      <p:bldP spid="24" grpId="0" animBg="1"/>
      <p:bldP spid="25" grpId="0" animBg="1"/>
      <p:bldP spid="25" grpId="1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67426" y="6584612"/>
            <a:ext cx="11178862" cy="1459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Abdur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Razzaak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Head Teacher,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Dhalhara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Westpara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Secondary Girls’ School, Sadar, Magura. Contact: 01721588402 </a:t>
            </a:r>
            <a:endParaRPr lang="en-GB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 rot="16200000">
            <a:off x="-1300766" y="3358166"/>
            <a:ext cx="2820474" cy="1416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Pedagogical  knowledge</a:t>
            </a:r>
            <a:endParaRPr lang="en-GB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85763" y="25757"/>
            <a:ext cx="2820474" cy="1416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Technological  knowledge</a:t>
            </a:r>
            <a:endParaRPr lang="en-GB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 rot="5400000">
            <a:off x="10847232" y="3494467"/>
            <a:ext cx="2502795" cy="186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 knowledge</a:t>
            </a:r>
            <a:endParaRPr lang="en-GB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418333" y="360610"/>
            <a:ext cx="8501458" cy="513007"/>
            <a:chOff x="2444838" y="631065"/>
            <a:chExt cx="5707489" cy="513007"/>
          </a:xfrm>
        </p:grpSpPr>
        <p:sp>
          <p:nvSpPr>
            <p:cNvPr id="9" name="Rounded Rectangle 8"/>
            <p:cNvSpPr/>
            <p:nvPr/>
          </p:nvSpPr>
          <p:spPr>
            <a:xfrm>
              <a:off x="2472744" y="631065"/>
              <a:ext cx="5679583" cy="48939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444838" y="654675"/>
              <a:ext cx="5679583" cy="48939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Pair Work                                 3 min.</a:t>
              </a:r>
              <a:endPara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357808" y="3314250"/>
            <a:ext cx="5420137" cy="56667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first conditional?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7810" y="3948456"/>
            <a:ext cx="5420136" cy="56667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conditional?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7809" y="4629265"/>
            <a:ext cx="5420135" cy="56667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it rains, I (go) out.---- ?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0305" y="5310074"/>
            <a:ext cx="7325932" cy="56667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she runs fast, she (win) the race. --?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7427" y="5957486"/>
            <a:ext cx="7086532" cy="56667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 he a millionaire, he (help) the poor. --?</a:t>
            </a:r>
            <a:endParaRPr lang="en-GB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67908" y="3015690"/>
            <a:ext cx="5699371" cy="5666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+ present + future</a:t>
            </a:r>
            <a:endParaRPr lang="en-GB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55447" y="3800369"/>
            <a:ext cx="5699371" cy="61595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+past + would + base form of verb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67908" y="4573550"/>
            <a:ext cx="5699371" cy="5666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Won’t/do not go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744636" y="5311680"/>
            <a:ext cx="3922643" cy="5666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win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794319" y="5987713"/>
            <a:ext cx="3922643" cy="5666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 have helped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684960" y="1101878"/>
            <a:ext cx="4042036" cy="1550259"/>
            <a:chOff x="1545463" y="2430428"/>
            <a:chExt cx="2253804" cy="2463544"/>
          </a:xfrm>
        </p:grpSpPr>
        <p:sp>
          <p:nvSpPr>
            <p:cNvPr id="27" name="Down Arrow 26"/>
            <p:cNvSpPr/>
            <p:nvPr/>
          </p:nvSpPr>
          <p:spPr>
            <a:xfrm>
              <a:off x="1648495" y="2472744"/>
              <a:ext cx="2047741" cy="2331076"/>
            </a:xfrm>
            <a:prstGeom prst="downArrow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 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click left side writing to check</a:t>
              </a:r>
              <a:endPara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Down Arrow 27"/>
            <p:cNvSpPr/>
            <p:nvPr/>
          </p:nvSpPr>
          <p:spPr>
            <a:xfrm>
              <a:off x="1545463" y="2430428"/>
              <a:ext cx="2253804" cy="2463544"/>
            </a:xfrm>
            <a:prstGeom prst="downArrow">
              <a:avLst>
                <a:gd name="adj1" fmla="val 50000"/>
                <a:gd name="adj2" fmla="val 51714"/>
              </a:avLst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9" name="Picture 28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2679" y="1139171"/>
            <a:ext cx="2104060" cy="181606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" name="Picture 2" descr="Pair work for language and literac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998" y="1210617"/>
            <a:ext cx="2362200" cy="164376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63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67426" y="6584612"/>
            <a:ext cx="11178862" cy="1459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Abdur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Razzaak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Head Teacher,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Dhalhara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Westpara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Secondary Girls’ School, Sadar, Magura. Contact: 01721588402 </a:t>
            </a:r>
            <a:endParaRPr lang="en-GB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 rot="16200000">
            <a:off x="-1300766" y="3358166"/>
            <a:ext cx="2820474" cy="1416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Pedagogical  knowledge</a:t>
            </a:r>
            <a:endParaRPr lang="en-GB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85763" y="25757"/>
            <a:ext cx="2820474" cy="1416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Technological  knowledge</a:t>
            </a:r>
            <a:endParaRPr lang="en-GB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 rot="5400000">
            <a:off x="10847232" y="3494467"/>
            <a:ext cx="2502795" cy="186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 knowledge</a:t>
            </a:r>
            <a:endParaRPr lang="en-GB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71156" y="280382"/>
            <a:ext cx="4143464" cy="45371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Third conditional</a:t>
            </a:r>
            <a:endParaRPr lang="en-GB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426" y="707591"/>
            <a:ext cx="2185199" cy="15372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2520051" y="1014477"/>
            <a:ext cx="9485206" cy="45371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he had studied well, you would have passed.</a:t>
            </a:r>
            <a:endParaRPr lang="en-GB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Up Arrow Callout 9"/>
          <p:cNvSpPr/>
          <p:nvPr/>
        </p:nvSpPr>
        <p:spPr>
          <a:xfrm>
            <a:off x="3386165" y="1607937"/>
            <a:ext cx="2467678" cy="636908"/>
          </a:xfrm>
          <a:prstGeom prst="up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past perfect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Up Arrow Callout 10"/>
          <p:cNvSpPr/>
          <p:nvPr/>
        </p:nvSpPr>
        <p:spPr>
          <a:xfrm>
            <a:off x="7602525" y="1486417"/>
            <a:ext cx="2609043" cy="636908"/>
          </a:xfrm>
          <a:prstGeom prst="up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would have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744858" y="1014477"/>
            <a:ext cx="2351142" cy="580907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Up Arrow Callout 12"/>
          <p:cNvSpPr/>
          <p:nvPr/>
        </p:nvSpPr>
        <p:spPr>
          <a:xfrm>
            <a:off x="9675192" y="1544694"/>
            <a:ext cx="2277055" cy="1904555"/>
          </a:xfrm>
          <a:prstGeom prst="upArrowCallout">
            <a:avLst>
              <a:gd name="adj1" fmla="val 15625"/>
              <a:gd name="adj2" fmla="val 18750"/>
              <a:gd name="adj3" fmla="val 19531"/>
              <a:gd name="adj4" fmla="val 4871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base form of verb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8060670" y="1019600"/>
            <a:ext cx="2277055" cy="506867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10378994" y="1031196"/>
            <a:ext cx="1367398" cy="506867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Down Arrow Callout 16"/>
          <p:cNvSpPr/>
          <p:nvPr/>
        </p:nvSpPr>
        <p:spPr>
          <a:xfrm>
            <a:off x="4380957" y="2627726"/>
            <a:ext cx="3723861" cy="1010347"/>
          </a:xfrm>
          <a:prstGeom prst="down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Similarly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4750" y1="59500" x2="91500" y2="68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32429" b="15050"/>
          <a:stretch/>
        </p:blipFill>
        <p:spPr>
          <a:xfrm flipH="1">
            <a:off x="218942" y="3268745"/>
            <a:ext cx="2467447" cy="128259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957" b="100000" l="0" r="893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1621" t="5141" r="44806"/>
          <a:stretch/>
        </p:blipFill>
        <p:spPr>
          <a:xfrm flipH="1">
            <a:off x="10730243" y="3243667"/>
            <a:ext cx="1427957" cy="204739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831359" y="3525753"/>
            <a:ext cx="7820472" cy="96617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 had taken exercise, you would have been healthy.</a:t>
            </a:r>
            <a:endParaRPr lang="en-GB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261001" y="4911508"/>
            <a:ext cx="8469240" cy="11420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anybody had taken exercise, he/she would have been healthy.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135195" y="4886011"/>
            <a:ext cx="8720851" cy="112759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tructure: IF +past perfect+ would have + past participle form of verb</a:t>
            </a:r>
            <a:endParaRPr lang="en-GB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48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2" grpId="1" animBg="1"/>
      <p:bldP spid="13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20" grpId="0" animBg="1"/>
      <p:bldP spid="25" grpId="0" animBg="1"/>
      <p:bldP spid="25" grpId="1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2257128" y="1176610"/>
            <a:ext cx="6687444" cy="11415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Complete the following  sentence in conditional form.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0" y="1129217"/>
            <a:ext cx="2659682" cy="11889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Rounded Rectangle 14"/>
          <p:cNvSpPr/>
          <p:nvPr/>
        </p:nvSpPr>
        <p:spPr>
          <a:xfrm>
            <a:off x="1550504" y="368336"/>
            <a:ext cx="10031896" cy="592428"/>
          </a:xfrm>
          <a:prstGeom prst="roundRect">
            <a:avLst/>
          </a:prstGeom>
          <a:noFill/>
          <a:ln w="38100">
            <a:solidFill>
              <a:srgbClr val="4D03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Group work                                    10 min</a:t>
            </a:r>
            <a:endParaRPr lang="en-GB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041" y="1150944"/>
            <a:ext cx="1645310" cy="116725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7" name="Rounded Rectangle 16"/>
          <p:cNvSpPr/>
          <p:nvPr/>
        </p:nvSpPr>
        <p:spPr>
          <a:xfrm>
            <a:off x="759854" y="6362163"/>
            <a:ext cx="10887418" cy="26534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Abdur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Razzak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Head teacher,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Dhalhara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Poshcimpara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Secondary Girls’ School, Sadar, Magura, phone number: 01721588402 </a:t>
            </a:r>
            <a:endParaRPr lang="en-GB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015351" y="2455993"/>
            <a:ext cx="8056016" cy="3768375"/>
          </a:xfrm>
          <a:prstGeom prst="roundRect">
            <a:avLst>
              <a:gd name="adj" fmla="val 104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If you go out, I ------------TV.</a:t>
            </a:r>
          </a:p>
          <a:p>
            <a:pPr algn="just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If you heat ice, it -------.</a:t>
            </a:r>
          </a:p>
          <a:p>
            <a:pPr algn="just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Had he won the lottery, he------happy.</a:t>
            </a:r>
          </a:p>
          <a:p>
            <a:pPr algn="just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If he ------harder, he would pass.</a:t>
            </a:r>
          </a:p>
          <a:p>
            <a:pPr algn="just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----you----the radio, you can hear the news.</a:t>
            </a:r>
          </a:p>
          <a:p>
            <a:pPr algn="just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f. If I had heard the news. I------go there.</a:t>
            </a:r>
          </a:p>
          <a:p>
            <a:pPr algn="just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g. If she missed the train, --------late.    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11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67426" y="6584612"/>
            <a:ext cx="11178862" cy="1459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Abdur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Razzaak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Head Teacher,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Dhalhara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Westpara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Secondary Girls’ School, Sadar, Magura. Contact: 01721588402 </a:t>
            </a:r>
            <a:endParaRPr lang="en-GB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 rot="16200000">
            <a:off x="-1300766" y="3358166"/>
            <a:ext cx="2820474" cy="1416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Pedagogical  knowledge</a:t>
            </a:r>
            <a:endParaRPr lang="en-GB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85763" y="25757"/>
            <a:ext cx="2820474" cy="1416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Technological  knowledge</a:t>
            </a:r>
            <a:endParaRPr lang="en-GB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 rot="5400000">
            <a:off x="10847232" y="3494467"/>
            <a:ext cx="2502795" cy="186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 knowledge</a:t>
            </a:r>
            <a:endParaRPr lang="en-GB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31798" y="253136"/>
            <a:ext cx="3430051" cy="592428"/>
          </a:xfrm>
          <a:prstGeom prst="roundRect">
            <a:avLst/>
          </a:prstGeom>
          <a:noFill/>
          <a:ln w="38100">
            <a:solidFill>
              <a:srgbClr val="4D03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Evaluation</a:t>
            </a:r>
            <a:endParaRPr lang="en-GB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299620" y="939560"/>
                <a:ext cx="11569148" cy="566670"/>
              </a:xfrm>
              <a:prstGeom prst="roundRect">
                <a:avLst/>
              </a:prstGeom>
              <a:noFill/>
              <a:ln w="28575">
                <a:solidFill>
                  <a:srgbClr val="4D030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Tick (</a:t>
                </a:r>
                <a14:m>
                  <m:oMath xmlns:m="http://schemas.openxmlformats.org/officeDocument/2006/math">
                    <m:r>
                      <a:rPr lang="en-GB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√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the correct passive form of verb from alternatives.</a:t>
                </a:r>
                <a:endParaRPr lang="en-GB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20" y="939560"/>
                <a:ext cx="11569148" cy="566670"/>
              </a:xfrm>
              <a:prstGeom prst="roundRect">
                <a:avLst/>
              </a:prstGeom>
              <a:blipFill rotWithShape="0">
                <a:blip r:embed="rId4"/>
                <a:stretch>
                  <a:fillRect l="-1051" t="-17347" r="-841" b="-44898"/>
                </a:stretch>
              </a:blipFill>
              <a:ln w="28575">
                <a:solidFill>
                  <a:srgbClr val="4D030A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6337599" y="2553389"/>
            <a:ext cx="4979757" cy="6956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melts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2905" y="1731467"/>
            <a:ext cx="10317617" cy="53941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If you heat ice,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    Which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of below is correct?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96672" y="2640100"/>
            <a:ext cx="3459641" cy="6844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(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melt 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37600" y="3376460"/>
            <a:ext cx="4979756" cy="68729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melting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44503" y="3513004"/>
            <a:ext cx="3511810" cy="6883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(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melted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/>
              <p:cNvSpPr/>
              <p:nvPr/>
            </p:nvSpPr>
            <p:spPr>
              <a:xfrm>
                <a:off x="1496672" y="3540686"/>
                <a:ext cx="743914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40" name="Rounded 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672" y="3540686"/>
                <a:ext cx="743914" cy="562708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/>
              <p:cNvSpPr/>
              <p:nvPr/>
            </p:nvSpPr>
            <p:spPr>
              <a:xfrm>
                <a:off x="6425955" y="2619863"/>
                <a:ext cx="1378642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:r>
                  <a:rPr lang="bn-IN" dirty="0" smtClean="0"/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√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100</m:t>
                    </m:r>
                  </m:oMath>
                </a14:m>
                <a:r>
                  <a:rPr lang="bn-IN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% 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bn-IN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endParaRPr lang="en-GB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GB" dirty="0"/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5955" y="2619863"/>
                <a:ext cx="1378642" cy="562708"/>
              </a:xfrm>
              <a:prstGeom prst="roundRect">
                <a:avLst/>
              </a:prstGeom>
              <a:blipFill rotWithShape="0">
                <a:blip r:embed="rId8"/>
                <a:stretch>
                  <a:fillRect t="-47959" r="-47414" b="-26531"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/>
              <p:cNvSpPr/>
              <p:nvPr/>
            </p:nvSpPr>
            <p:spPr>
              <a:xfrm>
                <a:off x="6543470" y="3409572"/>
                <a:ext cx="732501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42" name="Rounded 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3470" y="3409572"/>
                <a:ext cx="732501" cy="562708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/>
              <p:cNvSpPr/>
              <p:nvPr/>
            </p:nvSpPr>
            <p:spPr>
              <a:xfrm>
                <a:off x="1589433" y="2683504"/>
                <a:ext cx="745536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43" name="Rounded 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433" y="2683504"/>
                <a:ext cx="745536" cy="562708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525684" y="4344683"/>
            <a:ext cx="10645899" cy="56667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If he invites me, I (go). Which one of below is correct?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33949" y="5083890"/>
            <a:ext cx="3556390" cy="6956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went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62182" y="5083560"/>
            <a:ext cx="3963368" cy="6963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(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go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355079" y="5951752"/>
            <a:ext cx="3535260" cy="68729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gone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762181" y="5951752"/>
            <a:ext cx="3934271" cy="6883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go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ounded Rectangle 26"/>
              <p:cNvSpPr/>
              <p:nvPr/>
            </p:nvSpPr>
            <p:spPr>
              <a:xfrm>
                <a:off x="6492629" y="5132160"/>
                <a:ext cx="569220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52" name="Rounded 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2629" y="5132160"/>
                <a:ext cx="569220" cy="562708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/>
              <p:cNvSpPr/>
              <p:nvPr/>
            </p:nvSpPr>
            <p:spPr>
              <a:xfrm>
                <a:off x="6492629" y="5977340"/>
                <a:ext cx="569220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53" name="Rounded 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2629" y="5977340"/>
                <a:ext cx="569220" cy="562708"/>
              </a:xfrm>
              <a:prstGeom prst="round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/>
              <p:cNvSpPr/>
              <p:nvPr/>
            </p:nvSpPr>
            <p:spPr>
              <a:xfrm>
                <a:off x="1991075" y="5132160"/>
                <a:ext cx="566125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54" name="Rounded 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075" y="5132160"/>
                <a:ext cx="566125" cy="562708"/>
              </a:xfrm>
              <a:prstGeom prst="round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/>
              <p:cNvSpPr/>
              <p:nvPr/>
            </p:nvSpPr>
            <p:spPr>
              <a:xfrm>
                <a:off x="1778700" y="6007050"/>
                <a:ext cx="1315481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:r>
                  <a:rPr lang="bn-IN" dirty="0" smtClean="0"/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√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NikoshBAN" panose="02000000000000000000" pitchFamily="2" charset="0"/>
                  </a:rPr>
                  <a:t>100</a:t>
                </a:r>
                <a:r>
                  <a:rPr lang="bn-IN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%</a:t>
                </a:r>
                <a:endParaRPr lang="en-GB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GB" dirty="0"/>
              </a:p>
            </p:txBody>
          </p:sp>
        </mc:Choice>
        <mc:Fallback xmlns="">
          <p:sp>
            <p:nvSpPr>
              <p:cNvPr id="29" name="Rounded 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700" y="6007050"/>
                <a:ext cx="1315481" cy="562708"/>
              </a:xfrm>
              <a:prstGeom prst="roundRect">
                <a:avLst/>
              </a:prstGeom>
              <a:blipFill rotWithShape="0">
                <a:blip r:embed="rId14"/>
                <a:stretch>
                  <a:fillRect t="-46465" r="-4505" b="-25253"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556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e 002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ce 003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e 002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e 002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e 002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e 002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ce 003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e 002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67426" y="6584612"/>
            <a:ext cx="11178862" cy="1459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Abdur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Razzaak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Head Teacher,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Dhalhara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Westpara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Secondary Girls’ School, Sadar, Magura. Contact: 01721588402 </a:t>
            </a:r>
            <a:endParaRPr lang="en-GB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 rot="16200000">
            <a:off x="-1300766" y="3358166"/>
            <a:ext cx="2820474" cy="1416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Pedagogical  knowledge</a:t>
            </a:r>
            <a:endParaRPr lang="en-GB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85763" y="25757"/>
            <a:ext cx="2820474" cy="1416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Technological  knowledge</a:t>
            </a:r>
            <a:endParaRPr lang="en-GB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 rot="5400000">
            <a:off x="10847232" y="3494467"/>
            <a:ext cx="2502795" cy="186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 knowledge</a:t>
            </a:r>
            <a:endParaRPr lang="en-GB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52891" y="791577"/>
            <a:ext cx="4366899" cy="6956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       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would help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5505" y="191833"/>
            <a:ext cx="10620783" cy="53941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If I were a rich, I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(help) him. Which one of below is correct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63446" y="797169"/>
            <a:ext cx="3459641" cy="6844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help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39582" y="1557831"/>
            <a:ext cx="4380208" cy="68729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helping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63446" y="1589715"/>
            <a:ext cx="3511810" cy="6883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    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     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helped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>
              <a:xfrm>
                <a:off x="1747544" y="1658807"/>
                <a:ext cx="743914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544" y="1658807"/>
                <a:ext cx="743914" cy="562708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/>
              <p:cNvSpPr/>
              <p:nvPr/>
            </p:nvSpPr>
            <p:spPr>
              <a:xfrm>
                <a:off x="6643155" y="843654"/>
                <a:ext cx="1459806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:r>
                  <a:rPr lang="bn-IN" dirty="0" smtClean="0">
                    <a:latin typeface="Times New Roman" panose="02020603050405020304" pitchFamily="18" charset="0"/>
                  </a:rPr>
                  <a:t> </a:t>
                </a:r>
                <a:endParaRPr lang="en-US" sz="2800" i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lvl="2" algn="ctr"/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√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100</m:t>
                    </m:r>
                  </m:oMath>
                </a14:m>
                <a:r>
                  <a:rPr lang="bn-IN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NikoshBAN" panose="02000000000000000000" pitchFamily="2" charset="0"/>
                  </a:rPr>
                  <a:t>% 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NikoshBAN" panose="02000000000000000000" pitchFamily="2" charset="0"/>
                  </a:rPr>
                  <a:t> 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en-GB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155" y="843654"/>
                <a:ext cx="1459806" cy="562708"/>
              </a:xfrm>
              <a:prstGeom prst="roundRect">
                <a:avLst/>
              </a:prstGeom>
              <a:blipFill rotWithShape="0">
                <a:blip r:embed="rId5"/>
                <a:stretch>
                  <a:fillRect t="-46465" r="-13469" b="-25253"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/>
              <p:cNvSpPr/>
              <p:nvPr/>
            </p:nvSpPr>
            <p:spPr>
              <a:xfrm>
                <a:off x="6670187" y="1612704"/>
                <a:ext cx="732501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ounded 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187" y="1612704"/>
                <a:ext cx="732501" cy="562708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/>
              <p:cNvSpPr/>
              <p:nvPr/>
            </p:nvSpPr>
            <p:spPr>
              <a:xfrm>
                <a:off x="1747544" y="839850"/>
                <a:ext cx="745536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544" y="839850"/>
                <a:ext cx="745536" cy="562708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468017" y="2398680"/>
            <a:ext cx="10878271" cy="56667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Had I been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rich, I (help) him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one of below is correct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78239" y="3038238"/>
            <a:ext cx="4214258" cy="6956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 help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5219" y="3028710"/>
            <a:ext cx="5531577" cy="6963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   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help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99368" y="3805232"/>
            <a:ext cx="4193129" cy="68729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 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helped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05219" y="3801559"/>
            <a:ext cx="5539273" cy="6883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 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 have helped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/>
              <p:cNvSpPr/>
              <p:nvPr/>
            </p:nvSpPr>
            <p:spPr>
              <a:xfrm>
                <a:off x="6670187" y="3091270"/>
                <a:ext cx="569220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ounded 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187" y="3091270"/>
                <a:ext cx="569220" cy="562708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ounded Rectangle 25"/>
              <p:cNvSpPr/>
              <p:nvPr/>
            </p:nvSpPr>
            <p:spPr>
              <a:xfrm>
                <a:off x="6669544" y="3867776"/>
                <a:ext cx="569220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544" y="3867776"/>
                <a:ext cx="569220" cy="562708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ounded Rectangle 26"/>
              <p:cNvSpPr/>
              <p:nvPr/>
            </p:nvSpPr>
            <p:spPr>
              <a:xfrm>
                <a:off x="1961612" y="3104712"/>
                <a:ext cx="566125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ounded 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1612" y="3104712"/>
                <a:ext cx="566125" cy="562708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/>
              <p:cNvSpPr/>
              <p:nvPr/>
            </p:nvSpPr>
            <p:spPr>
              <a:xfrm>
                <a:off x="604854" y="3880914"/>
                <a:ext cx="1368267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:r>
                  <a:rPr lang="bn-IN" dirty="0" smtClean="0">
                    <a:latin typeface="Times New Roman" panose="02020603050405020304" pitchFamily="18" charset="0"/>
                  </a:rPr>
                  <a:t> </a:t>
                </a:r>
                <a:endParaRPr lang="en-US" dirty="0" smtClean="0">
                  <a:latin typeface="Times New Roman" panose="02020603050405020304" pitchFamily="18" charset="0"/>
                </a:endParaRPr>
              </a:p>
              <a:p>
                <a:pPr marL="0" lvl="2" algn="ctr"/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√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</a:t>
                </a:r>
                <a:r>
                  <a:rPr lang="bn-IN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NikoshBAN" panose="02000000000000000000" pitchFamily="2" charset="0"/>
                  </a:rPr>
                  <a:t>%</a:t>
                </a:r>
                <a:endParaRPr lang="en-GB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ounded 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854" y="3880914"/>
                <a:ext cx="1368267" cy="562708"/>
              </a:xfrm>
              <a:prstGeom prst="roundRect">
                <a:avLst/>
              </a:prstGeom>
              <a:blipFill rotWithShape="0">
                <a:blip r:embed="rId11"/>
                <a:stretch>
                  <a:fillRect t="-47959" r="-2165" b="-26531"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405219" y="4540273"/>
            <a:ext cx="10514571" cy="56667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You may go if you (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like). Which one of below is correct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417912" y="5257375"/>
            <a:ext cx="3714129" cy="5712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likes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491459" y="5257375"/>
            <a:ext cx="3605434" cy="63438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  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likrd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445496" y="5911076"/>
            <a:ext cx="3692999" cy="68729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 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 like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491458" y="5968288"/>
            <a:ext cx="3605436" cy="6883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 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ounded Rectangle 33"/>
              <p:cNvSpPr/>
              <p:nvPr/>
            </p:nvSpPr>
            <p:spPr>
              <a:xfrm>
                <a:off x="7618226" y="5283172"/>
                <a:ext cx="569220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ounded 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8226" y="5283172"/>
                <a:ext cx="569220" cy="562708"/>
              </a:xfrm>
              <a:prstGeom prst="round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/>
              <p:cNvSpPr/>
              <p:nvPr/>
            </p:nvSpPr>
            <p:spPr>
              <a:xfrm>
                <a:off x="7618226" y="5996107"/>
                <a:ext cx="569220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Rounded 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8226" y="5996107"/>
                <a:ext cx="569220" cy="562708"/>
              </a:xfrm>
              <a:prstGeom prst="round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/>
              <p:cNvSpPr/>
              <p:nvPr/>
            </p:nvSpPr>
            <p:spPr>
              <a:xfrm>
                <a:off x="2690348" y="5245013"/>
                <a:ext cx="566125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Rounded 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348" y="5245013"/>
                <a:ext cx="566125" cy="562708"/>
              </a:xfrm>
              <a:prstGeom prst="round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/>
              <p:cNvSpPr/>
              <p:nvPr/>
            </p:nvSpPr>
            <p:spPr>
              <a:xfrm>
                <a:off x="2569451" y="6035658"/>
                <a:ext cx="1329433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:r>
                  <a:rPr lang="bn-IN" dirty="0" smtClean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√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</a:t>
                </a:r>
                <a:r>
                  <a:rPr lang="bn-IN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NikoshBAN" panose="02000000000000000000" pitchFamily="2" charset="0"/>
                  </a:rPr>
                  <a:t>%</a:t>
                </a:r>
                <a:endParaRPr lang="en-GB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Rounded 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9451" y="6035658"/>
                <a:ext cx="1329433" cy="562708"/>
              </a:xfrm>
              <a:prstGeom prst="roundRect">
                <a:avLst/>
              </a:prstGeom>
              <a:blipFill rotWithShape="0">
                <a:blip r:embed="rId15"/>
                <a:stretch>
                  <a:fillRect t="-46939" r="-4000" b="-26531"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397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e 002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ce 003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e 002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e 002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e 002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e 002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ce 003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e 002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e 002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e 002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ce 003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e 002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67426" y="6584612"/>
            <a:ext cx="11178862" cy="1459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Abdur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Razzaak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Head Teacher,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Dhalhara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Westpara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Secondary Girls’ School, Sadar, Magura. Contact: 01721588402 </a:t>
            </a:r>
            <a:endParaRPr lang="en-GB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 rot="16200000">
            <a:off x="-1300766" y="3358166"/>
            <a:ext cx="2820474" cy="1416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Pedagogical  knowledge</a:t>
            </a:r>
            <a:endParaRPr lang="en-GB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85763" y="25757"/>
            <a:ext cx="2820474" cy="1416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Technological  knowledge</a:t>
            </a:r>
            <a:endParaRPr lang="en-GB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 rot="5400000">
            <a:off x="10847232" y="3494467"/>
            <a:ext cx="2502795" cy="186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 knowledge</a:t>
            </a:r>
            <a:endParaRPr lang="en-GB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369168" y="528346"/>
            <a:ext cx="3430051" cy="592428"/>
          </a:xfrm>
          <a:prstGeom prst="roundRect">
            <a:avLst/>
          </a:prstGeom>
          <a:noFill/>
          <a:ln w="38100">
            <a:solidFill>
              <a:srgbClr val="4D03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Home work</a:t>
            </a:r>
            <a:endParaRPr lang="en-GB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3870269" y="1386736"/>
            <a:ext cx="4524488" cy="2868377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675635" y="4610734"/>
            <a:ext cx="6521374" cy="53941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ten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conditional sentences .</a:t>
            </a:r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0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67426" y="6584612"/>
            <a:ext cx="11178862" cy="1459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Abdur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Razzaak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Head Teacher,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Dhalhara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Westpara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Secondary Girls’ School, Sadar, Magura. Contact: 01721588402 </a:t>
            </a:r>
            <a:endParaRPr lang="en-GB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 rot="16200000">
            <a:off x="-1300766" y="3358166"/>
            <a:ext cx="2820474" cy="1416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Pedagogical  knowledge</a:t>
            </a:r>
            <a:endParaRPr lang="en-GB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85763" y="25757"/>
            <a:ext cx="2820474" cy="1416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Technological  knowledge</a:t>
            </a:r>
            <a:endParaRPr lang="en-GB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 rot="5400000">
            <a:off x="10847232" y="3494467"/>
            <a:ext cx="2502795" cy="186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 knowledge</a:t>
            </a:r>
            <a:endParaRPr lang="en-GB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s://webcomicms.net/sites/default/files/clipart/131778/conditional-cliparts-131778-671124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96" t="4029" b="2846"/>
          <a:stretch/>
        </p:blipFill>
        <p:spPr bwMode="auto">
          <a:xfrm>
            <a:off x="9311425" y="1506827"/>
            <a:ext cx="2766736" cy="294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i.ytimg.com/vi/DCLh5YMqOjM/hqdefault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8605" y="1596981"/>
            <a:ext cx="4224439" cy="280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4880" y="1596982"/>
            <a:ext cx="4533363" cy="28075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62" y="3330887"/>
            <a:ext cx="4087177" cy="31447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5287" y="3695042"/>
            <a:ext cx="4277134" cy="27722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7979" y="3330887"/>
            <a:ext cx="4087177" cy="314477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619390" y="366191"/>
            <a:ext cx="718658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72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See you next class</a:t>
            </a:r>
            <a:endParaRPr lang="en-GB" sz="72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FF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0171" t="-1704" r="31152" b="9101"/>
          <a:stretch/>
        </p:blipFill>
        <p:spPr>
          <a:xfrm>
            <a:off x="843156" y="-445909"/>
            <a:ext cx="1423851" cy="1802676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-6090215" y="-43363"/>
            <a:ext cx="6206498" cy="6758848"/>
            <a:chOff x="1126053" y="152400"/>
            <a:chExt cx="6206498" cy="675884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16588" y="152400"/>
              <a:ext cx="1432864" cy="6758848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6053" y="152400"/>
              <a:ext cx="2099122" cy="675884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49452" y="152400"/>
              <a:ext cx="1432864" cy="675884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99687" y="152400"/>
              <a:ext cx="1432864" cy="6758848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1974365" y="-57463"/>
            <a:ext cx="6543071" cy="6767848"/>
            <a:chOff x="5648929" y="0"/>
            <a:chExt cx="6543071" cy="6767848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94140" y="0"/>
              <a:ext cx="2197860" cy="6767848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49694" y="0"/>
              <a:ext cx="1457325" cy="6767848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48929" y="0"/>
              <a:ext cx="1457325" cy="6767848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98809" y="0"/>
              <a:ext cx="1457325" cy="67678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878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32 -0.03288 L 0.10625 0.05671 L 0.14011 -0.03288 L 0.17644 0.05671 L 0.21263 -0.03288 L 0.24675 0.05671 L 0.28321 -0.03288 L 0.31693 0.05671 L 0.35365 -0.03288 L 0.38998 0.05671 L 0.4237 -0.03288 L 0.46016 0.05671 L 0.49414 -0.03288 L 0.5306 0.05671 L 0.5668 -0.03288 L 0.60066 0.05671 L 0.63776 -0.03288 " pathEditMode="relative" rAng="0" ptsTypes="AAAAAAAAAAAAAAAAA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72" y="446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75599 -0.01736 L -0.50052 -0.00185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826" y="76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45091 -0.0037 L 0.47747 -0.00879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419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67426" y="6584612"/>
            <a:ext cx="11178862" cy="1459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Abdur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Razzaak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Head Teacher,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Dhalhara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Westpara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Secondary Girls’ School, Sadar, Magura. Contact: 01721588402 </a:t>
            </a:r>
            <a:endParaRPr lang="en-GB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 rot="16200000">
            <a:off x="-1300766" y="3358166"/>
            <a:ext cx="2820474" cy="1416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Pedagogical  knowledge</a:t>
            </a:r>
            <a:endParaRPr lang="en-GB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85763" y="25757"/>
            <a:ext cx="2820474" cy="1416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Technological  knowledge</a:t>
            </a:r>
            <a:endParaRPr lang="en-GB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 rot="5400000">
            <a:off x="10847232" y="3494467"/>
            <a:ext cx="2502795" cy="186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 knowledge</a:t>
            </a:r>
            <a:endParaRPr lang="en-GB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12480" y="2421227"/>
            <a:ext cx="5362908" cy="4019091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Introduction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MD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ABDUR RAZZAK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Head Teacher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Dhalahara westpara  Secondary               Girls’ School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abdurrazzakmt@gmail.com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Phone number: 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01721588402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2414" y="428404"/>
            <a:ext cx="1463040" cy="17373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8" name="Rectangle 17"/>
          <p:cNvSpPr/>
          <p:nvPr/>
        </p:nvSpPr>
        <p:spPr>
          <a:xfrm>
            <a:off x="7293621" y="129110"/>
            <a:ext cx="4093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CONDITIONALS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983937" y="4554699"/>
            <a:ext cx="3093952" cy="199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Class: 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 &amp; 10</a:t>
            </a:r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U-11</a:t>
            </a:r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Time: 50 min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https://lh3.googleusercontent.com/6JAusUw9rAQoeIa0Yo3RN3x31snOaQpA2EOLZlUs9xSv-nSOKj1Vea3cv3loABpSDj7l=h750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98976" y="837800"/>
            <a:ext cx="2482314" cy="344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78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67426" y="6584612"/>
            <a:ext cx="11178862" cy="1459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Abdur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Razzaak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Head Teacher,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Dhalhara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Westpara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Secondary Girls’ School, Sadar, Magura. Contact: 01721588402 </a:t>
            </a:r>
            <a:endParaRPr lang="en-GB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 rot="16200000">
            <a:off x="-1300766" y="3358166"/>
            <a:ext cx="2820474" cy="1416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Pedagogical  knowledge</a:t>
            </a:r>
            <a:endParaRPr lang="en-GB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85763" y="25757"/>
            <a:ext cx="2820474" cy="1416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Technological  knowledge</a:t>
            </a:r>
            <a:endParaRPr lang="en-GB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 rot="5400000">
            <a:off x="10847232" y="3494467"/>
            <a:ext cx="2502795" cy="186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 knowledge</a:t>
            </a:r>
            <a:endParaRPr lang="en-GB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86388" y="528033"/>
            <a:ext cx="5280338" cy="5151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enjoy a video clip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3865941"/>
              </p:ext>
            </p:extLst>
          </p:nvPr>
        </p:nvGraphicFramePr>
        <p:xfrm>
          <a:off x="5512157" y="24028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12157" y="2402800"/>
                        <a:ext cx="914400" cy="7715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2425842" y="390476"/>
            <a:ext cx="8001421" cy="13252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Now, could you guess what type of sentences you enjoy from the video clip?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112132" y="1821727"/>
            <a:ext cx="8628844" cy="4314422"/>
            <a:chOff x="2100284" y="2047741"/>
            <a:chExt cx="8628844" cy="4314422"/>
          </a:xfrm>
        </p:grpSpPr>
        <p:pic>
          <p:nvPicPr>
            <p:cNvPr id="11" name="Picture 2" descr="https://englishxp.co.uk/wp-content/uploads/2019/05/Conditionals-1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0284" y="2047741"/>
              <a:ext cx="8628844" cy="43144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ounded Rectangle 11"/>
            <p:cNvSpPr/>
            <p:nvPr/>
          </p:nvSpPr>
          <p:spPr>
            <a:xfrm>
              <a:off x="4044993" y="2640168"/>
              <a:ext cx="4739425" cy="3000777"/>
            </a:xfrm>
            <a:prstGeom prst="roundRect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tx1"/>
                  </a:solidFill>
                </a:rPr>
                <a:t> </a:t>
              </a:r>
            </a:p>
            <a:p>
              <a:pPr algn="ctr"/>
              <a:r>
                <a:rPr lang="en-US" sz="3600" dirty="0" smtClean="0">
                  <a:solidFill>
                    <a:schemeClr val="tx1"/>
                  </a:solidFill>
                </a:rPr>
                <a:t>CONDITIONAL</a:t>
              </a:r>
            </a:p>
            <a:p>
              <a:pPr algn="ctr"/>
              <a:r>
                <a:rPr lang="en-US" sz="3600" dirty="0" smtClean="0">
                  <a:solidFill>
                    <a:schemeClr val="tx1"/>
                  </a:solidFill>
                </a:rPr>
                <a:t>SENTENCES</a:t>
              </a:r>
              <a:endParaRPr lang="en-GB" sz="36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sz="3600" dirty="0" smtClean="0">
                  <a:solidFill>
                    <a:schemeClr val="tx1"/>
                  </a:solidFill>
                </a:rPr>
                <a:t> </a:t>
              </a:r>
              <a:endParaRPr lang="en-GB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3598661" y="2925223"/>
            <a:ext cx="6828602" cy="13252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Now, do you think learning conditional sentences is important?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86388" y="4751414"/>
            <a:ext cx="6828602" cy="6418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so, let’s do some work on it.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06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9" grpId="0" animBg="1"/>
      <p:bldP spid="9" grpId="1" animBg="1"/>
      <p:bldP spid="13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3399264" y="362980"/>
            <a:ext cx="4393601" cy="761298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Learning outcomes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69724" y="1316270"/>
            <a:ext cx="1177664" cy="4122675"/>
            <a:chOff x="1169519" y="1786261"/>
            <a:chExt cx="1434638" cy="4122675"/>
          </a:xfrm>
        </p:grpSpPr>
        <p:grpSp>
          <p:nvGrpSpPr>
            <p:cNvPr id="5" name="Group 4"/>
            <p:cNvGrpSpPr/>
            <p:nvPr/>
          </p:nvGrpSpPr>
          <p:grpSpPr>
            <a:xfrm>
              <a:off x="1169519" y="1786261"/>
              <a:ext cx="1434638" cy="4122675"/>
              <a:chOff x="1599649" y="1731270"/>
              <a:chExt cx="1434638" cy="4122675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634388" y="1731270"/>
                <a:ext cx="1339403" cy="946598"/>
                <a:chOff x="1788936" y="2606031"/>
                <a:chExt cx="1339403" cy="946598"/>
              </a:xfrm>
            </p:grpSpPr>
            <p:sp>
              <p:nvSpPr>
                <p:cNvPr id="28" name="Down Arrow Callout 27"/>
                <p:cNvSpPr/>
                <p:nvPr/>
              </p:nvSpPr>
              <p:spPr>
                <a:xfrm>
                  <a:off x="1788936" y="2609694"/>
                  <a:ext cx="1339403" cy="942935"/>
                </a:xfrm>
                <a:prstGeom prst="downArrowCallout">
                  <a:avLst>
                    <a:gd name="adj1" fmla="val 32017"/>
                    <a:gd name="adj2" fmla="val 25000"/>
                    <a:gd name="adj3" fmla="val 39035"/>
                    <a:gd name="adj4" fmla="val 64977"/>
                  </a:avLst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571500" indent="-571500" algn="ctr">
                    <a:buFont typeface="Wingdings" panose="05000000000000000000" pitchFamily="2" charset="2"/>
                    <a:buChar char="v"/>
                  </a:pPr>
                  <a:r>
                    <a:rPr lang="bn-IN" sz="3600" dirty="0" smtClean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GB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29" name="Isosceles Triangle 28"/>
                <p:cNvSpPr/>
                <p:nvPr/>
              </p:nvSpPr>
              <p:spPr>
                <a:xfrm>
                  <a:off x="1803184" y="2609694"/>
                  <a:ext cx="584209" cy="562452"/>
                </a:xfrm>
                <a:prstGeom prst="triangle">
                  <a:avLst>
                    <a:gd name="adj" fmla="val 0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0" name="Isosceles Triangle 29"/>
                <p:cNvSpPr/>
                <p:nvPr/>
              </p:nvSpPr>
              <p:spPr>
                <a:xfrm>
                  <a:off x="2529882" y="2606031"/>
                  <a:ext cx="584209" cy="562452"/>
                </a:xfrm>
                <a:prstGeom prst="triangle">
                  <a:avLst>
                    <a:gd name="adj" fmla="val 100000"/>
                  </a:avLst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1" name="Isosceles Triangle 30"/>
                <p:cNvSpPr/>
                <p:nvPr/>
              </p:nvSpPr>
              <p:spPr>
                <a:xfrm rot="10800000">
                  <a:off x="1803185" y="2626237"/>
                  <a:ext cx="455967" cy="413567"/>
                </a:xfrm>
                <a:prstGeom prst="triangle">
                  <a:avLst>
                    <a:gd name="adj" fmla="val 100000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2" name="Isosceles Triangle 31"/>
                <p:cNvSpPr/>
                <p:nvPr/>
              </p:nvSpPr>
              <p:spPr>
                <a:xfrm rot="10800000">
                  <a:off x="2643873" y="2626237"/>
                  <a:ext cx="455967" cy="413567"/>
                </a:xfrm>
                <a:prstGeom prst="triangle">
                  <a:avLst>
                    <a:gd name="adj" fmla="val 0"/>
                  </a:avLst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1599649" y="2453631"/>
                <a:ext cx="1434638" cy="3400314"/>
                <a:chOff x="594170" y="2408350"/>
                <a:chExt cx="1434638" cy="3400314"/>
              </a:xfrm>
            </p:grpSpPr>
            <p:grpSp>
              <p:nvGrpSpPr>
                <p:cNvPr id="9" name="Group 8"/>
                <p:cNvGrpSpPr/>
                <p:nvPr/>
              </p:nvGrpSpPr>
              <p:grpSpPr>
                <a:xfrm>
                  <a:off x="631057" y="2408350"/>
                  <a:ext cx="1339403" cy="946598"/>
                  <a:chOff x="759853" y="1851705"/>
                  <a:chExt cx="1210614" cy="736949"/>
                </a:xfrm>
              </p:grpSpPr>
              <p:sp>
                <p:nvSpPr>
                  <p:cNvPr id="23" name="Down Arrow Callout 22"/>
                  <p:cNvSpPr/>
                  <p:nvPr/>
                </p:nvSpPr>
                <p:spPr>
                  <a:xfrm>
                    <a:off x="759853" y="1854557"/>
                    <a:ext cx="1210614" cy="734097"/>
                  </a:xfrm>
                  <a:prstGeom prst="downArrowCallout">
                    <a:avLst>
                      <a:gd name="adj1" fmla="val 32017"/>
                      <a:gd name="adj2" fmla="val 25000"/>
                      <a:gd name="adj3" fmla="val 39035"/>
                      <a:gd name="adj4" fmla="val 64977"/>
                    </a:avLst>
                  </a:prstGeom>
                  <a:solidFill>
                    <a:schemeClr val="bg1">
                      <a:lumMod val="95000"/>
                    </a:schemeClr>
                  </a:solidFill>
                  <a:ln w="2857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1.</a:t>
                    </a:r>
                    <a:endParaRPr lang="en-GB" sz="36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4" name="Isosceles Triangle 23"/>
                  <p:cNvSpPr/>
                  <p:nvPr/>
                </p:nvSpPr>
                <p:spPr>
                  <a:xfrm>
                    <a:off x="772731" y="1854557"/>
                    <a:ext cx="528035" cy="437882"/>
                  </a:xfrm>
                  <a:prstGeom prst="triangle">
                    <a:avLst>
                      <a:gd name="adj" fmla="val 0"/>
                    </a:avLst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" name="Isosceles Triangle 24"/>
                  <p:cNvSpPr/>
                  <p:nvPr/>
                </p:nvSpPr>
                <p:spPr>
                  <a:xfrm>
                    <a:off x="1429554" y="1851705"/>
                    <a:ext cx="528035" cy="437882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" name="Isosceles Triangle 25"/>
                  <p:cNvSpPr/>
                  <p:nvPr/>
                </p:nvSpPr>
                <p:spPr>
                  <a:xfrm rot="10800000">
                    <a:off x="772732" y="1867436"/>
                    <a:ext cx="412124" cy="321972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7" name="Isosceles Triangle 26"/>
                  <p:cNvSpPr/>
                  <p:nvPr/>
                </p:nvSpPr>
                <p:spPr>
                  <a:xfrm rot="10800000">
                    <a:off x="1532584" y="1867436"/>
                    <a:ext cx="412124" cy="321972"/>
                  </a:xfrm>
                  <a:prstGeom prst="triangle">
                    <a:avLst>
                      <a:gd name="adj" fmla="val 0"/>
                    </a:avLst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0" name="Group 9"/>
                <p:cNvGrpSpPr/>
                <p:nvPr/>
              </p:nvGrpSpPr>
              <p:grpSpPr>
                <a:xfrm>
                  <a:off x="628909" y="3137104"/>
                  <a:ext cx="1339403" cy="946598"/>
                  <a:chOff x="759853" y="1851705"/>
                  <a:chExt cx="1210614" cy="736949"/>
                </a:xfrm>
              </p:grpSpPr>
              <p:sp>
                <p:nvSpPr>
                  <p:cNvPr id="18" name="Down Arrow Callout 17"/>
                  <p:cNvSpPr/>
                  <p:nvPr/>
                </p:nvSpPr>
                <p:spPr>
                  <a:xfrm>
                    <a:off x="759853" y="1854557"/>
                    <a:ext cx="1210614" cy="734097"/>
                  </a:xfrm>
                  <a:prstGeom prst="downArrowCallout">
                    <a:avLst>
                      <a:gd name="adj1" fmla="val 32017"/>
                      <a:gd name="adj2" fmla="val 25000"/>
                      <a:gd name="adj3" fmla="val 39035"/>
                      <a:gd name="adj4" fmla="val 64977"/>
                    </a:avLst>
                  </a:prstGeom>
                  <a:solidFill>
                    <a:schemeClr val="bg1">
                      <a:lumMod val="95000"/>
                    </a:schemeClr>
                  </a:solidFill>
                  <a:ln w="2857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2.</a:t>
                    </a:r>
                    <a:endParaRPr lang="en-GB" sz="36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9" name="Isosceles Triangle 18"/>
                  <p:cNvSpPr/>
                  <p:nvPr/>
                </p:nvSpPr>
                <p:spPr>
                  <a:xfrm>
                    <a:off x="772731" y="1854557"/>
                    <a:ext cx="528035" cy="437882"/>
                  </a:xfrm>
                  <a:prstGeom prst="triangle">
                    <a:avLst>
                      <a:gd name="adj" fmla="val 0"/>
                    </a:avLst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" name="Isosceles Triangle 19"/>
                  <p:cNvSpPr/>
                  <p:nvPr/>
                </p:nvSpPr>
                <p:spPr>
                  <a:xfrm>
                    <a:off x="1429554" y="1851705"/>
                    <a:ext cx="528035" cy="437882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" name="Isosceles Triangle 20"/>
                  <p:cNvSpPr/>
                  <p:nvPr/>
                </p:nvSpPr>
                <p:spPr>
                  <a:xfrm rot="10800000">
                    <a:off x="772732" y="1867436"/>
                    <a:ext cx="412124" cy="321972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" name="Isosceles Triangle 21"/>
                  <p:cNvSpPr/>
                  <p:nvPr/>
                </p:nvSpPr>
                <p:spPr>
                  <a:xfrm rot="10800000">
                    <a:off x="1532584" y="1867436"/>
                    <a:ext cx="412124" cy="321972"/>
                  </a:xfrm>
                  <a:prstGeom prst="triangle">
                    <a:avLst>
                      <a:gd name="adj" fmla="val 0"/>
                    </a:avLst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1" name="Group 10"/>
                <p:cNvGrpSpPr/>
                <p:nvPr/>
              </p:nvGrpSpPr>
              <p:grpSpPr>
                <a:xfrm>
                  <a:off x="639640" y="3859296"/>
                  <a:ext cx="1339403" cy="946595"/>
                  <a:chOff x="759853" y="1851706"/>
                  <a:chExt cx="1210614" cy="736947"/>
                </a:xfrm>
              </p:grpSpPr>
              <p:sp>
                <p:nvSpPr>
                  <p:cNvPr id="13" name="Down Arrow Callout 12"/>
                  <p:cNvSpPr/>
                  <p:nvPr/>
                </p:nvSpPr>
                <p:spPr>
                  <a:xfrm>
                    <a:off x="759853" y="1854556"/>
                    <a:ext cx="1210614" cy="734097"/>
                  </a:xfrm>
                  <a:prstGeom prst="downArrowCallout">
                    <a:avLst>
                      <a:gd name="adj1" fmla="val 32017"/>
                      <a:gd name="adj2" fmla="val 0"/>
                      <a:gd name="adj3" fmla="val 39035"/>
                      <a:gd name="adj4" fmla="val 64977"/>
                    </a:avLst>
                  </a:prstGeom>
                  <a:solidFill>
                    <a:schemeClr val="bg1">
                      <a:lumMod val="95000"/>
                    </a:schemeClr>
                  </a:solidFill>
                  <a:ln w="2857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3.</a:t>
                    </a:r>
                    <a:endParaRPr lang="en-GB" sz="36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" name="Isosceles Triangle 13"/>
                  <p:cNvSpPr/>
                  <p:nvPr/>
                </p:nvSpPr>
                <p:spPr>
                  <a:xfrm>
                    <a:off x="772731" y="1854557"/>
                    <a:ext cx="528035" cy="437882"/>
                  </a:xfrm>
                  <a:prstGeom prst="triangle">
                    <a:avLst>
                      <a:gd name="adj" fmla="val 0"/>
                    </a:avLst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" name="Isosceles Triangle 14"/>
                  <p:cNvSpPr/>
                  <p:nvPr/>
                </p:nvSpPr>
                <p:spPr>
                  <a:xfrm>
                    <a:off x="1429554" y="1851706"/>
                    <a:ext cx="528035" cy="437882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" name="Isosceles Triangle 15"/>
                  <p:cNvSpPr/>
                  <p:nvPr/>
                </p:nvSpPr>
                <p:spPr>
                  <a:xfrm rot="10800000">
                    <a:off x="772732" y="1867436"/>
                    <a:ext cx="412124" cy="321972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" name="Isosceles Triangle 16"/>
                  <p:cNvSpPr/>
                  <p:nvPr/>
                </p:nvSpPr>
                <p:spPr>
                  <a:xfrm rot="10800000">
                    <a:off x="1532584" y="1867436"/>
                    <a:ext cx="412124" cy="321972"/>
                  </a:xfrm>
                  <a:prstGeom prst="triangle">
                    <a:avLst>
                      <a:gd name="adj" fmla="val 0"/>
                    </a:avLst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12" name="Rectangle 11"/>
                <p:cNvSpPr/>
                <p:nvPr/>
              </p:nvSpPr>
              <p:spPr>
                <a:xfrm>
                  <a:off x="594170" y="5530848"/>
                  <a:ext cx="1434638" cy="277816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  <a:scene3d>
                  <a:camera prst="perspectiveRelaxedModerately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cxnSp>
          <p:nvCxnSpPr>
            <p:cNvPr id="6" name="Straight Connector 5"/>
            <p:cNvCxnSpPr/>
            <p:nvPr/>
          </p:nvCxnSpPr>
          <p:spPr>
            <a:xfrm>
              <a:off x="1875631" y="4531190"/>
              <a:ext cx="23983" cy="12467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ounded Rectangle 32"/>
          <p:cNvSpPr/>
          <p:nvPr/>
        </p:nvSpPr>
        <p:spPr>
          <a:xfrm>
            <a:off x="1494840" y="1336476"/>
            <a:ext cx="9469504" cy="54224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the end of the lesson the learners will be able to---</a:t>
            </a:r>
            <a:endParaRPr lang="en-GB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501255" y="2058666"/>
            <a:ext cx="8928205" cy="54224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Conditional sentence.</a:t>
            </a:r>
            <a:endParaRPr lang="en-GB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474333" y="2781151"/>
            <a:ext cx="8955127" cy="54224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Explain different kinds of conditional sentence.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1509424" y="3518953"/>
            <a:ext cx="8920036" cy="54224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conditional sentence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their real life.</a:t>
            </a:r>
            <a:endParaRPr lang="en-GB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343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67426" y="6584612"/>
            <a:ext cx="11178862" cy="1459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Abdur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Razzaak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Head Teacher,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Dhalhara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Westpara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Secondary Girls’ School, Sadar, Magura. Contact: 01721588402 </a:t>
            </a:r>
            <a:endParaRPr lang="en-GB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 rot="16200000">
            <a:off x="-1300766" y="3358166"/>
            <a:ext cx="2820474" cy="1416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Pedagogical  knowledge</a:t>
            </a:r>
            <a:endParaRPr lang="en-GB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85763" y="25757"/>
            <a:ext cx="2820474" cy="1416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Technological  knowledge</a:t>
            </a:r>
            <a:endParaRPr lang="en-GB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 rot="5400000">
            <a:off x="10847232" y="3494467"/>
            <a:ext cx="2502795" cy="186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 knowledge</a:t>
            </a:r>
            <a:endParaRPr lang="en-GB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590" y="3663890"/>
            <a:ext cx="2770067" cy="23257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3455071" y="280383"/>
            <a:ext cx="5824620" cy="45371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Observe, think and say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6753" y="3742536"/>
            <a:ext cx="2923596" cy="23257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2336190" y="1511796"/>
            <a:ext cx="5593299" cy="128151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 is a condition between the two sentences.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559" t="25502" r="10962" b="24741"/>
          <a:stretch/>
        </p:blipFill>
        <p:spPr>
          <a:xfrm rot="18621461">
            <a:off x="-254403" y="451184"/>
            <a:ext cx="2773142" cy="2552639"/>
          </a:xfrm>
          <a:prstGeom prst="rect">
            <a:avLst/>
          </a:prstGeom>
        </p:spPr>
      </p:pic>
      <p:pic>
        <p:nvPicPr>
          <p:cNvPr id="4098" name="Picture 2" descr="https://i.ytimg.com/vi/7aBf8z0vaEA/hqdefault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25814" y="895616"/>
            <a:ext cx="3321086" cy="207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196690" y="3768957"/>
            <a:ext cx="5575357" cy="5052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And if the sentence is….</a:t>
            </a:r>
            <a:endParaRPr lang="en-GB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eft Arrow Callout 5"/>
          <p:cNvSpPr/>
          <p:nvPr/>
        </p:nvSpPr>
        <p:spPr>
          <a:xfrm>
            <a:off x="2132343" y="885403"/>
            <a:ext cx="3546099" cy="488397"/>
          </a:xfrm>
          <a:prstGeom prst="leftArrowCallout">
            <a:avLst>
              <a:gd name="adj1" fmla="val 38334"/>
              <a:gd name="adj2" fmla="val 35000"/>
              <a:gd name="adj3" fmla="val 38333"/>
              <a:gd name="adj4" fmla="val 917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Heat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ice bar.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dirty="0"/>
          </a:p>
        </p:txBody>
      </p:sp>
      <p:sp>
        <p:nvSpPr>
          <p:cNvPr id="18" name="Left Arrow Callout 17"/>
          <p:cNvSpPr/>
          <p:nvPr/>
        </p:nvSpPr>
        <p:spPr>
          <a:xfrm flipH="1">
            <a:off x="5947965" y="895616"/>
            <a:ext cx="2337642" cy="488397"/>
          </a:xfrm>
          <a:prstGeom prst="leftArrowCallout">
            <a:avLst>
              <a:gd name="adj1" fmla="val 38334"/>
              <a:gd name="adj2" fmla="val 35000"/>
              <a:gd name="adj3" fmla="val 38333"/>
              <a:gd name="adj4" fmla="val 8788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melts.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dirty="0"/>
          </a:p>
        </p:txBody>
      </p:sp>
      <p:sp>
        <p:nvSpPr>
          <p:cNvPr id="7" name="Down Arrow Callout 6"/>
          <p:cNvSpPr/>
          <p:nvPr/>
        </p:nvSpPr>
        <p:spPr>
          <a:xfrm>
            <a:off x="3610999" y="872092"/>
            <a:ext cx="4005329" cy="958100"/>
          </a:xfrm>
          <a:prstGeom prst="down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sentence is….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3600" dirty="0"/>
          </a:p>
        </p:txBody>
      </p:sp>
      <p:sp>
        <p:nvSpPr>
          <p:cNvPr id="10" name="Left-Right Arrow 9"/>
          <p:cNvSpPr/>
          <p:nvPr/>
        </p:nvSpPr>
        <p:spPr>
          <a:xfrm>
            <a:off x="1721609" y="1763744"/>
            <a:ext cx="6684102" cy="680774"/>
          </a:xfrm>
          <a:prstGeom prst="leftRightArrow">
            <a:avLst>
              <a:gd name="adj1" fmla="val 69466"/>
              <a:gd name="adj2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 heat the ice bar, it melts.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138749" y="2534303"/>
            <a:ext cx="5849821" cy="5052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a conditional sentence.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209733" y="3151630"/>
            <a:ext cx="2512653" cy="5052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Similarly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Left Arrow Callout 25"/>
          <p:cNvSpPr/>
          <p:nvPr/>
        </p:nvSpPr>
        <p:spPr>
          <a:xfrm>
            <a:off x="3502087" y="3745810"/>
            <a:ext cx="3886766" cy="488397"/>
          </a:xfrm>
          <a:prstGeom prst="leftArrowCallout">
            <a:avLst>
              <a:gd name="adj1" fmla="val 38334"/>
              <a:gd name="adj2" fmla="val 35000"/>
              <a:gd name="adj3" fmla="val 38333"/>
              <a:gd name="adj4" fmla="val 917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sky is cloudy.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dirty="0"/>
          </a:p>
        </p:txBody>
      </p:sp>
      <p:sp>
        <p:nvSpPr>
          <p:cNvPr id="27" name="Left Arrow Callout 26"/>
          <p:cNvSpPr/>
          <p:nvPr/>
        </p:nvSpPr>
        <p:spPr>
          <a:xfrm flipH="1">
            <a:off x="5463176" y="4294490"/>
            <a:ext cx="3047165" cy="488397"/>
          </a:xfrm>
          <a:prstGeom prst="leftArrowCallout">
            <a:avLst>
              <a:gd name="adj1" fmla="val 38334"/>
              <a:gd name="adj2" fmla="val 35000"/>
              <a:gd name="adj3" fmla="val 38333"/>
              <a:gd name="adj4" fmla="val 8788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may rain.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dirty="0"/>
          </a:p>
        </p:txBody>
      </p:sp>
      <p:sp>
        <p:nvSpPr>
          <p:cNvPr id="28" name="Rectangle 27"/>
          <p:cNvSpPr/>
          <p:nvPr/>
        </p:nvSpPr>
        <p:spPr>
          <a:xfrm>
            <a:off x="3209565" y="4832784"/>
            <a:ext cx="5593299" cy="128151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 is a condition between the two sentences.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Left-Right Arrow 28"/>
          <p:cNvSpPr/>
          <p:nvPr/>
        </p:nvSpPr>
        <p:spPr>
          <a:xfrm>
            <a:off x="2804863" y="4244858"/>
            <a:ext cx="6636458" cy="680774"/>
          </a:xfrm>
          <a:prstGeom prst="leftRightArrow">
            <a:avLst>
              <a:gd name="adj1" fmla="val 69466"/>
              <a:gd name="adj2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the sky is cloudy, it may rain.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002630" y="5957894"/>
            <a:ext cx="6864770" cy="5052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 it’s a conditional sentence.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84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2" grpId="1" animBg="1"/>
      <p:bldP spid="15" grpId="0" animBg="1"/>
      <p:bldP spid="6" grpId="0" animBg="1"/>
      <p:bldP spid="6" grpId="1" animBg="1"/>
      <p:bldP spid="18" grpId="0" animBg="1"/>
      <p:bldP spid="18" grpId="1" animBg="1"/>
      <p:bldP spid="7" grpId="0" animBg="1"/>
      <p:bldP spid="10" grpId="0" animBg="1"/>
      <p:bldP spid="24" grpId="0" animBg="1"/>
      <p:bldP spid="25" grpId="0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67426" y="6584612"/>
            <a:ext cx="11178862" cy="1459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Abdur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Razzaak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Head Teacher,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Dhalhara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Westpara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Secondary Girls’ School, Sadar, Magura. Contact: 01721588402 </a:t>
            </a:r>
            <a:endParaRPr lang="en-GB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 rot="16200000">
            <a:off x="-1300766" y="3358166"/>
            <a:ext cx="2820474" cy="1416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Pedagogical  knowledge</a:t>
            </a:r>
            <a:endParaRPr lang="en-GB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85763" y="25757"/>
            <a:ext cx="2820474" cy="1416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Technological  knowledge</a:t>
            </a:r>
            <a:endParaRPr lang="en-GB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 rot="5400000">
            <a:off x="10847232" y="3494467"/>
            <a:ext cx="2502795" cy="186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 knowledge</a:t>
            </a:r>
            <a:endParaRPr lang="en-GB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5033" y="167424"/>
            <a:ext cx="2923596" cy="23257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364358" y="2704586"/>
            <a:ext cx="11463283" cy="37959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Grammar point: </a:t>
            </a:r>
            <a:r>
              <a:rPr lang="en-GB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conditional sentence is a type of sentence that states a condition and </a:t>
            </a:r>
            <a:r>
              <a:rPr lang="en-GB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sentences </a:t>
            </a:r>
            <a:r>
              <a:rPr lang="en-GB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made up of a dependent clause and an independent </a:t>
            </a:r>
            <a:r>
              <a:rPr lang="en-GB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clause. A </a:t>
            </a:r>
            <a:r>
              <a:rPr lang="en-GB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condition is something that can only happen </a:t>
            </a:r>
            <a:r>
              <a:rPr lang="en-GB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GB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something else </a:t>
            </a:r>
            <a:r>
              <a:rPr lang="en-GB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occurs</a:t>
            </a:r>
            <a:r>
              <a:rPr lang="en-GB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it almost </a:t>
            </a:r>
            <a:r>
              <a:rPr lang="en-GB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always begins with “if.” </a:t>
            </a:r>
          </a:p>
        </p:txBody>
      </p:sp>
      <p:sp>
        <p:nvSpPr>
          <p:cNvPr id="3" name="Up Arrow Callout 2"/>
          <p:cNvSpPr/>
          <p:nvPr/>
        </p:nvSpPr>
        <p:spPr>
          <a:xfrm>
            <a:off x="349099" y="814518"/>
            <a:ext cx="4905687" cy="1037069"/>
          </a:xfrm>
          <a:prstGeom prst="up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Main/independent clause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eft Arrow Callout 10"/>
          <p:cNvSpPr/>
          <p:nvPr/>
        </p:nvSpPr>
        <p:spPr>
          <a:xfrm flipH="1">
            <a:off x="5936971" y="369809"/>
            <a:ext cx="3127998" cy="488397"/>
          </a:xfrm>
          <a:prstGeom prst="leftArrowCallout">
            <a:avLst>
              <a:gd name="adj1" fmla="val 38334"/>
              <a:gd name="adj2" fmla="val 35000"/>
              <a:gd name="adj3" fmla="val 38333"/>
              <a:gd name="adj4" fmla="val 9126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it rains.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dirty="0"/>
          </a:p>
        </p:txBody>
      </p:sp>
      <p:sp>
        <p:nvSpPr>
          <p:cNvPr id="12" name="Left Arrow Callout 11"/>
          <p:cNvSpPr/>
          <p:nvPr/>
        </p:nvSpPr>
        <p:spPr>
          <a:xfrm flipH="1">
            <a:off x="1437265" y="326121"/>
            <a:ext cx="4233229" cy="488397"/>
          </a:xfrm>
          <a:prstGeom prst="leftArrowCallout">
            <a:avLst>
              <a:gd name="adj1" fmla="val 38334"/>
              <a:gd name="adj2" fmla="val 40427"/>
              <a:gd name="adj3" fmla="val 49186"/>
              <a:gd name="adj4" fmla="val 9195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I’ll not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go,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dirty="0"/>
          </a:p>
        </p:txBody>
      </p:sp>
      <p:sp>
        <p:nvSpPr>
          <p:cNvPr id="13" name="Up Arrow Callout 12"/>
          <p:cNvSpPr/>
          <p:nvPr/>
        </p:nvSpPr>
        <p:spPr>
          <a:xfrm>
            <a:off x="5423579" y="858207"/>
            <a:ext cx="3411168" cy="1155596"/>
          </a:xfrm>
          <a:prstGeom prst="upArrowCallout">
            <a:avLst>
              <a:gd name="adj1" fmla="val 31786"/>
              <a:gd name="adj2" fmla="val 25961"/>
              <a:gd name="adj3" fmla="val 14886"/>
              <a:gd name="adj4" fmla="val 7932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if/conditional/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depended clause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78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67426" y="6584612"/>
            <a:ext cx="11178862" cy="1459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Abdur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Razzaak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Head Teacher,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Dhalhara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Westpara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Secondary Girls’ School, Sadar, Magura. Contact: 01721588402 </a:t>
            </a:r>
            <a:endParaRPr lang="en-GB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 rot="16200000">
            <a:off x="-1300766" y="3358166"/>
            <a:ext cx="2820474" cy="1416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Pedagogical  knowledge</a:t>
            </a:r>
            <a:endParaRPr lang="en-GB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85763" y="25757"/>
            <a:ext cx="2820474" cy="1416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Technological  knowledge</a:t>
            </a:r>
            <a:endParaRPr lang="en-GB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 rot="5400000">
            <a:off x="10847232" y="3494467"/>
            <a:ext cx="2502795" cy="186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 knowledge</a:t>
            </a:r>
            <a:endParaRPr lang="en-GB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523517" y="1574609"/>
            <a:ext cx="3309771" cy="3216533"/>
            <a:chOff x="4137259" y="1171311"/>
            <a:chExt cx="3309771" cy="3216533"/>
          </a:xfrm>
        </p:grpSpPr>
        <p:sp>
          <p:nvSpPr>
            <p:cNvPr id="8" name="Oval 7"/>
            <p:cNvSpPr/>
            <p:nvPr/>
          </p:nvSpPr>
          <p:spPr>
            <a:xfrm>
              <a:off x="4137259" y="1171311"/>
              <a:ext cx="3309771" cy="3216533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sp>
        <p:sp>
          <p:nvSpPr>
            <p:cNvPr id="9" name="Oval 4"/>
            <p:cNvSpPr/>
            <p:nvPr/>
          </p:nvSpPr>
          <p:spPr>
            <a:xfrm>
              <a:off x="4621964" y="1642361"/>
              <a:ext cx="2340361" cy="22744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Kinds of conditional sentences</a:t>
              </a:r>
              <a:endParaRPr lang="en-GB" sz="3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461844" y="3597652"/>
            <a:ext cx="2966424" cy="2862272"/>
            <a:chOff x="7528645" y="-1559124"/>
            <a:chExt cx="2966424" cy="2234834"/>
          </a:xfrm>
        </p:grpSpPr>
        <p:sp>
          <p:nvSpPr>
            <p:cNvPr id="11" name="Oval 10"/>
            <p:cNvSpPr/>
            <p:nvPr/>
          </p:nvSpPr>
          <p:spPr>
            <a:xfrm>
              <a:off x="7528645" y="-1559124"/>
              <a:ext cx="2966424" cy="223483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7963068" y="-1231840"/>
              <a:ext cx="2097578" cy="15802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smtClea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First</a:t>
              </a:r>
            </a:p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smtClea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condition</a:t>
              </a:r>
              <a:endParaRPr lang="en-GB" sz="3600" kern="1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481274" y="25757"/>
            <a:ext cx="2811107" cy="2711844"/>
            <a:chOff x="4478710" y="2048230"/>
            <a:chExt cx="2187656" cy="2187656"/>
          </a:xfrm>
        </p:grpSpPr>
        <p:sp>
          <p:nvSpPr>
            <p:cNvPr id="15" name="Oval 14"/>
            <p:cNvSpPr/>
            <p:nvPr/>
          </p:nvSpPr>
          <p:spPr>
            <a:xfrm>
              <a:off x="4478710" y="2048230"/>
              <a:ext cx="2187656" cy="2187656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16" name="Oval 4"/>
            <p:cNvSpPr/>
            <p:nvPr/>
          </p:nvSpPr>
          <p:spPr>
            <a:xfrm>
              <a:off x="4799085" y="2368605"/>
              <a:ext cx="1546906" cy="15469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dirty="0" smtClea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en-US" sz="3600" kern="1200" dirty="0" smtClea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ero</a:t>
              </a:r>
            </a:p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smtClea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condition</a:t>
              </a:r>
              <a:endParaRPr lang="en-GB" sz="3600" kern="1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20852" y="3524269"/>
            <a:ext cx="2898999" cy="2810966"/>
            <a:chOff x="4478710" y="1993928"/>
            <a:chExt cx="2187656" cy="2187656"/>
          </a:xfrm>
        </p:grpSpPr>
        <p:sp>
          <p:nvSpPr>
            <p:cNvPr id="18" name="Oval 17"/>
            <p:cNvSpPr/>
            <p:nvPr/>
          </p:nvSpPr>
          <p:spPr>
            <a:xfrm>
              <a:off x="4478710" y="1993928"/>
              <a:ext cx="2187656" cy="2187656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sp>
        <p:sp>
          <p:nvSpPr>
            <p:cNvPr id="19" name="Oval 4"/>
            <p:cNvSpPr/>
            <p:nvPr/>
          </p:nvSpPr>
          <p:spPr>
            <a:xfrm>
              <a:off x="4799085" y="2314303"/>
              <a:ext cx="1546906" cy="15469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Second</a:t>
              </a:r>
            </a:p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condition</a:t>
              </a:r>
              <a:endParaRPr lang="en-GB" sz="36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90656" y="96590"/>
            <a:ext cx="2693754" cy="2801972"/>
            <a:chOff x="2486963" y="2180"/>
            <a:chExt cx="6171151" cy="6171151"/>
          </a:xfrm>
        </p:grpSpPr>
        <p:sp>
          <p:nvSpPr>
            <p:cNvPr id="24" name="Oval 23"/>
            <p:cNvSpPr/>
            <p:nvPr/>
          </p:nvSpPr>
          <p:spPr>
            <a:xfrm>
              <a:off x="2486963" y="2180"/>
              <a:ext cx="6171151" cy="617115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25" name="Oval 4"/>
            <p:cNvSpPr/>
            <p:nvPr/>
          </p:nvSpPr>
          <p:spPr>
            <a:xfrm>
              <a:off x="3390707" y="905924"/>
              <a:ext cx="4363663" cy="43636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Third</a:t>
              </a:r>
            </a:p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condition</a:t>
              </a:r>
              <a:endParaRPr lang="en-GB" sz="3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ight Arrow 2"/>
          <p:cNvSpPr/>
          <p:nvPr/>
        </p:nvSpPr>
        <p:spPr>
          <a:xfrm rot="20119463">
            <a:off x="7688270" y="1935425"/>
            <a:ext cx="981914" cy="725523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ight Arrow 25"/>
          <p:cNvSpPr/>
          <p:nvPr/>
        </p:nvSpPr>
        <p:spPr>
          <a:xfrm rot="2070422">
            <a:off x="7570500" y="3979383"/>
            <a:ext cx="981914" cy="725523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ight Arrow 26"/>
          <p:cNvSpPr/>
          <p:nvPr/>
        </p:nvSpPr>
        <p:spPr>
          <a:xfrm rot="9241646">
            <a:off x="3739965" y="3887247"/>
            <a:ext cx="981914" cy="725523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ight Arrow 27"/>
          <p:cNvSpPr/>
          <p:nvPr/>
        </p:nvSpPr>
        <p:spPr>
          <a:xfrm rot="12086175">
            <a:off x="3702410" y="1802021"/>
            <a:ext cx="981914" cy="725523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88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67426" y="6584612"/>
            <a:ext cx="11178862" cy="1459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Abdur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Razzaak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Head Teacher,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Dhalhara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Westpara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Secondary Girls’ School, Sadar, Magura. Contact: 01721588402 </a:t>
            </a:r>
            <a:endParaRPr lang="en-GB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 rot="16200000">
            <a:off x="-1300766" y="3358166"/>
            <a:ext cx="2820474" cy="1416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Pedagogical  knowledge</a:t>
            </a:r>
            <a:endParaRPr lang="en-GB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85763" y="25757"/>
            <a:ext cx="2820474" cy="1416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Technological  knowledge</a:t>
            </a:r>
            <a:endParaRPr lang="en-GB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 rot="5400000">
            <a:off x="10847232" y="3494467"/>
            <a:ext cx="2502795" cy="186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 knowledge</a:t>
            </a:r>
            <a:endParaRPr lang="en-GB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55071" y="280383"/>
            <a:ext cx="5824620" cy="45371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Observe, think and say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71156" y="280382"/>
            <a:ext cx="4143464" cy="45371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Zero conditional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64318" y="1010978"/>
            <a:ext cx="5824620" cy="45371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due falls, the grass wets.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62900" y="4419533"/>
            <a:ext cx="7726805" cy="45371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If people don’t eat, they get hungry.</a:t>
            </a:r>
            <a:endParaRPr lang="en-GB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080" y="824250"/>
            <a:ext cx="2936723" cy="22025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3638" y="824250"/>
            <a:ext cx="2861620" cy="20249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Rectangle 14"/>
          <p:cNvSpPr/>
          <p:nvPr/>
        </p:nvSpPr>
        <p:spPr>
          <a:xfrm>
            <a:off x="2680861" y="3711252"/>
            <a:ext cx="7708844" cy="45371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If I miss the bus, </a:t>
            </a:r>
            <a:r>
              <a:rPr lang="en-GB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GB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 late for work</a:t>
            </a:r>
          </a:p>
        </p:txBody>
      </p:sp>
      <p:sp>
        <p:nvSpPr>
          <p:cNvPr id="4" name="Down Arrow Callout 3"/>
          <p:cNvSpPr/>
          <p:nvPr/>
        </p:nvSpPr>
        <p:spPr>
          <a:xfrm>
            <a:off x="4171156" y="2570502"/>
            <a:ext cx="3723861" cy="1013466"/>
          </a:xfrm>
          <a:prstGeom prst="down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Similarly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1194938" y="5125563"/>
            <a:ext cx="10042905" cy="11616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Grammar point: If thee IF clause comes first, there must be a comma (,) after IF clause.</a:t>
            </a:r>
            <a:endParaRPr lang="en-GB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815952" y="983185"/>
            <a:ext cx="940905" cy="509297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7843469" y="1076593"/>
            <a:ext cx="1060174" cy="495401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Up Arrow Callout 5"/>
          <p:cNvSpPr/>
          <p:nvPr/>
        </p:nvSpPr>
        <p:spPr>
          <a:xfrm>
            <a:off x="4399721" y="1512242"/>
            <a:ext cx="1696279" cy="636908"/>
          </a:xfrm>
          <a:prstGeom prst="up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present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Up Arrow Callout 26"/>
          <p:cNvSpPr/>
          <p:nvPr/>
        </p:nvSpPr>
        <p:spPr>
          <a:xfrm>
            <a:off x="7327361" y="1555678"/>
            <a:ext cx="1696279" cy="636908"/>
          </a:xfrm>
          <a:prstGeom prst="up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present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6626087" y="3750951"/>
            <a:ext cx="801468" cy="495401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3622949" y="3718113"/>
            <a:ext cx="1023058" cy="509297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4889023" y="4400313"/>
            <a:ext cx="1916153" cy="619981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7921521" y="4442078"/>
            <a:ext cx="758652" cy="495401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4929294" y="7703631"/>
            <a:ext cx="940905" cy="509297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79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0" grpId="0" animBg="1"/>
      <p:bldP spid="11" grpId="0" animBg="1"/>
      <p:bldP spid="15" grpId="0" animBg="1"/>
      <p:bldP spid="4" grpId="0" animBg="1"/>
      <p:bldP spid="17" grpId="0" animBg="1"/>
      <p:bldP spid="20" grpId="0" animBg="1"/>
      <p:bldP spid="20" grpId="1" animBg="1"/>
      <p:bldP spid="24" grpId="0" animBg="1"/>
      <p:bldP spid="24" grpId="1" animBg="1"/>
      <p:bldP spid="6" grpId="0" animBg="1"/>
      <p:bldP spid="27" grpId="0" animBg="1"/>
      <p:bldP spid="28" grpId="0" animBg="1"/>
      <p:bldP spid="28" grpId="1" animBg="1"/>
      <p:bldP spid="29" grpId="0" animBg="1"/>
      <p:bldP spid="29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67426" y="6584612"/>
            <a:ext cx="11178862" cy="1459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Abdur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Razzaak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Head Teacher,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Dhalhara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Westpara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Secondary Girls’ School, Sadar, Magura. Contact: 01721588402 </a:t>
            </a:r>
            <a:endParaRPr lang="en-GB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 rot="16200000">
            <a:off x="-1300766" y="3358166"/>
            <a:ext cx="2820474" cy="1416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Pedagogical  knowledge</a:t>
            </a:r>
            <a:endParaRPr lang="en-GB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85763" y="25757"/>
            <a:ext cx="2820474" cy="1416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Technological  knowledge</a:t>
            </a:r>
            <a:endParaRPr lang="en-GB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 rot="5400000">
            <a:off x="10847232" y="3494467"/>
            <a:ext cx="2502795" cy="186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 knowledge</a:t>
            </a:r>
            <a:endParaRPr lang="en-GB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291489" y="268427"/>
            <a:ext cx="8501458" cy="513007"/>
            <a:chOff x="2444838" y="631065"/>
            <a:chExt cx="5707489" cy="513007"/>
          </a:xfrm>
        </p:grpSpPr>
        <p:sp>
          <p:nvSpPr>
            <p:cNvPr id="9" name="Rounded Rectangle 8"/>
            <p:cNvSpPr/>
            <p:nvPr/>
          </p:nvSpPr>
          <p:spPr>
            <a:xfrm>
              <a:off x="2472744" y="631065"/>
              <a:ext cx="5679583" cy="48939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444838" y="654675"/>
              <a:ext cx="5679583" cy="48939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Individual Work                                 2 min.</a:t>
              </a:r>
              <a:endPara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809" y="873617"/>
            <a:ext cx="2117623" cy="23145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731295" y="3314250"/>
            <a:ext cx="6509409" cy="56667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conditional sentence?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1295" y="5126473"/>
            <a:ext cx="5364705" cy="56667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zero conditional?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3893" y="5821025"/>
            <a:ext cx="5402107" cy="56667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Kinds of “conditionals” ?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725080" y="2640811"/>
            <a:ext cx="3922643" cy="24200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conditional sentence is a type of sentence that states a </a:t>
            </a:r>
            <a:r>
              <a:rPr lang="en-GB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condition.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41775" y="5114437"/>
            <a:ext cx="5763482" cy="61595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condition with present form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279942" y="5872261"/>
            <a:ext cx="1226295" cy="5666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684960" y="1101878"/>
            <a:ext cx="6502172" cy="1550259"/>
            <a:chOff x="1545463" y="2430428"/>
            <a:chExt cx="2253804" cy="2463544"/>
          </a:xfrm>
        </p:grpSpPr>
        <p:sp>
          <p:nvSpPr>
            <p:cNvPr id="27" name="Down Arrow 26"/>
            <p:cNvSpPr/>
            <p:nvPr/>
          </p:nvSpPr>
          <p:spPr>
            <a:xfrm>
              <a:off x="1648495" y="2472745"/>
              <a:ext cx="2047741" cy="2331077"/>
            </a:xfrm>
            <a:prstGeom prst="downArrow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 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click left side writing to check</a:t>
              </a:r>
              <a:endPara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Down Arrow 27"/>
            <p:cNvSpPr/>
            <p:nvPr/>
          </p:nvSpPr>
          <p:spPr>
            <a:xfrm>
              <a:off x="1545463" y="2430428"/>
              <a:ext cx="2253804" cy="2463544"/>
            </a:xfrm>
            <a:prstGeom prst="downArrow">
              <a:avLst>
                <a:gd name="adj1" fmla="val 50000"/>
                <a:gd name="adj2" fmla="val 51714"/>
              </a:avLst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9" name="Picture 28" descr="Screen Clippi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7134" y="860092"/>
            <a:ext cx="2104060" cy="181606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0383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repeatCount="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1600</Words>
  <Application>Microsoft Office PowerPoint</Application>
  <PresentationFormat>Widescreen</PresentationFormat>
  <Paragraphs>257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NikoshBAN</vt:lpstr>
      <vt:lpstr>Times New Roman</vt:lpstr>
      <vt:lpstr>Vrinda</vt:lpstr>
      <vt:lpstr>Wingdings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64</cp:revision>
  <dcterms:created xsi:type="dcterms:W3CDTF">2020-08-04T08:40:29Z</dcterms:created>
  <dcterms:modified xsi:type="dcterms:W3CDTF">2020-08-21T18:29:08Z</dcterms:modified>
</cp:coreProperties>
</file>