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0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9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66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86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1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2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8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BC38E7-3130-4A1F-8086-6DF83C55ECA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1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-396240"/>
            <a:ext cx="8006443" cy="6405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824" y="4025901"/>
            <a:ext cx="102180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</a:rPr>
              <a:t>Welcome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 txBox="1">
            <a:spLocks/>
          </p:cNvSpPr>
          <p:nvPr/>
        </p:nvSpPr>
        <p:spPr>
          <a:xfrm>
            <a:off x="558797" y="179432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eats rice.</a:t>
            </a:r>
            <a:endParaRPr lang="en-US" sz="32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58797" y="4831532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 to the man.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1223269" y="248341"/>
            <a:ext cx="990157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925075" y="4875099"/>
            <a:ext cx="1091751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58797" y="2058195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flies in the sky.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2267853" y="2101762"/>
            <a:ext cx="801915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58796" y="934570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ate rice.</a:t>
            </a:r>
            <a:endParaRPr lang="en-US" sz="32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558797" y="2722407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flew in the sky.</a:t>
            </a:r>
            <a:endParaRPr lang="en-US" sz="3200" dirty="0"/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558796" y="5507971"/>
            <a:ext cx="65441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listened to the man.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273623" y="1000872"/>
            <a:ext cx="767446" cy="510824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35195" y="2739449"/>
            <a:ext cx="961572" cy="592741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885618" y="5455946"/>
            <a:ext cx="1719036" cy="727125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9929" y="199173"/>
            <a:ext cx="102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eats</a:t>
            </a:r>
          </a:p>
        </p:txBody>
      </p:sp>
      <p:sp>
        <p:nvSpPr>
          <p:cNvPr id="19" name="Left-Up Arrow 18"/>
          <p:cNvSpPr/>
          <p:nvPr/>
        </p:nvSpPr>
        <p:spPr>
          <a:xfrm rot="5400000">
            <a:off x="4264229" y="828479"/>
            <a:ext cx="680846" cy="478921"/>
          </a:xfrm>
          <a:prstGeom prst="leftUp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8400" y="1087865"/>
            <a:ext cx="356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 Form of Verb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9880" y="179432"/>
            <a:ext cx="870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ate</a:t>
            </a:r>
          </a:p>
        </p:txBody>
      </p:sp>
      <p:sp>
        <p:nvSpPr>
          <p:cNvPr id="23" name="Left-Up Arrow 22"/>
          <p:cNvSpPr/>
          <p:nvPr/>
        </p:nvSpPr>
        <p:spPr>
          <a:xfrm rot="5400000">
            <a:off x="8354832" y="830735"/>
            <a:ext cx="680846" cy="478921"/>
          </a:xfrm>
          <a:prstGeom prst="leftUp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934688" y="1067939"/>
            <a:ext cx="308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Past Form of Verb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78558" y="3209976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flies</a:t>
            </a:r>
            <a:endParaRPr lang="en-US" sz="3200" dirty="0"/>
          </a:p>
        </p:txBody>
      </p:sp>
      <p:sp>
        <p:nvSpPr>
          <p:cNvPr id="43" name="Left-Up Arrow 42"/>
          <p:cNvSpPr/>
          <p:nvPr/>
        </p:nvSpPr>
        <p:spPr>
          <a:xfrm rot="5400000">
            <a:off x="4352858" y="3839282"/>
            <a:ext cx="680846" cy="478921"/>
          </a:xfrm>
          <a:prstGeom prst="leftUp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77029" y="4098668"/>
            <a:ext cx="356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 Form of Verb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48509" y="3190235"/>
            <a:ext cx="10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flew</a:t>
            </a:r>
            <a:endParaRPr lang="en-US" sz="3200" dirty="0"/>
          </a:p>
        </p:txBody>
      </p:sp>
      <p:sp>
        <p:nvSpPr>
          <p:cNvPr id="46" name="Left-Up Arrow 45"/>
          <p:cNvSpPr/>
          <p:nvPr/>
        </p:nvSpPr>
        <p:spPr>
          <a:xfrm rot="5400000">
            <a:off x="8443461" y="3841538"/>
            <a:ext cx="680846" cy="478921"/>
          </a:xfrm>
          <a:prstGeom prst="leftUp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023317" y="4078742"/>
            <a:ext cx="308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Past Form of Verb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41636" y="5253566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listen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9987341" y="525356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listened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8849607" y="5431650"/>
            <a:ext cx="1129042" cy="27355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322" y="6221182"/>
            <a:ext cx="12095524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Every First Verb is Present Form &amp; Every Last Verb is Past Form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5353928" y="391809"/>
            <a:ext cx="2905952" cy="249826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287813" y="3416875"/>
            <a:ext cx="2905952" cy="249826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6" grpId="1" animBg="1"/>
      <p:bldP spid="18" grpId="0" animBg="1"/>
      <p:bldP spid="18" grpId="1" animBg="1"/>
      <p:bldP spid="21" grpId="0"/>
      <p:bldP spid="22" grpId="0" animBg="1"/>
      <p:bldP spid="22" grpId="1" animBg="1"/>
      <p:bldP spid="17" grpId="0"/>
      <p:bldP spid="20" grpId="0"/>
      <p:bldP spid="28" grpId="0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4" grpId="0"/>
      <p:bldP spid="19" grpId="0" animBg="1"/>
      <p:bldP spid="6" grpId="0"/>
      <p:bldP spid="7" grpId="0"/>
      <p:bldP spid="23" grpId="0" animBg="1"/>
      <p:bldP spid="25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/>
      <p:bldP spid="8" grpId="0" animBg="1"/>
      <p:bldP spid="1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58796" y="363073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ate rice.</a:t>
            </a:r>
            <a:endParaRPr lang="en-US" sz="32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58797" y="1595736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flew in the sky.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6138" y="2911726"/>
            <a:ext cx="65441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listened to the man.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273623" y="429375"/>
            <a:ext cx="767446" cy="510824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35195" y="1612778"/>
            <a:ext cx="961572" cy="592741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3375" y="5476708"/>
            <a:ext cx="2341260" cy="1019539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8796" y="4408714"/>
            <a:ext cx="11377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These Verbs are in Past Form expressing actions</a:t>
            </a:r>
          </a:p>
          <a:p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one in the past.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38" y="5609043"/>
            <a:ext cx="11377390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 Indefinite Tense =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Past Form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Verb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74728" y="2848811"/>
            <a:ext cx="1719036" cy="727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93" y="807409"/>
            <a:ext cx="8949413" cy="588012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35478"/>
              </p:ext>
            </p:extLst>
          </p:nvPr>
        </p:nvGraphicFramePr>
        <p:xfrm>
          <a:off x="872676" y="922184"/>
          <a:ext cx="485094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574">
                  <a:extLst>
                    <a:ext uri="{9D8B030D-6E8A-4147-A177-3AD203B41FA5}">
                      <a16:colId xmlns:a16="http://schemas.microsoft.com/office/drawing/2014/main" val="831996736"/>
                    </a:ext>
                  </a:extLst>
                </a:gridCol>
                <a:gridCol w="2199372">
                  <a:extLst>
                    <a:ext uri="{9D8B030D-6E8A-4147-A177-3AD203B41FA5}">
                      <a16:colId xmlns:a16="http://schemas.microsoft.com/office/drawing/2014/main" val="74291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Base/Present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Past Form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0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1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Drive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8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Steal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5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Wear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am/is/are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6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endParaRPr lang="en-US" sz="4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274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9100" y="187776"/>
            <a:ext cx="1138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Pair Work: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Make Past Form from the Base Form of the Verbs.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1106" y="2072976"/>
            <a:ext cx="1154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1367" y="1491560"/>
            <a:ext cx="112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broke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7681" y="2632484"/>
            <a:ext cx="113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7681" y="3207915"/>
            <a:ext cx="988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521" y="3777913"/>
            <a:ext cx="937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521" y="4357318"/>
            <a:ext cx="116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7681" y="4895254"/>
            <a:ext cx="1031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86521" y="5465252"/>
            <a:ext cx="1823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was/were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521" y="6112118"/>
            <a:ext cx="71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29391"/>
              </p:ext>
            </p:extLst>
          </p:nvPr>
        </p:nvGraphicFramePr>
        <p:xfrm>
          <a:off x="6134100" y="913031"/>
          <a:ext cx="5200650" cy="581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831996736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74291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Base/Present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Past Form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0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1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8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Hide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5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69299"/>
                  </a:ext>
                </a:extLst>
              </a:tr>
              <a:tr h="5982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Drink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763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endParaRPr lang="en-US" sz="7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274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452484" y="1452275"/>
            <a:ext cx="715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50231" y="2068116"/>
            <a:ext cx="1028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476" y="2577915"/>
            <a:ext cx="832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6952" y="3213410"/>
            <a:ext cx="71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6952" y="3820762"/>
            <a:ext cx="692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46952" y="4339190"/>
            <a:ext cx="946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46952" y="4902012"/>
            <a:ext cx="1083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46952" y="5503070"/>
            <a:ext cx="1134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46952" y="6101117"/>
            <a:ext cx="1204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4237" y="202736"/>
            <a:ext cx="61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58797" y="3570332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eats rice.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223269" y="3639241"/>
            <a:ext cx="990157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3309" y="398522"/>
            <a:ext cx="1091751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58796" y="4325470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ate rice.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273623" y="4391772"/>
            <a:ext cx="767446" cy="510824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5209" y="1072123"/>
            <a:ext cx="1719036" cy="727125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58796" y="5106520"/>
            <a:ext cx="3458030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will eat rice.</a:t>
            </a:r>
            <a:endParaRPr lang="en-US" sz="32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58796" y="344020"/>
            <a:ext cx="456565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I listen to my teachers.</a:t>
            </a:r>
            <a:endParaRPr lang="en-US" sz="3200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558796" y="1143394"/>
            <a:ext cx="511810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I listened to my teachers.</a:t>
            </a:r>
            <a:endParaRPr lang="en-US" sz="3200"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58796" y="1942768"/>
            <a:ext cx="553720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I shall listen to my teachers.</a:t>
            </a:r>
            <a:endParaRPr lang="en-US" sz="3200" dirty="0"/>
          </a:p>
        </p:txBody>
      </p:sp>
      <p:sp>
        <p:nvSpPr>
          <p:cNvPr id="19" name="Snip Same Side Corner Rectangle 18"/>
          <p:cNvSpPr/>
          <p:nvPr/>
        </p:nvSpPr>
        <p:spPr>
          <a:xfrm>
            <a:off x="783310" y="1971584"/>
            <a:ext cx="2058314" cy="540147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ame Side Corner Rectangle 19"/>
          <p:cNvSpPr/>
          <p:nvPr/>
        </p:nvSpPr>
        <p:spPr>
          <a:xfrm>
            <a:off x="1223269" y="5106520"/>
            <a:ext cx="1481831" cy="577126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84399" y="390976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listen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84399" y="1252734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listened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4399" y="2024201"/>
            <a:ext cx="2242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shall listen 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746897" y="530963"/>
            <a:ext cx="1080424" cy="36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287109" y="1390650"/>
            <a:ext cx="540212" cy="37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5400000">
            <a:off x="8072536" y="2563263"/>
            <a:ext cx="682850" cy="7057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766823" y="416663"/>
            <a:ext cx="281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Present Form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827321" y="1284268"/>
            <a:ext cx="281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Past Form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8728993" y="2795668"/>
            <a:ext cx="342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</a:t>
            </a:r>
            <a:r>
              <a:rPr lang="en-US" sz="3200" dirty="0" err="1" smtClean="0"/>
              <a:t>hall+Base</a:t>
            </a:r>
            <a:r>
              <a:rPr lang="en-US" sz="3200" dirty="0" smtClean="0"/>
              <a:t> Form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022299" y="3610426"/>
            <a:ext cx="102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eats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5022299" y="4472184"/>
            <a:ext cx="870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ate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5022299" y="5243651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ill eat </a:t>
            </a:r>
            <a:endParaRPr lang="en-US" sz="3200" dirty="0"/>
          </a:p>
        </p:txBody>
      </p:sp>
      <p:sp>
        <p:nvSpPr>
          <p:cNvPr id="33" name="Right Arrow 32"/>
          <p:cNvSpPr/>
          <p:nvPr/>
        </p:nvSpPr>
        <p:spPr>
          <a:xfrm>
            <a:off x="5975247" y="3750413"/>
            <a:ext cx="1080424" cy="36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975247" y="4610100"/>
            <a:ext cx="1080424" cy="341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-Up Arrow 34"/>
          <p:cNvSpPr/>
          <p:nvPr/>
        </p:nvSpPr>
        <p:spPr>
          <a:xfrm rot="5400000">
            <a:off x="6205636" y="5782713"/>
            <a:ext cx="682850" cy="7057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995173" y="3636113"/>
            <a:ext cx="281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Present Form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055671" y="4503718"/>
            <a:ext cx="281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Past Form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957343" y="6015118"/>
            <a:ext cx="342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will+Base</a:t>
            </a:r>
            <a:r>
              <a:rPr lang="en-US" sz="3200" dirty="0" smtClean="0"/>
              <a:t>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2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8" grpId="0"/>
      <p:bldP spid="11" grpId="0" animBg="1"/>
      <p:bldP spid="11" grpId="1" animBg="1"/>
      <p:bldP spid="13" grpId="0" animBg="1"/>
      <p:bldP spid="13" grpId="1" animBg="1"/>
      <p:bldP spid="14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/>
        </p:nvSpPr>
        <p:spPr>
          <a:xfrm>
            <a:off x="558796" y="1889786"/>
            <a:ext cx="3458030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will eat rice.</a:t>
            </a:r>
            <a:endParaRPr lang="en-US" sz="3200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58796" y="571169"/>
            <a:ext cx="553720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I shall listen to my teachers.</a:t>
            </a:r>
            <a:endParaRPr lang="en-US" sz="3200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783310" y="599985"/>
            <a:ext cx="2058314" cy="540147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>
            <a:off x="1223269" y="1889786"/>
            <a:ext cx="1481831" cy="577126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4928" y="3477982"/>
            <a:ext cx="11805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These Verbs are expressing actions to be done in future.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138" y="5609043"/>
            <a:ext cx="10838548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Future Indefinite Tense =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Past Form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Verb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>
            <a:off x="6650709" y="5682569"/>
            <a:ext cx="2297347" cy="540147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9" grpId="0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6" y="881743"/>
            <a:ext cx="120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Indefinite Tense =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+</a:t>
            </a:r>
            <a:r>
              <a:rPr lang="en-US" sz="2800" dirty="0" smtClean="0"/>
              <a:t>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Form</a:t>
            </a:r>
            <a:r>
              <a:rPr lang="en-US" sz="2800" dirty="0" smtClean="0"/>
              <a:t> of Verb + Extension.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621973"/>
            <a:ext cx="120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Past Indefinite Tense =</a:t>
            </a:r>
            <a:r>
              <a:rPr lang="en-US" sz="2800" dirty="0" smtClean="0"/>
              <a:t> Subject + 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Past Form</a:t>
            </a:r>
            <a:r>
              <a:rPr lang="en-US" sz="2800" dirty="0" smtClean="0"/>
              <a:t> of Verb + Extension.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755" y="2307774"/>
            <a:ext cx="12066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Future Indefinite Tense = </a:t>
            </a:r>
            <a:r>
              <a:rPr lang="en-US" sz="2500" dirty="0" smtClean="0"/>
              <a:t>Subject + </a:t>
            </a:r>
            <a:r>
              <a:rPr lang="en-US" sz="2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shall/will + Base Form</a:t>
            </a:r>
            <a:r>
              <a:rPr lang="en-US" sz="2500" dirty="0" smtClean="0"/>
              <a:t> of Verb + Extension.</a:t>
            </a: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6223894" y="926421"/>
            <a:ext cx="2339535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44241" y="1611086"/>
            <a:ext cx="1801588" cy="577649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>
            <a:off x="5453950" y="2307774"/>
            <a:ext cx="3327193" cy="477054"/>
          </a:xfrm>
          <a:prstGeom prst="snip2Same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633" y="3196770"/>
            <a:ext cx="1174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So, we can learn these structures in brief: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323" y="4122069"/>
            <a:ext cx="693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Present Indefinite 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Present Form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6" y="4862299"/>
            <a:ext cx="545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Past Indefinite 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Past Form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762" y="5548100"/>
            <a:ext cx="8064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Future Indefinite =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shall/will + Base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1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4557" y="0"/>
            <a:ext cx="349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Group Work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4" y="1105998"/>
            <a:ext cx="11647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Make the following sentences in Past Indefinite Tense &amp;</a:t>
            </a: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                                                            Future Indefinite Tense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4" y="1775001"/>
            <a:ext cx="114136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We eat food everyday.</a:t>
            </a:r>
          </a:p>
          <a:p>
            <a:r>
              <a:rPr lang="en-US" sz="2800" dirty="0" smtClean="0"/>
              <a:t>2. They play cricket in the afternoon.</a:t>
            </a:r>
          </a:p>
          <a:p>
            <a:r>
              <a:rPr lang="en-US" sz="2800" dirty="0" smtClean="0"/>
              <a:t>3. The  fisherman catches fish in the river.</a:t>
            </a:r>
          </a:p>
          <a:p>
            <a:r>
              <a:rPr lang="en-US" sz="2800" dirty="0" smtClean="0"/>
              <a:t>4. Mother cooks food for us. </a:t>
            </a:r>
          </a:p>
          <a:p>
            <a:r>
              <a:rPr lang="en-US" sz="2800" dirty="0" smtClean="0"/>
              <a:t>5. Father takes care of me.</a:t>
            </a:r>
          </a:p>
          <a:p>
            <a:r>
              <a:rPr lang="en-US" sz="2800" dirty="0" smtClean="0"/>
              <a:t>5. Two and two makes four.</a:t>
            </a:r>
          </a:p>
          <a:p>
            <a:r>
              <a:rPr lang="en-US" sz="2800" dirty="0" smtClean="0"/>
              <a:t>6. We learn English for communicating with the world.</a:t>
            </a:r>
          </a:p>
          <a:p>
            <a:r>
              <a:rPr lang="en-US" sz="2800" dirty="0" smtClean="0"/>
              <a:t>7. The  baby drinks milk everyday.</a:t>
            </a:r>
          </a:p>
          <a:p>
            <a:r>
              <a:rPr lang="en-US" sz="2800" dirty="0" smtClean="0"/>
              <a:t>8. They read books attentively.</a:t>
            </a:r>
          </a:p>
          <a:p>
            <a:r>
              <a:rPr lang="en-US" sz="2800" dirty="0" smtClean="0"/>
              <a:t>9. I want to see the zoo.</a:t>
            </a:r>
          </a:p>
          <a:p>
            <a:r>
              <a:rPr lang="en-US" sz="2800" dirty="0" smtClean="0"/>
              <a:t>10. Everybody likes flowers.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90757" y="130632"/>
            <a:ext cx="3673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minutes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68" y="0"/>
            <a:ext cx="2081879" cy="11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4557" y="0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114" y="697783"/>
            <a:ext cx="11647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Fill in the gaps of the following sentences with the right form of the verb from the options.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4" y="1775001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We …(</a:t>
            </a:r>
            <a:r>
              <a:rPr lang="en-US" sz="2800" dirty="0" smtClean="0">
                <a:solidFill>
                  <a:srgbClr val="FF0000"/>
                </a:solidFill>
              </a:rPr>
              <a:t>eat/eats</a:t>
            </a:r>
            <a:r>
              <a:rPr lang="en-US" sz="2800" dirty="0" smtClean="0"/>
              <a:t>) food everyday.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114" y="2452348"/>
            <a:ext cx="720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He …(</a:t>
            </a:r>
            <a:r>
              <a:rPr lang="en-US" sz="2800" dirty="0" smtClean="0">
                <a:solidFill>
                  <a:srgbClr val="FF0000"/>
                </a:solidFill>
              </a:rPr>
              <a:t>eats/ate</a:t>
            </a:r>
            <a:r>
              <a:rPr lang="en-US" sz="2800" dirty="0" smtClean="0"/>
              <a:t>) a pine-apple </a:t>
            </a:r>
            <a:r>
              <a:rPr lang="en-US" sz="2800" dirty="0" err="1" smtClean="0"/>
              <a:t>yestersy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114" y="3129695"/>
            <a:ext cx="62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They </a:t>
            </a:r>
            <a:r>
              <a:rPr lang="en-US" sz="2800" dirty="0" err="1" smtClean="0"/>
              <a:t>wil</a:t>
            </a:r>
            <a:r>
              <a:rPr lang="en-US" sz="2800" dirty="0" smtClean="0"/>
              <a:t> … (</a:t>
            </a:r>
            <a:r>
              <a:rPr lang="en-US" sz="2800" dirty="0" smtClean="0">
                <a:solidFill>
                  <a:srgbClr val="FF0000"/>
                </a:solidFill>
              </a:rPr>
              <a:t>goes/go</a:t>
            </a:r>
            <a:r>
              <a:rPr lang="en-US" sz="2800" dirty="0" smtClean="0"/>
              <a:t>) home now.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4" y="3807042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Moni usually… (</a:t>
            </a:r>
            <a:r>
              <a:rPr lang="en-US" sz="2800" dirty="0" smtClean="0">
                <a:solidFill>
                  <a:srgbClr val="FF0000"/>
                </a:solidFill>
              </a:rPr>
              <a:t>came/comes</a:t>
            </a:r>
            <a:r>
              <a:rPr lang="en-US" sz="2800" dirty="0" smtClean="0"/>
              <a:t>)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82" y="4547272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The earth … (</a:t>
            </a:r>
            <a:r>
              <a:rPr lang="en-US" sz="2800" dirty="0" smtClean="0">
                <a:solidFill>
                  <a:srgbClr val="FF0000"/>
                </a:solidFill>
              </a:rPr>
              <a:t>move/moves</a:t>
            </a:r>
            <a:r>
              <a:rPr lang="en-US" sz="2800" dirty="0" smtClean="0"/>
              <a:t>) the sun.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321" y="5287498"/>
            <a:ext cx="692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I shall … (</a:t>
            </a:r>
            <a:r>
              <a:rPr lang="en-US" sz="2800" dirty="0" smtClean="0">
                <a:solidFill>
                  <a:srgbClr val="FF0000"/>
                </a:solidFill>
              </a:rPr>
              <a:t>meet/met</a:t>
            </a:r>
            <a:r>
              <a:rPr lang="en-US" sz="2800" dirty="0" smtClean="0"/>
              <a:t>) you soon.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4723" y="1820623"/>
            <a:ext cx="142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FF0000"/>
                </a:solidFill>
              </a:rPr>
              <a:t>eat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73833" y="2495542"/>
            <a:ext cx="142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ate</a:t>
            </a:r>
            <a:endParaRPr lang="en-US" sz="2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362943" y="3170461"/>
            <a:ext cx="1420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go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352052" y="3845380"/>
            <a:ext cx="177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comes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341162" y="4520299"/>
            <a:ext cx="178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dirty="0" smtClean="0">
                <a:solidFill>
                  <a:srgbClr val="FF0000"/>
                </a:solidFill>
              </a:rPr>
              <a:t>moves</a:t>
            </a:r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330273" y="5195218"/>
            <a:ext cx="163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meet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017330" y="57476"/>
            <a:ext cx="357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 minutes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014" y="3718569"/>
            <a:ext cx="11647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down Base Form/Present Form and Past Form ( 50 strong Verbs )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05" y="587829"/>
            <a:ext cx="4320266" cy="27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3"/>
          <a:stretch/>
        </p:blipFill>
        <p:spPr>
          <a:xfrm>
            <a:off x="2686049" y="1100134"/>
            <a:ext cx="6310993" cy="3243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4842" y="905885"/>
            <a:ext cx="5763986" cy="36317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Thanks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To All</a:t>
            </a:r>
          </a:p>
        </p:txBody>
      </p:sp>
    </p:spTree>
    <p:extLst>
      <p:ext uri="{BB962C8B-B14F-4D97-AF65-F5344CB8AC3E}">
        <p14:creationId xmlns:p14="http://schemas.microsoft.com/office/powerpoint/2010/main" val="16160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2614" y="1257300"/>
            <a:ext cx="979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49" y="2579913"/>
            <a:ext cx="114136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Jakirul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Islam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pPr lvl="8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 of English</a:t>
            </a:r>
          </a:p>
          <a:p>
            <a:pPr lvl="8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Shaitshala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Adardha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High School &amp; College</a:t>
            </a:r>
          </a:p>
          <a:p>
            <a:pPr lvl="8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Comilla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Subject: English 2</a:t>
            </a:r>
            <a:r>
              <a:rPr lang="en-US" sz="28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pPr lvl="8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      Grammar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30" y="2800349"/>
            <a:ext cx="2743046" cy="30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r="48333" b="5200"/>
          <a:stretch/>
        </p:blipFill>
        <p:spPr>
          <a:xfrm rot="5400000">
            <a:off x="122499" y="321998"/>
            <a:ext cx="5045448" cy="5159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9657" y="1600202"/>
            <a:ext cx="618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cow is a domestic animal.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9658" y="2440422"/>
            <a:ext cx="6180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3200" dirty="0"/>
              <a:t>It has four legs and a long tail.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9659" y="3285425"/>
            <a:ext cx="557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gives us milk.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91426" y="4144032"/>
            <a:ext cx="5802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US" sz="3200" dirty="0" smtClean="0"/>
              <a:t>We like it very much.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684850" y="1698174"/>
            <a:ext cx="384420" cy="468416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66986" y="2536374"/>
            <a:ext cx="757928" cy="475219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66985" y="3412673"/>
            <a:ext cx="1062729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43905" y="4224923"/>
            <a:ext cx="796329" cy="503884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09" y="5547312"/>
            <a:ext cx="991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What are these words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inside the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</a:rPr>
              <a:t>waving boxes?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8980" y="5070693"/>
            <a:ext cx="2562905" cy="1323439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Verb</a:t>
            </a:r>
            <a:endParaRPr lang="en-US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799" y="379187"/>
            <a:ext cx="69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 us make some sentences with cow.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8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551543"/>
            <a:ext cx="10842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So, today’s topic is</a:t>
            </a:r>
            <a:r>
              <a:rPr lang="en-US" sz="8000" b="1" dirty="0">
                <a:ln/>
                <a:solidFill>
                  <a:schemeClr val="accent4"/>
                </a:solidFill>
              </a:rPr>
              <a:t/>
            </a:r>
            <a:br>
              <a:rPr lang="en-US" sz="8000" b="1" dirty="0">
                <a:ln/>
                <a:solidFill>
                  <a:schemeClr val="accent4"/>
                </a:solidFill>
              </a:rPr>
            </a:b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6" y="3331029"/>
            <a:ext cx="111524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‘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Verb’</a:t>
            </a:r>
            <a:r>
              <a:rPr lang="en-US" sz="115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Tense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0278" y="1155702"/>
            <a:ext cx="8411028" cy="175432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able…</a:t>
            </a: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6" y="3331029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know few forms of verb.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286" y="4218521"/>
            <a:ext cx="10860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use different forms of verb in tense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5075237"/>
            <a:ext cx="6449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differentiate tense.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3141"/>
            <a:ext cx="2991150" cy="21526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991150" y="755810"/>
            <a:ext cx="5354564" cy="433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He works in the office.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630386" y="790851"/>
            <a:ext cx="996043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704718" y="3017199"/>
            <a:ext cx="910825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991150" y="3011035"/>
            <a:ext cx="5354564" cy="433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We read books everyday.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81" y="4574962"/>
            <a:ext cx="12132129" cy="19389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above sentences mean our daily activities.</a:t>
            </a:r>
          </a:p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So, The sentences express:</a:t>
            </a:r>
          </a:p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Present Indefinite Tense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5714" y="1733638"/>
            <a:ext cx="3654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 Form </a:t>
            </a:r>
          </a:p>
          <a:p>
            <a:r>
              <a:rPr lang="en-US" sz="4000" dirty="0" smtClean="0"/>
              <a:t>     of Verb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8345714" y="1836517"/>
            <a:ext cx="3341941" cy="59809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91150" cy="21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2" animBg="1"/>
      <p:bldP spid="11" grpId="0" animBg="1"/>
      <p:bldP spid="11" grpId="2" animBg="1"/>
      <p:bldP spid="12" grpId="0"/>
      <p:bldP spid="14" grpId="0" animBg="1"/>
      <p:bldP spid="15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2713948" y="986632"/>
            <a:ext cx="4431316" cy="433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The sun rises in the east.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105123" y="1028826"/>
            <a:ext cx="793832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3867" y="4788644"/>
            <a:ext cx="11541690" cy="193899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above sentences mean universal truth.</a:t>
            </a:r>
          </a:p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So, The sentences express: </a:t>
            </a:r>
          </a:p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Present Indefinite Tense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9592" y="1763720"/>
            <a:ext cx="529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 Indefinite Tense</a:t>
            </a:r>
          </a:p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 Form </a:t>
            </a:r>
            <a:r>
              <a:rPr lang="en-US" sz="3200" dirty="0" smtClean="0"/>
              <a:t>of Verb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3"/>
          <a:stretch/>
        </p:blipFill>
        <p:spPr>
          <a:xfrm>
            <a:off x="14291" y="0"/>
            <a:ext cx="2386009" cy="2302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5"/>
          <a:stretch/>
        </p:blipFill>
        <p:spPr>
          <a:xfrm>
            <a:off x="14291" y="2445860"/>
            <a:ext cx="2386009" cy="219419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291839" y="2282848"/>
            <a:ext cx="2635934" cy="607078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86845" y="3241562"/>
            <a:ext cx="1079553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713948" y="3235398"/>
            <a:ext cx="5354564" cy="433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The moon shines at night.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7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4" grpId="0" animBg="1"/>
      <p:bldP spid="15" grpId="0"/>
      <p:bldP spid="16" grpId="0" animBg="1"/>
      <p:bldP spid="16" grpId="1" animBg="1"/>
      <p:bldP spid="18" grpId="0" animBg="1"/>
      <p:bldP spid="18" grpId="1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59200" cy="21336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759200" y="179432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eats rice.</a:t>
            </a:r>
            <a:endParaRPr lang="en-US" sz="32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759200" y="4929506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 to the man.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4423672" y="248341"/>
            <a:ext cx="990157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5478" y="4973073"/>
            <a:ext cx="1091751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7211"/>
            <a:ext cx="3759201" cy="2453781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3759200" y="2499065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flies in the sky.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5468256" y="2542632"/>
            <a:ext cx="801915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5400000">
            <a:off x="3839029" y="839576"/>
            <a:ext cx="1027354" cy="704413"/>
          </a:xfrm>
          <a:prstGeom prst="leftUpArrow">
            <a:avLst>
              <a:gd name="adj1" fmla="val 16409"/>
              <a:gd name="adj2" fmla="val 13664"/>
              <a:gd name="adj3" fmla="val 30966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86526" y="1101269"/>
            <a:ext cx="700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Subject 3</a:t>
            </a:r>
            <a:r>
              <a:rPr lang="en-US" sz="28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rd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Person Singular Number.</a:t>
            </a:r>
          </a:p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o, Verb takes ‘s’ at the end of it.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Left-Up Arrow 22"/>
          <p:cNvSpPr/>
          <p:nvPr/>
        </p:nvSpPr>
        <p:spPr>
          <a:xfrm rot="5400000">
            <a:off x="4524399" y="3181139"/>
            <a:ext cx="1111265" cy="798252"/>
          </a:xfrm>
          <a:prstGeom prst="leftUpArrow">
            <a:avLst>
              <a:gd name="adj1" fmla="val 13067"/>
              <a:gd name="adj2" fmla="val 15454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Up Arrow 23"/>
          <p:cNvSpPr/>
          <p:nvPr/>
        </p:nvSpPr>
        <p:spPr>
          <a:xfrm rot="5400000">
            <a:off x="4538881" y="5617873"/>
            <a:ext cx="1111265" cy="798252"/>
          </a:xfrm>
          <a:prstGeom prst="leftUpArrow">
            <a:avLst>
              <a:gd name="adj1" fmla="val 15455"/>
              <a:gd name="adj2" fmla="val 14261"/>
              <a:gd name="adj3" fmla="val 25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3759199" cy="21227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3640" y="3452543"/>
            <a:ext cx="653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Subject 3</a:t>
            </a:r>
            <a:r>
              <a:rPr lang="en-US" sz="28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rd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Person Singular Number.</a:t>
            </a:r>
          </a:p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o, Verb takes ‘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at the end of it.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3829" y="5903893"/>
            <a:ext cx="653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Subject 3</a:t>
            </a:r>
            <a:r>
              <a:rPr lang="en-US" sz="28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rd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Person Plural Number.</a:t>
            </a:r>
          </a:p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o, No ‘s/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es’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at the end of the verb.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6" grpId="1" animBg="1"/>
      <p:bldP spid="18" grpId="0" animBg="1"/>
      <p:bldP spid="18" grpId="1" animBg="1"/>
      <p:bldP spid="21" grpId="0"/>
      <p:bldP spid="22" grpId="0" animBg="1"/>
      <p:bldP spid="22" grpId="1" animBg="1"/>
      <p:bldP spid="7" grpId="0" animBg="1"/>
      <p:bldP spid="8" grpId="0"/>
      <p:bldP spid="23" grpId="0" animBg="1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59200" cy="21336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759200" y="179432"/>
            <a:ext cx="26706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eats rice.</a:t>
            </a:r>
            <a:endParaRPr lang="en-US" sz="3200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759200" y="4929506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 to the man.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4423672" y="248341"/>
            <a:ext cx="990157" cy="488293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25478" y="4973073"/>
            <a:ext cx="1091751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7211"/>
            <a:ext cx="3759201" cy="2453781"/>
          </a:xfrm>
          <a:prstGeom prst="rect">
            <a:avLst/>
          </a:prstGeom>
        </p:spPr>
      </p:pic>
      <p:sp>
        <p:nvSpPr>
          <p:cNvPr id="21" name="Text Placeholder 2"/>
          <p:cNvSpPr txBox="1">
            <a:spLocks/>
          </p:cNvSpPr>
          <p:nvPr/>
        </p:nvSpPr>
        <p:spPr>
          <a:xfrm>
            <a:off x="3759200" y="2499065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flies in the sky.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5468256" y="2542632"/>
            <a:ext cx="801915" cy="488293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3759199" cy="2122715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759199" y="934570"/>
            <a:ext cx="2670629" cy="626113"/>
          </a:xfrm>
          <a:prstGeom prst="rect">
            <a:avLst/>
          </a:prstGeo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He ate rice.</a:t>
            </a:r>
            <a:endParaRPr lang="en-US" sz="32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759200" y="3163277"/>
            <a:ext cx="6113314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The </a:t>
            </a:r>
            <a:r>
              <a:rPr lang="en-US" sz="3200" dirty="0" smtClean="0"/>
              <a:t>bird flew in the sky.</a:t>
            </a:r>
            <a:endParaRPr lang="en-US" sz="3200" dirty="0"/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3759199" y="5605945"/>
            <a:ext cx="6544129" cy="626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The people listened to the man.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474026" y="1000872"/>
            <a:ext cx="767446" cy="510824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35598" y="3180319"/>
            <a:ext cx="961572" cy="592741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86021" y="5553920"/>
            <a:ext cx="1719036" cy="727125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66014" y="47088"/>
            <a:ext cx="3429000" cy="4832092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What is the difference Between the verbs in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the box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 and those in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the oval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6" grpId="1" animBg="1"/>
      <p:bldP spid="18" grpId="0" animBg="1"/>
      <p:bldP spid="18" grpId="1" animBg="1"/>
      <p:bldP spid="21" grpId="0"/>
      <p:bldP spid="22" grpId="0" animBg="1"/>
      <p:bldP spid="22" grpId="1" animBg="1"/>
      <p:bldP spid="17" grpId="0"/>
      <p:bldP spid="20" grpId="0"/>
      <p:bldP spid="28" grpId="0"/>
      <p:bldP spid="2" grpId="0" animBg="1"/>
      <p:bldP spid="2" grpId="1" animBg="1"/>
      <p:bldP spid="30" grpId="0" animBg="1"/>
      <p:bldP spid="30" grpId="1" animBg="1"/>
      <p:bldP spid="31" grpId="0" animBg="1"/>
      <p:bldP spid="31" grpId="1" animBg="1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844</TotalTime>
  <Words>867</Words>
  <Application>Microsoft Office PowerPoint</Application>
  <PresentationFormat>Widescreen</PresentationFormat>
  <Paragraphs>182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Wingdings 2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110</cp:revision>
  <dcterms:created xsi:type="dcterms:W3CDTF">2018-07-04T12:20:49Z</dcterms:created>
  <dcterms:modified xsi:type="dcterms:W3CDTF">2019-08-31T19:14:59Z</dcterms:modified>
</cp:coreProperties>
</file>