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3200" b="1" dirty="0" smtClean="0">
              <a:effectLst/>
              <a:latin typeface="NikoshBAN" pitchFamily="2" charset="0"/>
              <a:cs typeface="NikoshBAN" pitchFamily="2" charset="0"/>
            </a:rPr>
            <a:t>জিপিএস </a:t>
          </a:r>
          <a:endParaRPr lang="en-US" sz="32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>
            <a:effectLst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600" b="1" dirty="0" smtClean="0">
              <a:effectLst/>
              <a:latin typeface="NikoshBAN" pitchFamily="2" charset="0"/>
              <a:cs typeface="NikoshBAN" pitchFamily="2" charset="0"/>
            </a:rPr>
            <a:t>মাইক্রোওয়েব </a:t>
          </a:r>
          <a:r>
            <a:rPr lang="bn-BD" sz="1400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4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>
            <a:effectLst/>
          </a:endParaRPr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ওয়াশিং মেশিন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>
            <a:effectLst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42493629-C3BC-4D62-B603-543981D451A0}">
      <dgm:prSet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ডিজিটাল ক্যামেরা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81B561BE-98E8-4D98-AE82-74AE9353E1B0}" type="parTrans" cxnId="{C5A4A7E1-0D94-42E4-AB45-E9A9793E3656}">
      <dgm:prSet/>
      <dgm:spPr/>
      <dgm:t>
        <a:bodyPr/>
        <a:lstStyle/>
        <a:p>
          <a:endParaRPr lang="en-US">
            <a:effectLst/>
          </a:endParaRPr>
        </a:p>
      </dgm:t>
    </dgm:pt>
    <dgm:pt modelId="{A2F8DA2C-9402-4485-BA91-A913D20355A0}" type="sibTrans" cxnId="{C5A4A7E1-0D94-42E4-AB45-E9A9793E3656}">
      <dgm:prSet/>
      <dgm:spPr/>
      <dgm:t>
        <a:bodyPr/>
        <a:lstStyle/>
        <a:p>
          <a:endParaRPr lang="en-US"/>
        </a:p>
      </dgm:t>
    </dgm:pt>
    <dgm:pt modelId="{EDE8B14A-9ADF-44FF-AA4F-5E72EE1AFECA}">
      <dgm:prSet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সিটিস্ক্যান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19DA9C2B-7E3E-4E48-93CF-67B4DF572553}" type="parTrans" cxnId="{4E3ABD2D-8560-471E-844D-0231A090DCCF}">
      <dgm:prSet/>
      <dgm:spPr/>
      <dgm:t>
        <a:bodyPr/>
        <a:lstStyle/>
        <a:p>
          <a:endParaRPr lang="en-US">
            <a:effectLst/>
          </a:endParaRPr>
        </a:p>
      </dgm:t>
    </dgm:pt>
    <dgm:pt modelId="{1AFAB79F-9355-4ACC-9D48-9887480049C9}" type="sibTrans" cxnId="{4E3ABD2D-8560-471E-844D-0231A090DCCF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5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5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5" custRadScaleRad="998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7A7D6-D5D2-442C-9A1D-A903C074279D}" type="pres">
      <dgm:prSet presAssocID="{81B561BE-98E8-4D98-AE82-74AE9353E1B0}" presName="Name9" presStyleLbl="parChTrans1D2" presStyleIdx="2" presStyleCnt="5"/>
      <dgm:spPr/>
      <dgm:t>
        <a:bodyPr/>
        <a:lstStyle/>
        <a:p>
          <a:endParaRPr lang="en-US"/>
        </a:p>
      </dgm:t>
    </dgm:pt>
    <dgm:pt modelId="{65CB9A3E-5424-4E5B-9A2E-3591091F7855}" type="pres">
      <dgm:prSet presAssocID="{81B561BE-98E8-4D98-AE82-74AE9353E1B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72FD574-A92A-45C2-8E48-D260C754E139}" type="pres">
      <dgm:prSet presAssocID="{42493629-C3BC-4D62-B603-543981D451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48D0E-BA36-4DBD-B587-BE9B490BD4C8}" type="pres">
      <dgm:prSet presAssocID="{19DA9C2B-7E3E-4E48-93CF-67B4DF572553}" presName="Name9" presStyleLbl="parChTrans1D2" presStyleIdx="3" presStyleCnt="5"/>
      <dgm:spPr/>
      <dgm:t>
        <a:bodyPr/>
        <a:lstStyle/>
        <a:p>
          <a:endParaRPr lang="en-US"/>
        </a:p>
      </dgm:t>
    </dgm:pt>
    <dgm:pt modelId="{C646158E-1549-4DB8-8377-501A267E3B82}" type="pres">
      <dgm:prSet presAssocID="{19DA9C2B-7E3E-4E48-93CF-67B4DF57255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197D22A-9108-47F0-B67C-94C786574107}" type="pres">
      <dgm:prSet presAssocID="{EDE8B14A-9ADF-44FF-AA4F-5E72EE1AFEC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4" presStyleCnt="5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E94F61-CE55-4227-8A25-0E7B1BBFA854}" type="presOf" srcId="{A28D751E-42AE-427F-B10A-E309000B52CD}" destId="{1681749C-4E77-4AFD-9003-367654AC1151}" srcOrd="0" destOrd="0" presId="urn:microsoft.com/office/officeart/2005/8/layout/radial1"/>
    <dgm:cxn modelId="{93F0E28D-3849-4C6F-A980-11A3493F4814}" type="presOf" srcId="{E8B66E16-4FC4-4615-9350-1385C51FAEF1}" destId="{279D9462-27E7-43BE-9D5E-F3BBE42442CD}" srcOrd="0" destOrd="0" presId="urn:microsoft.com/office/officeart/2005/8/layout/radial1"/>
    <dgm:cxn modelId="{A63A1751-3514-4AF2-9AD3-1E7E929E7C5B}" type="presOf" srcId="{7E427CF7-679B-4C3B-BC20-29C712F633F6}" destId="{C5C0C303-D3AA-42C8-92C9-0A4DCC38D044}" srcOrd="0" destOrd="0" presId="urn:microsoft.com/office/officeart/2005/8/layout/radial1"/>
    <dgm:cxn modelId="{C5A4A7E1-0D94-42E4-AB45-E9A9793E3656}" srcId="{A2B16284-5204-4820-8B00-2E96E1D9F41B}" destId="{42493629-C3BC-4D62-B603-543981D451A0}" srcOrd="2" destOrd="0" parTransId="{81B561BE-98E8-4D98-AE82-74AE9353E1B0}" sibTransId="{A2F8DA2C-9402-4485-BA91-A913D20355A0}"/>
    <dgm:cxn modelId="{B06F3DC7-8D80-4B8A-9CCC-2899015FBC2A}" type="presOf" srcId="{19DA9C2B-7E3E-4E48-93CF-67B4DF572553}" destId="{83648D0E-BA36-4DBD-B587-BE9B490BD4C8}" srcOrd="0" destOrd="0" presId="urn:microsoft.com/office/officeart/2005/8/layout/radial1"/>
    <dgm:cxn modelId="{4E3ABD2D-8560-471E-844D-0231A090DCCF}" srcId="{A2B16284-5204-4820-8B00-2E96E1D9F41B}" destId="{EDE8B14A-9ADF-44FF-AA4F-5E72EE1AFECA}" srcOrd="3" destOrd="0" parTransId="{19DA9C2B-7E3E-4E48-93CF-67B4DF572553}" sibTransId="{1AFAB79F-9355-4ACC-9D48-9887480049C9}"/>
    <dgm:cxn modelId="{EBA5199E-D44D-4656-8558-2C7C00A3ABC6}" type="presOf" srcId="{A2B16284-5204-4820-8B00-2E96E1D9F41B}" destId="{A2FC1977-93EA-4368-AB42-6517D9C0131F}" srcOrd="0" destOrd="0" presId="urn:microsoft.com/office/officeart/2005/8/layout/radial1"/>
    <dgm:cxn modelId="{3D812459-D601-4555-91F4-21708C2D485D}" type="presOf" srcId="{7DFDB2E6-611D-40FA-8F4E-846A4F9D452D}" destId="{609746C2-E8C4-4A0A-A369-8E350DECD456}" srcOrd="1" destOrd="0" presId="urn:microsoft.com/office/officeart/2005/8/layout/radial1"/>
    <dgm:cxn modelId="{06936A95-C187-4A66-82B0-84A16566ED5B}" type="presOf" srcId="{81B561BE-98E8-4D98-AE82-74AE9353E1B0}" destId="{1CD7A7D6-D5D2-442C-9A1D-A903C074279D}" srcOrd="0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845F302C-0265-4AAA-9215-10EEFA7669BF}" type="presOf" srcId="{78EE66F8-B4DD-4B45-9EBE-1EEF179A92A3}" destId="{9D6382AA-E4D9-423C-AE60-394B9CF8275A}" srcOrd="0" destOrd="0" presId="urn:microsoft.com/office/officeart/2005/8/layout/radial1"/>
    <dgm:cxn modelId="{B04948DA-D7A4-47BA-88F6-48040EFCCA49}" type="presOf" srcId="{DC8DEF03-B4B2-4FDE-B53B-80EBB7EA04B7}" destId="{F22B015E-3623-4043-B8EA-2FAEABDAAE8A}" srcOrd="0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F159882A-7A6F-4AFA-A19A-AB6E56F52980}" type="presOf" srcId="{19DA9C2B-7E3E-4E48-93CF-67B4DF572553}" destId="{C646158E-1549-4DB8-8377-501A267E3B82}" srcOrd="1" destOrd="0" presId="urn:microsoft.com/office/officeart/2005/8/layout/radial1"/>
    <dgm:cxn modelId="{356F7C74-7DCD-49A1-9315-84918ECF691E}" type="presOf" srcId="{81B561BE-98E8-4D98-AE82-74AE9353E1B0}" destId="{65CB9A3E-5424-4E5B-9A2E-3591091F7855}" srcOrd="1" destOrd="0" presId="urn:microsoft.com/office/officeart/2005/8/layout/radial1"/>
    <dgm:cxn modelId="{C48E9139-EA18-4F0C-B861-3646B90F4991}" type="presOf" srcId="{EDE8B14A-9ADF-44FF-AA4F-5E72EE1AFECA}" destId="{6197D22A-9108-47F0-B67C-94C786574107}" srcOrd="0" destOrd="0" presId="urn:microsoft.com/office/officeart/2005/8/layout/radial1"/>
    <dgm:cxn modelId="{78FB2BDA-17FC-4BFF-AAB7-458FECA49D97}" type="presOf" srcId="{7DFDB2E6-611D-40FA-8F4E-846A4F9D452D}" destId="{C45B2A9E-5FFF-49C6-981C-452C338E3286}" srcOrd="0" destOrd="0" presId="urn:microsoft.com/office/officeart/2005/8/layout/radial1"/>
    <dgm:cxn modelId="{E484E36B-503B-46E9-A1A7-3853A4F56CB3}" type="presOf" srcId="{E8B66E16-4FC4-4615-9350-1385C51FAEF1}" destId="{106FB81A-DA51-42D1-BE65-DB21B3660AC9}" srcOrd="1" destOrd="0" presId="urn:microsoft.com/office/officeart/2005/8/layout/radial1"/>
    <dgm:cxn modelId="{8BC6A7C7-812F-4B10-8723-419CA5CA4AF9}" srcId="{A2B16284-5204-4820-8B00-2E96E1D9F41B}" destId="{78EE66F8-B4DD-4B45-9EBE-1EEF179A92A3}" srcOrd="4" destOrd="0" parTransId="{7DFDB2E6-611D-40FA-8F4E-846A4F9D452D}" sibTransId="{6399D0AE-0A92-4F93-9863-0D7FFB019168}"/>
    <dgm:cxn modelId="{BA8D008D-0196-4583-83F4-732646755281}" type="presOf" srcId="{3D38940F-488E-4212-80C6-05757F25C108}" destId="{F141CF5C-6D4A-4A9E-A9FE-5FD68496E41C}" srcOrd="0" destOrd="0" presId="urn:microsoft.com/office/officeart/2005/8/layout/radial1"/>
    <dgm:cxn modelId="{2A4654C5-DEB7-4951-AB27-BE5218D4EF2A}" type="presOf" srcId="{A28D751E-42AE-427F-B10A-E309000B52CD}" destId="{A86C6B06-0941-465E-B17F-BA522AB9E6C7}" srcOrd="1" destOrd="0" presId="urn:microsoft.com/office/officeart/2005/8/layout/radial1"/>
    <dgm:cxn modelId="{B169AEFE-9330-4C62-B38D-D63659CCFBEB}" type="presOf" srcId="{42493629-C3BC-4D62-B603-543981D451A0}" destId="{472FD574-A92A-45C2-8E48-D260C754E139}" srcOrd="0" destOrd="0" presId="urn:microsoft.com/office/officeart/2005/8/layout/radial1"/>
    <dgm:cxn modelId="{0889449D-C369-4831-91C7-D50C9D62852F}" type="presParOf" srcId="{F22B015E-3623-4043-B8EA-2FAEABDAAE8A}" destId="{A2FC1977-93EA-4368-AB42-6517D9C0131F}" srcOrd="0" destOrd="0" presId="urn:microsoft.com/office/officeart/2005/8/layout/radial1"/>
    <dgm:cxn modelId="{5A0DBA41-DF99-4460-A894-76C393D3288B}" type="presParOf" srcId="{F22B015E-3623-4043-B8EA-2FAEABDAAE8A}" destId="{1681749C-4E77-4AFD-9003-367654AC1151}" srcOrd="1" destOrd="0" presId="urn:microsoft.com/office/officeart/2005/8/layout/radial1"/>
    <dgm:cxn modelId="{36E59CAF-9B33-42BC-95FD-00966EE0BA99}" type="presParOf" srcId="{1681749C-4E77-4AFD-9003-367654AC1151}" destId="{A86C6B06-0941-465E-B17F-BA522AB9E6C7}" srcOrd="0" destOrd="0" presId="urn:microsoft.com/office/officeart/2005/8/layout/radial1"/>
    <dgm:cxn modelId="{1B48E67B-E868-4C4A-A210-F1EC22DC7602}" type="presParOf" srcId="{F22B015E-3623-4043-B8EA-2FAEABDAAE8A}" destId="{C5C0C303-D3AA-42C8-92C9-0A4DCC38D044}" srcOrd="2" destOrd="0" presId="urn:microsoft.com/office/officeart/2005/8/layout/radial1"/>
    <dgm:cxn modelId="{7361EFDD-56B9-4966-B752-5D4542E2DEB0}" type="presParOf" srcId="{F22B015E-3623-4043-B8EA-2FAEABDAAE8A}" destId="{279D9462-27E7-43BE-9D5E-F3BBE42442CD}" srcOrd="3" destOrd="0" presId="urn:microsoft.com/office/officeart/2005/8/layout/radial1"/>
    <dgm:cxn modelId="{73ABCE92-605A-4091-8A72-CB4539B346D7}" type="presParOf" srcId="{279D9462-27E7-43BE-9D5E-F3BBE42442CD}" destId="{106FB81A-DA51-42D1-BE65-DB21B3660AC9}" srcOrd="0" destOrd="0" presId="urn:microsoft.com/office/officeart/2005/8/layout/radial1"/>
    <dgm:cxn modelId="{529F1E1E-8235-42F5-A11A-B9982FA1528C}" type="presParOf" srcId="{F22B015E-3623-4043-B8EA-2FAEABDAAE8A}" destId="{F141CF5C-6D4A-4A9E-A9FE-5FD68496E41C}" srcOrd="4" destOrd="0" presId="urn:microsoft.com/office/officeart/2005/8/layout/radial1"/>
    <dgm:cxn modelId="{DF678B2F-8644-4047-896A-2A0D0DA74664}" type="presParOf" srcId="{F22B015E-3623-4043-B8EA-2FAEABDAAE8A}" destId="{1CD7A7D6-D5D2-442C-9A1D-A903C074279D}" srcOrd="5" destOrd="0" presId="urn:microsoft.com/office/officeart/2005/8/layout/radial1"/>
    <dgm:cxn modelId="{F8DF3ADB-3C85-42E4-89D4-D9F43115600B}" type="presParOf" srcId="{1CD7A7D6-D5D2-442C-9A1D-A903C074279D}" destId="{65CB9A3E-5424-4E5B-9A2E-3591091F7855}" srcOrd="0" destOrd="0" presId="urn:microsoft.com/office/officeart/2005/8/layout/radial1"/>
    <dgm:cxn modelId="{B21C13CB-0B70-4832-A14D-4A9E0A95D5E6}" type="presParOf" srcId="{F22B015E-3623-4043-B8EA-2FAEABDAAE8A}" destId="{472FD574-A92A-45C2-8E48-D260C754E139}" srcOrd="6" destOrd="0" presId="urn:microsoft.com/office/officeart/2005/8/layout/radial1"/>
    <dgm:cxn modelId="{374E826F-17DC-41EB-A921-4F3F357B8A33}" type="presParOf" srcId="{F22B015E-3623-4043-B8EA-2FAEABDAAE8A}" destId="{83648D0E-BA36-4DBD-B587-BE9B490BD4C8}" srcOrd="7" destOrd="0" presId="urn:microsoft.com/office/officeart/2005/8/layout/radial1"/>
    <dgm:cxn modelId="{6B83F0BC-64FF-4D71-AFC0-636F9DA6F2EA}" type="presParOf" srcId="{83648D0E-BA36-4DBD-B587-BE9B490BD4C8}" destId="{C646158E-1549-4DB8-8377-501A267E3B82}" srcOrd="0" destOrd="0" presId="urn:microsoft.com/office/officeart/2005/8/layout/radial1"/>
    <dgm:cxn modelId="{7B09CD80-EE38-4CEC-A28A-9447B7271C26}" type="presParOf" srcId="{F22B015E-3623-4043-B8EA-2FAEABDAAE8A}" destId="{6197D22A-9108-47F0-B67C-94C786574107}" srcOrd="8" destOrd="0" presId="urn:microsoft.com/office/officeart/2005/8/layout/radial1"/>
    <dgm:cxn modelId="{6512F7EA-C17F-4E34-B735-F28B30001738}" type="presParOf" srcId="{F22B015E-3623-4043-B8EA-2FAEABDAAE8A}" destId="{C45B2A9E-5FFF-49C6-981C-452C338E3286}" srcOrd="9" destOrd="0" presId="urn:microsoft.com/office/officeart/2005/8/layout/radial1"/>
    <dgm:cxn modelId="{A0A4A807-BA4C-44B1-8AA6-CBFBA1E2BA9A}" type="presParOf" srcId="{C45B2A9E-5FFF-49C6-981C-452C338E3286}" destId="{609746C2-E8C4-4A0A-A369-8E350DECD456}" srcOrd="0" destOrd="0" presId="urn:microsoft.com/office/officeart/2005/8/layout/radial1"/>
    <dgm:cxn modelId="{ACE2A476-6955-46CF-BFCE-3671DF168C49}" type="presParOf" srcId="{F22B015E-3623-4043-B8EA-2FAEABDAAE8A}" destId="{9D6382AA-E4D9-423C-AE60-394B9CF8275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C4310-C875-469A-B639-C1683A9B6BE5}" type="datetimeFigureOut">
              <a:rPr lang="en-US" smtClean="0"/>
              <a:t>23-Aug-20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9A83A-6C88-45F8-ACDD-75631E2C9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8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চিত্রগুলো</a:t>
            </a:r>
            <a:r>
              <a:rPr lang="bn-BD" baseline="0" dirty="0" smtClean="0"/>
              <a:t> দেখিয়ে পাঠ ঘোষণ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লেখার পরে শিক্ষক এই সম্ভাব্য সমাধান দেখাবেন। এই সমাধান গুলো বাদেও আরও সমাধান হতে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86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</a:t>
            </a:r>
            <a:r>
              <a:rPr lang="bn-BD" baseline="0" dirty="0" smtClean="0"/>
              <a:t> এই পাঠ থেকে নতুন </a:t>
            </a:r>
            <a:r>
              <a:rPr lang="bn-IN" baseline="0" dirty="0" smtClean="0"/>
              <a:t>কী কী</a:t>
            </a:r>
            <a:r>
              <a:rPr lang="bn-BD" baseline="0" dirty="0" smtClean="0"/>
              <a:t> শব্দ শিখলে? এবার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নিজে বাড়ির কাজ করে শিক্ষককে পরব</a:t>
            </a:r>
            <a:r>
              <a:rPr lang="bn-IN" baseline="0" dirty="0" smtClean="0"/>
              <a:t>র্তী</a:t>
            </a:r>
            <a:r>
              <a:rPr lang="bn-BD" baseline="0" dirty="0" smtClean="0"/>
              <a:t> ক্লাসে জমা দিবেন।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57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জানিয়ে ক্লাস শেষ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0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শিক্ষক</a:t>
            </a:r>
            <a:r>
              <a:rPr lang="bn-BD" baseline="0" smtClean="0"/>
              <a:t>কে মনে রাখতে </a:t>
            </a:r>
            <a:r>
              <a:rPr lang="bn-BD" baseline="0" dirty="0" smtClean="0"/>
              <a:t>হবে যাতে করে পাঠ শেষে শিক্ষার্থীরা শিখনফল অর্জন করতে পারে। তাই শিক্ষণফ অতীব জরুরী।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0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জোড়ায় জোড়ায় কয়েকটি ভালো ও কয়েকটি প্রযুক্তির নাম লিখে শিক্ষককে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মোবাইল, ডিজিটাল</a:t>
            </a:r>
            <a:r>
              <a:rPr lang="bn-IN" baseline="0" dirty="0" smtClean="0"/>
              <a:t> ক্যামেরা ও কম্পিউটারের ব্যবহার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6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এটি</a:t>
            </a:r>
            <a:r>
              <a:rPr lang="bn-IN" baseline="0" dirty="0" smtClean="0"/>
              <a:t>এম মেশিন, ওয়াশিং মেশিন, টেলিভিশন ও ই-বুকের ব্যবহার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35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জিপিএস ও সিটি স্ক্যান</a:t>
            </a:r>
            <a:r>
              <a:rPr lang="bn-IN" baseline="0" dirty="0" smtClean="0"/>
              <a:t>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43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বর্তমানে</a:t>
            </a:r>
            <a:r>
              <a:rPr lang="bn-IN" baseline="0" dirty="0" smtClean="0"/>
              <a:t> লাইব্রেরীর ও গবেষনাগারের তথ্য ইন্টারনেটের মাধ্যমে সংরক্ষণ করা হচ্ছে।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4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শিক্ষার্থিদের</a:t>
            </a:r>
            <a:r>
              <a:rPr lang="bn-BD" baseline="0" dirty="0" smtClean="0"/>
              <a:t> কয়েকটি দলে বিভক্ত করে দিয়ে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88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GOMAIL HIGH SCHOOL\Desktop\PICTURES\pexels-photo-2444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9600"/>
            <a:ext cx="82296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0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7623" y="191869"/>
            <a:ext cx="62484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9" y="3272135"/>
            <a:ext cx="3429001" cy="4616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এটিএম মেশিন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থেকে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টাকা তোলা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6820" y="3200400"/>
            <a:ext cx="4177580" cy="4616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ওয়াশিং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মেশিন ব্যবহার করে কাপড় ধোয়া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6096000"/>
            <a:ext cx="2892351" cy="4616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ই-বুক ব্যবহার করে বই পড়া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599" y="6096000"/>
            <a:ext cx="3962401" cy="4616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বিদেশের খবর দে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07" y="983776"/>
            <a:ext cx="3296693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r="13454" b="3607"/>
          <a:stretch/>
        </p:blipFill>
        <p:spPr bwMode="auto">
          <a:xfrm>
            <a:off x="4853079" y="983776"/>
            <a:ext cx="3124200" cy="206319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55" y="3886199"/>
            <a:ext cx="3019945" cy="2137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t="13812" r="14704" b="11300"/>
          <a:stretch/>
        </p:blipFill>
        <p:spPr bwMode="auto">
          <a:xfrm rot="16200000">
            <a:off x="5410475" y="3392654"/>
            <a:ext cx="2137111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4007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96669"/>
            <a:ext cx="6248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3668" y="5486400"/>
            <a:ext cx="394904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সিটিস্ক্যান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করে রোগ নির্ণয় করা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5039380"/>
            <a:ext cx="421005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জিপিএস ব্যবহার করে গাড়ি চালানো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6" y="1371600"/>
            <a:ext cx="3905250" cy="347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739" y="2304392"/>
            <a:ext cx="4124367" cy="2920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8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680" y="191869"/>
            <a:ext cx="68359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0" y="960474"/>
            <a:ext cx="6835920" cy="2468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2680" y="3505200"/>
            <a:ext cx="683592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উন্নত দেশে লাইব্রেরিতে তথ্য ও যোগাযোগ  প্রযুক্তির ব্যবহার।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84260"/>
            <a:ext cx="32004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096000" y="4343400"/>
            <a:ext cx="2590800" cy="1447800"/>
          </a:xfrm>
          <a:prstGeom prst="borderCallout1">
            <a:avLst>
              <a:gd name="adj1" fmla="val 50564"/>
              <a:gd name="adj2" fmla="val -116"/>
              <a:gd name="adj3" fmla="val 82335"/>
              <a:gd name="adj4" fmla="val -3991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গবেষণাগারে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তথ্য ও যোগাযোগ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 ব্যবহার।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0" y="891637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81000" y="3787914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জ্ঞান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চর্চায় আইসিটি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ব্যবহা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রের সুফলগুলো লেখ। </a:t>
            </a:r>
            <a:r>
              <a:rPr lang="bn-BD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7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615" y="228600"/>
            <a:ext cx="83058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 মাল্টিমিডিয়ার মাধ্যমে একটি ক্লাসের সকল শিক্ষার্থীকে খুব সহজেই ও আনন্দদায়ক পরিবেশের মাঝ দিয়ে শিক্ষা দেওয়া যায়। </a:t>
            </a: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 কম্পিউটার ব্যবহার করে বিভিন্ন কঠিন গাণিতিক ও জটিল কাজ হাতে কলমে ক্লাসে বসে করানো যায়। </a:t>
            </a: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৩. ই-বুক ব্যবহারের মাধ্যমে সহজেই শিক্ষা প্রদান করা যায়। আবার ই-বুক রিডারের মাধ্যমে ছোট্ট একটি ডিভাইসে হাজার হাজার বই সংরক্ষণ করা যায়। </a:t>
            </a: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৪. একটি নির্দিষ্ট বিষয় নিয়ে ওয়েব সাইট তৈরি করে তা থেকে শিক্ষার্থীদের পড়ানো যায়। এতে করে তারা যেকোনো স্থান থেকে ঐ বিষয়টি সম্পর্কে জানতে পারে। </a:t>
            </a: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৫. ---------------------------</a:t>
            </a: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৬.----------------------- 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9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29036688"/>
              </p:ext>
            </p:extLst>
          </p:nvPr>
        </p:nvGraphicFramePr>
        <p:xfrm>
          <a:off x="457200" y="5334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51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7A7D6-D5D2-442C-9A1D-A903C0742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2FD574-A92A-45C2-8E48-D260C754E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648D0E-BA36-4DBD-B587-BE9B490BD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97D22A-9108-47F0-B67C-94C786574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ea typeface="Calibri"/>
                <a:cs typeface="NikoshBAN"/>
              </a:rPr>
              <a:t>১।</a:t>
            </a:r>
            <a:r>
              <a:rPr lang="bn-BD" sz="3600" dirty="0" smtClean="0">
                <a:ea typeface="Calibri"/>
                <a:cs typeface="NikoshBAN"/>
              </a:rPr>
              <a:t>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ভবিষ্যতে কোনটির ব্যবহার ছাড়া জীবন যাপন অসম্ভব</a:t>
            </a:r>
          </a:p>
          <a:p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    হয়ে উঠবে?</a:t>
            </a: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3600" dirty="0" smtClean="0">
              <a:ea typeface="Calibri"/>
              <a:cs typeface="NikoshBAN"/>
            </a:endParaRPr>
          </a:p>
          <a:p>
            <a:endParaRPr lang="bn-BD" sz="3600" dirty="0" smtClean="0">
              <a:ea typeface="Calibri"/>
              <a:cs typeface="NikoshBAN"/>
            </a:endParaRPr>
          </a:p>
          <a:p>
            <a:endParaRPr lang="bn-BD" sz="3600" dirty="0" smtClean="0">
              <a:ea typeface="Calibri"/>
              <a:cs typeface="NikoshBAN"/>
            </a:endParaRPr>
          </a:p>
          <a:p>
            <a:r>
              <a:rPr lang="bn-IN" sz="3600" dirty="0" smtClean="0">
                <a:ea typeface="Calibri"/>
                <a:cs typeface="NikoshBAN"/>
              </a:rPr>
              <a:t>২। </a:t>
            </a:r>
            <a:r>
              <a:rPr lang="bn-BD" sz="3600" dirty="0" smtClean="0">
                <a:ea typeface="Calibri"/>
                <a:cs typeface="NikoshBAN"/>
              </a:rPr>
              <a:t> বর্তমান পৃথিবীর সবচেয়ে মূল্যবান সম্পদ কোনটি?</a:t>
            </a:r>
          </a:p>
          <a:p>
            <a:endParaRPr lang="bn-BD" sz="3600" dirty="0">
              <a:ea typeface="Calibri"/>
              <a:cs typeface="NikoshBAN"/>
            </a:endParaRPr>
          </a:p>
          <a:p>
            <a:r>
              <a:rPr lang="bn-BD" sz="3600" dirty="0" smtClean="0">
                <a:ea typeface="Calibri"/>
                <a:cs typeface="NikoshBAN"/>
              </a:rPr>
              <a:t> 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746" y="2155587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গাড়ি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1" y="2819400"/>
            <a:ext cx="2286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আইসিটি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024" y="2220599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গবেষণা  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5690" y="2929968"/>
            <a:ext cx="2102425" cy="72043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ঘ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লেখাপড়া  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4196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ক. সোনার খনি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" y="4964382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তেলের খনি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66803" y="4450981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জ্ঞান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2999" y="4964382"/>
            <a:ext cx="225685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রুপার খনি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2762549" y="218219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3422924" y="2878729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217824" y="225869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6911401" y="443033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228812" y="302348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3325091" y="445098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442855" y="500269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209856" y="499654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38285"/>
            <a:ext cx="815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রোগ নির্ণয় করা যায় কোন যন্ত্র দিয়ে?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আমরা কী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ব্যবহার করে জীবনটা অনেক সহজ 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করতে পারি  ? </a:t>
            </a:r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7820" y="1719479"/>
            <a:ext cx="3480378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সিটিস্ক্যান মেশিন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1878" y="1828800"/>
            <a:ext cx="25007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জিপিএস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4227" y="2438400"/>
            <a:ext cx="243839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OMR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407844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পেনড্রাইভ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8308" y="4551219"/>
            <a:ext cx="2919845" cy="5334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যানবাহন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6355" y="51816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আসিটি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5361340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ওষধ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4355" y="44958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মোবাইল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7377539" y="251957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15" y="1719479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7228892" y="169826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750824" y="245939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400800" y="45512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5943600" y="539944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97" y="5185127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581400" y="45512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8852" y="1747163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733800"/>
            <a:ext cx="7543800" cy="120032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তথ্য ও যোগাযোগ প্রযুক্তি ব্যবহারের দশটি ক্ষেত্রের নাম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লিখে আনবে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3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81200" y="2514600"/>
            <a:ext cx="4757988" cy="1219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MAIL HIGH SCHOOL\Desktop\light-beams-png-5a349bb890ee69.5268131715133971765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2400"/>
            <a:ext cx="85725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11927"/>
            <a:ext cx="3822192" cy="3447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u="sng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মিত্র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গুমাইল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সাভার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86200" y="1891145"/>
            <a:ext cx="5105400" cy="3447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u="sng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000" u="sng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:0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40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54385"/>
            <a:ext cx="6400800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4876800"/>
            <a:ext cx="2653145" cy="52322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গতানুগতিক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অফিস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1090" y="4908185"/>
            <a:ext cx="3228109" cy="52322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ভিত্তিক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4094"/>
            <a:ext cx="4213911" cy="2866079"/>
          </a:xfrm>
          <a:prstGeom prst="rect">
            <a:avLst/>
          </a:prstGeom>
          <a:ln w="9525">
            <a:solidFill>
              <a:srgbClr val="00B0F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"/>
          <a:stretch/>
        </p:blipFill>
        <p:spPr bwMode="auto">
          <a:xfrm>
            <a:off x="395320" y="1904093"/>
            <a:ext cx="4056125" cy="286607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54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1606" y="887694"/>
            <a:ext cx="253306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6000" b="1" dirty="0">
                <a:ea typeface="Calibri"/>
                <a:cs typeface="NikoshBAN"/>
              </a:rPr>
              <a:t>শিখনফল </a:t>
            </a:r>
            <a:endParaRPr lang="en-US" sz="60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362200"/>
            <a:ext cx="8305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সুবিধা ব্যাখ্যা করতে পারবে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বাংলাদেশকে পৃথিবীর সম্পদশালী দেশে রূপান্তরে কী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 উল্লেখ করতে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658380"/>
            <a:ext cx="4572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আগে কাজ করতে অনেক সময় লাগত।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5572780"/>
            <a:ext cx="48463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বর্তমানে তাড়াতাড়ি কাজ শেষ করা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5" y="1704975"/>
            <a:ext cx="5292969" cy="28670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0333"/>
            <a:ext cx="2971800" cy="3742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32736" y="457200"/>
            <a:ext cx="542648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655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1" y="5475982"/>
            <a:ext cx="65532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এই যুগে মানুষ অনেক বেশি কর্মদক্ষ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এবং তারা প্রযুক্তি ব্যবহার করে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আন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ন্দ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66" y="1371600"/>
            <a:ext cx="5585270" cy="3733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752599" y="355179"/>
            <a:ext cx="530145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5700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191000"/>
            <a:ext cx="3849551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 সময়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বড় বড় কলকারখানাকে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 লোহার খনিকে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পৃথিবীর সম্পদ বলা হত।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2698" y="5181600"/>
            <a:ext cx="43807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কিন্তু এখন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চর্চাকারী দেশ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সম্পদশালী দেশ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বলা 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1542366"/>
            <a:ext cx="3646025" cy="24458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13" y="2438400"/>
            <a:ext cx="3687687" cy="24450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816092" y="358914"/>
            <a:ext cx="530145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072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6134" y="1600200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1862" y="2971800"/>
            <a:ext cx="776366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 ব্যাখ্যা কর।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619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582" y="292805"/>
            <a:ext cx="6248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473" y="3669283"/>
            <a:ext cx="335886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ফোনে যোগাযোগ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1920" y="3668146"/>
            <a:ext cx="430633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ডিজিটাল ক্যামেরা দিয়ে ছবি তোলা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6182380"/>
            <a:ext cx="403396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ব্যক্তিগত কম্পিউটারে কাজকর্ম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9" y="1066800"/>
            <a:ext cx="3559708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29"/>
          <a:stretch/>
        </p:blipFill>
        <p:spPr bwMode="auto">
          <a:xfrm>
            <a:off x="4857986" y="1066800"/>
            <a:ext cx="3574204" cy="24134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23" y="4220936"/>
            <a:ext cx="2669318" cy="18716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9286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641</Words>
  <Application>Microsoft Office PowerPoint</Application>
  <PresentationFormat>On-screen Show (4:3)</PresentationFormat>
  <Paragraphs>131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GOMAIL HIGH SCHOOL</dc:creator>
  <cp:lastModifiedBy>ismail - [2010]</cp:lastModifiedBy>
  <cp:revision>7</cp:revision>
  <dcterms:created xsi:type="dcterms:W3CDTF">2006-08-16T00:00:00Z</dcterms:created>
  <dcterms:modified xsi:type="dcterms:W3CDTF">2020-08-22T18:05:03Z</dcterms:modified>
</cp:coreProperties>
</file>