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69" r:id="rId2"/>
    <p:sldId id="337" r:id="rId3"/>
    <p:sldId id="372" r:id="rId4"/>
    <p:sldId id="373" r:id="rId5"/>
    <p:sldId id="374" r:id="rId6"/>
    <p:sldId id="379" r:id="rId7"/>
    <p:sldId id="416" r:id="rId8"/>
    <p:sldId id="398" r:id="rId9"/>
    <p:sldId id="418" r:id="rId10"/>
    <p:sldId id="399" r:id="rId11"/>
    <p:sldId id="419" r:id="rId12"/>
    <p:sldId id="420" r:id="rId13"/>
    <p:sldId id="421" r:id="rId14"/>
    <p:sldId id="422" r:id="rId15"/>
    <p:sldId id="426" r:id="rId16"/>
    <p:sldId id="423" r:id="rId17"/>
    <p:sldId id="424" r:id="rId18"/>
    <p:sldId id="425" r:id="rId19"/>
    <p:sldId id="427" r:id="rId20"/>
    <p:sldId id="428" r:id="rId21"/>
    <p:sldId id="429" r:id="rId22"/>
    <p:sldId id="430" r:id="rId23"/>
    <p:sldId id="431" r:id="rId24"/>
    <p:sldId id="397" r:id="rId25"/>
    <p:sldId id="370" r:id="rId26"/>
    <p:sldId id="396" r:id="rId27"/>
    <p:sldId id="376"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94660"/>
  </p:normalViewPr>
  <p:slideViewPr>
    <p:cSldViewPr>
      <p:cViewPr>
        <p:scale>
          <a:sx n="66" d="100"/>
          <a:sy n="66" d="100"/>
        </p:scale>
        <p:origin x="-8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6D8FA-E148-415E-8F24-13B10CE9FA27}" type="datetimeFigureOut">
              <a:rPr lang="en-US" smtClean="0"/>
              <a:pPr/>
              <a:t>23-Aug-20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14C79-5DAA-4C61-8378-045104583E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E1407-C5AD-49B4-ACB1-76F84037927E}" type="datetime1">
              <a:rPr lang="en-US" smtClean="0"/>
              <a:pPr/>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C2B0B1-9B89-4DCD-B2F7-17CC484B5027}" type="datetime1">
              <a:rPr lang="en-US" smtClean="0"/>
              <a:pPr/>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18BC7-7C0F-4E47-89EE-1BA43FB95063}" type="datetime1">
              <a:rPr lang="en-US" smtClean="0"/>
              <a:pPr/>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ABCE20-ABE9-4B38-9D53-769210667658}" type="datetime1">
              <a:rPr lang="en-US" smtClean="0"/>
              <a:pPr/>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DF32E-4D70-4873-A20E-786D4270D867}" type="datetime1">
              <a:rPr lang="en-US" smtClean="0"/>
              <a:pPr/>
              <a:t>23-Aug-20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03F1DE-3F86-42DC-BC47-73BDD43BC711}" type="datetime1">
              <a:rPr lang="en-US" smtClean="0"/>
              <a:pPr/>
              <a:t>23-Aug-20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032AEF-076C-4725-A82E-5EE556D7A64B}" type="datetime1">
              <a:rPr lang="en-US" smtClean="0"/>
              <a:pPr/>
              <a:t>23-Aug-20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DE998A-A629-4948-8465-3849DCD341C5}" type="datetime1">
              <a:rPr lang="en-US" smtClean="0"/>
              <a:pPr/>
              <a:t>23-Aug-20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93686-1B03-44C2-972F-8BE0F8675B3D}" type="datetime1">
              <a:rPr lang="en-US" smtClean="0"/>
              <a:pPr/>
              <a:t>23-Aug-20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379CE-EAD1-4B57-90ED-3E6A0B962F30}" type="datetime1">
              <a:rPr lang="en-US" smtClean="0"/>
              <a:pPr/>
              <a:t>23-Aug-20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8B4530-B56F-4575-82D2-577A93327ECB}" type="datetime1">
              <a:rPr lang="en-US" smtClean="0"/>
              <a:pPr/>
              <a:t>23-Aug-20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4AD47-12AF-4C85-8B8E-3AF5C1F2BCBB}" type="datetime1">
              <a:rPr lang="en-US" smtClean="0"/>
              <a:pPr/>
              <a:t>23-Aug-20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458200" y="6445703"/>
            <a:ext cx="609600" cy="365125"/>
          </a:xfrm>
          <a:prstGeom prst="rect">
            <a:avLst/>
          </a:prstGeom>
        </p:spPr>
        <p:txBody>
          <a:bodyPr vert="horz" lIns="91440" tIns="45720" rIns="91440" bIns="45720" rtlCol="0" anchor="ctr"/>
          <a:lstStyle>
            <a:lvl1pPr algn="ctr">
              <a:defRPr sz="1600" b="1">
                <a:solidFill>
                  <a:schemeClr val="tx1"/>
                </a:solidFill>
                <a:latin typeface="SutonnyMJ" pitchFamily="2" charset="0"/>
                <a:cs typeface="SutonnyMJ" pitchFamily="2"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lom.jahangir81@gmail.com" TargetMode="External"/><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Autofit/>
          </a:bodyPr>
          <a:lstStyle/>
          <a:p>
            <a:r>
              <a:rPr lang="as-IN" sz="4800" b="1" dirty="0" smtClean="0">
                <a:solidFill>
                  <a:srgbClr val="00B0F0"/>
                </a:solidFill>
                <a:effectLst>
                  <a:outerShdw blurRad="38100" dist="38100" dir="2700000" algn="tl">
                    <a:srgbClr val="000000">
                      <a:alpha val="43137"/>
                    </a:srgbClr>
                  </a:outerShdw>
                </a:effectLst>
                <a:latin typeface="SutonnyMJ" pitchFamily="2" charset="0"/>
                <a:cs typeface="SutonnyMJ" pitchFamily="2" charset="0"/>
              </a:rPr>
              <a:t>জুম ক্লাসে তোমাদেরকে স্বাগত</a:t>
            </a:r>
            <a:endParaRPr lang="en-US" sz="4800" b="1" dirty="0">
              <a:solidFill>
                <a:srgbClr val="00B0F0"/>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5" name="Title 1"/>
          <p:cNvSpPr txBox="1">
            <a:spLocks/>
          </p:cNvSpPr>
          <p:nvPr/>
        </p:nvSpPr>
        <p:spPr>
          <a:xfrm>
            <a:off x="457200" y="5486400"/>
            <a:ext cx="8229600" cy="838200"/>
          </a:xfrm>
          <a:prstGeom prst="rect">
            <a:avLst/>
          </a:prstGeom>
        </p:spPr>
        <p:txBody>
          <a:bodyPr vert="horz" lIns="91440" tIns="45720" rIns="91440" bIns="45720" rtlCol="0" anchor="ctr">
            <a:noAutofit/>
          </a:bodyPr>
          <a:lstStyle/>
          <a:p>
            <a:pPr lvl="0" algn="ctr">
              <a:spcBef>
                <a:spcPct val="0"/>
              </a:spcBef>
              <a:defRPr/>
            </a:pPr>
            <a:r>
              <a:rPr lang="as-IN" sz="4400" b="1" dirty="0" smtClean="0">
                <a:solidFill>
                  <a:srgbClr val="FF0000"/>
                </a:solidFill>
                <a:effectLst>
                  <a:outerShdw blurRad="38100" dist="38100" dir="2700000" algn="tl">
                    <a:srgbClr val="000000">
                      <a:alpha val="43137"/>
                    </a:srgbClr>
                  </a:outerShdw>
                </a:effectLst>
                <a:latin typeface="SutonnyMJ" pitchFamily="2" charset="0"/>
                <a:ea typeface="+mj-ea"/>
                <a:cs typeface="SutonnyMJ" pitchFamily="2" charset="0"/>
              </a:rPr>
              <a:t>সবাইকে বাংলার প্রকৃতির শুভেচ্ছা</a:t>
            </a:r>
            <a:endPar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utonnyMJ" pitchFamily="2" charset="0"/>
              <a:ea typeface="+mj-ea"/>
              <a:cs typeface="SutonnyMJ"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9" name="Content Placeholder 8" descr="FB_IMG_1595713852125.jpg"/>
          <p:cNvPicPr>
            <a:picLocks noGrp="1" noChangeAspect="1"/>
          </p:cNvPicPr>
          <p:nvPr>
            <p:ph idx="1"/>
          </p:nvPr>
        </p:nvPicPr>
        <p:blipFill>
          <a:blip r:embed="rId2"/>
          <a:stretch>
            <a:fillRect/>
          </a:stretch>
        </p:blipFill>
        <p:spPr>
          <a:xfrm>
            <a:off x="1554691" y="1524000"/>
            <a:ext cx="6034617" cy="3657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dirty="0" smtClean="0">
                <a:latin typeface="SutonnyMJ" pitchFamily="2" charset="0"/>
                <a:cs typeface="SutonnyMJ" pitchFamily="2" charset="0"/>
              </a:rPr>
              <a:t>১.	সংবাদপত্রের উপযোগী প্রতিবেদন পরীক্ষায় খাতায় </a:t>
            </a:r>
            <a:r>
              <a:rPr lang="as-IN" dirty="0" smtClean="0">
                <a:solidFill>
                  <a:srgbClr val="FF0000"/>
                </a:solidFill>
                <a:latin typeface="SutonnyMJ" pitchFamily="2" charset="0"/>
                <a:cs typeface="SutonnyMJ" pitchFamily="2" charset="0"/>
              </a:rPr>
              <a:t>জোড় (২/৪/৬) পৃষ্ঠায়</a:t>
            </a:r>
            <a:r>
              <a:rPr lang="as-IN" dirty="0" smtClean="0">
                <a:latin typeface="SutonnyMJ" pitchFamily="2" charset="0"/>
                <a:cs typeface="SutonnyMJ" pitchFamily="2" charset="0"/>
              </a:rPr>
              <a:t> শুরু করতে হবে।</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7" name="Content Placeholder 4" descr="IMG_20200607_153455.jpg"/>
          <p:cNvPicPr>
            <a:picLocks noChangeAspect="1"/>
          </p:cNvPicPr>
          <p:nvPr/>
        </p:nvPicPr>
        <p:blipFill>
          <a:blip r:embed="rId2" cstate="print"/>
          <a:stretch>
            <a:fillRect/>
          </a:stretch>
        </p:blipFill>
        <p:spPr>
          <a:xfrm>
            <a:off x="1524000" y="2888884"/>
            <a:ext cx="2710451" cy="3435716"/>
          </a:xfrm>
          <a:prstGeom prst="rect">
            <a:avLst/>
          </a:prstGeom>
          <a:ln>
            <a:solidFill>
              <a:schemeClr val="bg1"/>
            </a:solidFill>
          </a:ln>
        </p:spPr>
        <p:style>
          <a:lnRef idx="2">
            <a:schemeClr val="accent1"/>
          </a:lnRef>
          <a:fillRef idx="1001">
            <a:schemeClr val="lt1"/>
          </a:fillRef>
          <a:effectRef idx="0">
            <a:schemeClr val="accent1"/>
          </a:effectRef>
          <a:fontRef idx="minor">
            <a:schemeClr val="dk1"/>
          </a:fontRef>
        </p:style>
      </p:pic>
      <p:pic>
        <p:nvPicPr>
          <p:cNvPr id="8" name="Content Placeholder 5" descr="IMG_20200607_153532.jpg"/>
          <p:cNvPicPr>
            <a:picLocks noChangeAspect="1"/>
          </p:cNvPicPr>
          <p:nvPr/>
        </p:nvPicPr>
        <p:blipFill>
          <a:blip r:embed="rId3" cstate="print"/>
          <a:stretch>
            <a:fillRect/>
          </a:stretch>
        </p:blipFill>
        <p:spPr>
          <a:xfrm>
            <a:off x="4837152" y="2858846"/>
            <a:ext cx="2782848" cy="3459038"/>
          </a:xfrm>
          <a:prstGeom prst="rect">
            <a:avLst/>
          </a:prstGeom>
          <a:ln>
            <a:solidFill>
              <a:schemeClr val="bg1"/>
            </a:solidFill>
          </a:ln>
        </p:spPr>
        <p:style>
          <a:lnRef idx="2">
            <a:schemeClr val="accent1"/>
          </a:lnRef>
          <a:fillRef idx="100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dirty="0" smtClean="0">
                <a:latin typeface="SutonnyMJ" pitchFamily="2" charset="0"/>
                <a:cs typeface="SutonnyMJ" pitchFamily="2" charset="0"/>
              </a:rPr>
              <a:t>২.	সংবাদপত্রের উপযোগী প্রতিবেদনের শুরুতেই </a:t>
            </a:r>
            <a:r>
              <a:rPr lang="as-IN" dirty="0" smtClean="0">
                <a:solidFill>
                  <a:srgbClr val="FF0000"/>
                </a:solidFill>
                <a:latin typeface="SutonnyMJ" pitchFamily="2" charset="0"/>
                <a:cs typeface="SutonnyMJ" pitchFamily="2" charset="0"/>
              </a:rPr>
              <a:t>প্রতিবেদনের বক্স</a:t>
            </a:r>
            <a:r>
              <a:rPr lang="as-IN" b="1" dirty="0" smtClean="0">
                <a:solidFill>
                  <a:srgbClr val="FF0000"/>
                </a:solidFill>
                <a:latin typeface="SutonnyMJ" pitchFamily="2" charset="0"/>
                <a:cs typeface="SutonnyMJ" pitchFamily="2" charset="0"/>
              </a:rPr>
              <a:t> </a:t>
            </a:r>
            <a:r>
              <a:rPr lang="as-IN" dirty="0" smtClean="0">
                <a:latin typeface="SutonnyMJ" pitchFamily="2" charset="0"/>
                <a:cs typeface="SutonnyMJ" pitchFamily="2" charset="0"/>
              </a:rPr>
              <a:t>দিতে হবে।</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7" name="Content Placeholder 4" descr="IMG_20200607_153455.jpg"/>
          <p:cNvPicPr>
            <a:picLocks noChangeAspect="1"/>
          </p:cNvPicPr>
          <p:nvPr/>
        </p:nvPicPr>
        <p:blipFill>
          <a:blip r:embed="rId2" cstate="print"/>
          <a:stretch>
            <a:fillRect/>
          </a:stretch>
        </p:blipFill>
        <p:spPr>
          <a:xfrm>
            <a:off x="1219200" y="3352800"/>
            <a:ext cx="6781800" cy="21336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sz="3100" dirty="0" smtClean="0">
                <a:latin typeface="SutonnyMJ" pitchFamily="2" charset="0"/>
                <a:cs typeface="SutonnyMJ" pitchFamily="2" charset="0"/>
              </a:rPr>
              <a:t>৩.	সংবাদপত্রের উপযোগী প্রতিবেদনের শুরুতেই যে বক্স দিতে হয় সেই বক্সে</a:t>
            </a:r>
            <a:r>
              <a:rPr lang="en-US" sz="3100" dirty="0" smtClean="0">
                <a:latin typeface="SutonnyMJ" pitchFamily="2" charset="0"/>
                <a:cs typeface="SutonnyMJ" pitchFamily="2" charset="0"/>
              </a:rPr>
              <a:t> </a:t>
            </a:r>
            <a:r>
              <a:rPr lang="as-IN" sz="3100" dirty="0" smtClean="0">
                <a:solidFill>
                  <a:srgbClr val="FF0000"/>
                </a:solidFill>
                <a:latin typeface="SutonnyMJ" pitchFamily="2" charset="0"/>
                <a:cs typeface="SutonnyMJ" pitchFamily="2" charset="0"/>
              </a:rPr>
              <a:t>৬টি বিষয়</a:t>
            </a:r>
            <a:r>
              <a:rPr lang="as-IN" sz="3100" dirty="0" smtClean="0">
                <a:latin typeface="SutonnyMJ" pitchFamily="2" charset="0"/>
                <a:cs typeface="SutonnyMJ" pitchFamily="2" charset="0"/>
              </a:rPr>
              <a:t> </a:t>
            </a:r>
            <a:r>
              <a:rPr lang="as-IN" sz="3100" dirty="0" smtClean="0">
                <a:solidFill>
                  <a:srgbClr val="0070C0"/>
                </a:solidFill>
                <a:latin typeface="SutonnyMJ" pitchFamily="2" charset="0"/>
                <a:cs typeface="SutonnyMJ" pitchFamily="2" charset="0"/>
              </a:rPr>
              <a:t>(প্রতিবেদনের শিরোনাম, প্রতিবেদকের নাম, প্রতিবেদকের ঠিকানা, প্রতিবেদন তৈরির তারিখ, প্রতিবেদন তৈরির সময়, প্রতিবেদনের ধরন)</a:t>
            </a:r>
            <a:r>
              <a:rPr lang="as-IN" sz="3100" dirty="0" smtClean="0">
                <a:latin typeface="SutonnyMJ" pitchFamily="2" charset="0"/>
                <a:cs typeface="SutonnyMJ" pitchFamily="2" charset="0"/>
              </a:rPr>
              <a:t> অবশ্যই উল্লেখ করতে হবে।</a:t>
            </a:r>
            <a:endParaRPr lang="en-US" sz="3100"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Content Placeholder 4" descr="IMG_20200607_153455.jpg"/>
          <p:cNvPicPr>
            <a:picLocks noChangeAspect="1"/>
          </p:cNvPicPr>
          <p:nvPr/>
        </p:nvPicPr>
        <p:blipFill>
          <a:blip r:embed="rId2" cstate="print"/>
          <a:stretch>
            <a:fillRect/>
          </a:stretch>
        </p:blipFill>
        <p:spPr>
          <a:xfrm>
            <a:off x="1219200" y="4038600"/>
            <a:ext cx="6781800" cy="21336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dirty="0" smtClean="0">
                <a:latin typeface="SutonnyMJ" pitchFamily="2" charset="0"/>
                <a:cs typeface="SutonnyMJ" pitchFamily="2" charset="0"/>
              </a:rPr>
              <a:t>৪.	বক্সের নিচেই সংবাদপত্রের উপযোগী প্রতিবেদনে ৩ থেকে ৫টি শব্দের মধ্যে চমৎকার একটি </a:t>
            </a:r>
            <a:r>
              <a:rPr lang="as-IN" dirty="0" smtClean="0">
                <a:solidFill>
                  <a:srgbClr val="FF0000"/>
                </a:solidFill>
                <a:latin typeface="SutonnyMJ" pitchFamily="2" charset="0"/>
                <a:cs typeface="SutonnyMJ" pitchFamily="2" charset="0"/>
              </a:rPr>
              <a:t>শিরোনাম</a:t>
            </a:r>
            <a:r>
              <a:rPr lang="as-IN" dirty="0" smtClean="0">
                <a:latin typeface="SutonnyMJ" pitchFamily="2" charset="0"/>
                <a:cs typeface="SutonnyMJ" pitchFamily="2" charset="0"/>
              </a:rPr>
              <a:t> লিখতে হবে।</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5" name="Content Placeholder 4" descr="IMG_20200607_153455.jpg"/>
          <p:cNvPicPr>
            <a:picLocks noChangeAspect="1"/>
          </p:cNvPicPr>
          <p:nvPr/>
        </p:nvPicPr>
        <p:blipFill>
          <a:blip r:embed="rId2" cstate="print"/>
          <a:stretch>
            <a:fillRect/>
          </a:stretch>
        </p:blipFill>
        <p:spPr>
          <a:xfrm>
            <a:off x="1295400" y="3429000"/>
            <a:ext cx="7086600" cy="2743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sz="2800" dirty="0" smtClean="0">
                <a:latin typeface="SutonnyMJ" pitchFamily="2" charset="0"/>
                <a:cs typeface="SutonnyMJ" pitchFamily="2" charset="0"/>
              </a:rPr>
              <a:t>৫.	সংবাদপত্রের উপযোগী প্রতিবেদনের শিরোনামের </a:t>
            </a:r>
            <a:r>
              <a:rPr lang="en-US" sz="2800" b="1" dirty="0" smtClean="0">
                <a:solidFill>
                  <a:srgbClr val="FF0000"/>
                </a:solidFill>
                <a:latin typeface="Vrinda" pitchFamily="34" charset="0"/>
                <a:cs typeface="Vrinda" pitchFamily="34" charset="0"/>
              </a:rPr>
              <a:t>Font</a:t>
            </a:r>
            <a:r>
              <a:rPr lang="as-IN" sz="2800" dirty="0" smtClean="0">
                <a:latin typeface="SutonnyMJ" pitchFamily="2" charset="0"/>
                <a:cs typeface="SutonnyMJ" pitchFamily="2" charset="0"/>
              </a:rPr>
              <a:t> টি মূল লেখার চাইতে একটু বড় বড় অক্ষরে লিখতে হবে।</a:t>
            </a:r>
          </a:p>
          <a:p>
            <a:pPr marL="566738" indent="-566738">
              <a:buNone/>
            </a:pPr>
            <a:r>
              <a:rPr lang="as-IN" sz="2800" dirty="0" smtClean="0">
                <a:latin typeface="SutonnyMJ" pitchFamily="2" charset="0"/>
                <a:cs typeface="SutonnyMJ" pitchFamily="2" charset="0"/>
              </a:rPr>
              <a:t>৬.	শিরোনামটি </a:t>
            </a:r>
            <a:r>
              <a:rPr lang="as-IN" sz="2800" dirty="0" smtClean="0">
                <a:solidFill>
                  <a:srgbClr val="0070C0"/>
                </a:solidFill>
                <a:latin typeface="SutonnyMJ" pitchFamily="2" charset="0"/>
                <a:cs typeface="SutonnyMJ" pitchFamily="2" charset="0"/>
              </a:rPr>
              <a:t>নীল কালি</a:t>
            </a:r>
            <a:r>
              <a:rPr lang="as-IN" sz="2800" b="1" dirty="0" smtClean="0">
                <a:solidFill>
                  <a:srgbClr val="0070C0"/>
                </a:solidFill>
                <a:latin typeface="SutonnyMJ" pitchFamily="2" charset="0"/>
                <a:cs typeface="SutonnyMJ" pitchFamily="2" charset="0"/>
              </a:rPr>
              <a:t> </a:t>
            </a:r>
            <a:r>
              <a:rPr lang="as-IN" sz="2800" dirty="0" smtClean="0">
                <a:latin typeface="SutonnyMJ" pitchFamily="2" charset="0"/>
                <a:cs typeface="SutonnyMJ" pitchFamily="2" charset="0"/>
              </a:rPr>
              <a:t>দিয়ে লিখতে হবে এবং </a:t>
            </a:r>
            <a:r>
              <a:rPr lang="en-US" sz="2800" b="1" dirty="0" smtClean="0">
                <a:solidFill>
                  <a:srgbClr val="FF0000"/>
                </a:solidFill>
                <a:latin typeface="Vrinda" pitchFamily="34" charset="0"/>
                <a:cs typeface="Vrinda" pitchFamily="34" charset="0"/>
              </a:rPr>
              <a:t>Underline</a:t>
            </a:r>
            <a:r>
              <a:rPr lang="as-IN" sz="2800" dirty="0" smtClean="0">
                <a:latin typeface="SutonnyMJ" pitchFamily="2" charset="0"/>
                <a:cs typeface="SutonnyMJ" pitchFamily="2" charset="0"/>
              </a:rPr>
              <a:t> করতে হবে।</a:t>
            </a:r>
            <a:endParaRPr lang="en-US" sz="2800"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Content Placeholder 4" descr="IMG_20200607_153455.jpg"/>
          <p:cNvPicPr>
            <a:picLocks noChangeAspect="1"/>
          </p:cNvPicPr>
          <p:nvPr/>
        </p:nvPicPr>
        <p:blipFill>
          <a:blip r:embed="rId2" cstate="print"/>
          <a:stretch>
            <a:fillRect/>
          </a:stretch>
        </p:blipFill>
        <p:spPr>
          <a:xfrm>
            <a:off x="1295400" y="3699651"/>
            <a:ext cx="6324599" cy="239634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a:xfrm>
            <a:off x="457200" y="1600200"/>
            <a:ext cx="8229600" cy="4525963"/>
          </a:xfrm>
        </p:spPr>
        <p:txBody>
          <a:bodyPr>
            <a:noAutofit/>
          </a:bodyPr>
          <a:lstStyle/>
          <a:p>
            <a:pPr marL="566738" indent="-566738">
              <a:buNone/>
            </a:pPr>
            <a:r>
              <a:rPr lang="as-IN" sz="3100" dirty="0" smtClean="0">
                <a:latin typeface="SutonnyMJ" pitchFamily="2" charset="0"/>
                <a:cs typeface="SutonnyMJ" pitchFamily="2" charset="0"/>
              </a:rPr>
              <a:t>৭.	শিরোনামের নিচেই যে পত্রিকার মাধ্যমে প্রতিবেদন লিখতে হবে সেই </a:t>
            </a:r>
            <a:r>
              <a:rPr lang="as-IN" sz="3100" dirty="0" smtClean="0">
                <a:solidFill>
                  <a:srgbClr val="FF0000"/>
                </a:solidFill>
                <a:latin typeface="SutonnyMJ" pitchFamily="2" charset="0"/>
                <a:cs typeface="SutonnyMJ" pitchFamily="2" charset="0"/>
              </a:rPr>
              <a:t>পত্রিকার নাম, তারিখ, সময়</a:t>
            </a:r>
            <a:r>
              <a:rPr lang="as-IN" sz="3100" dirty="0" smtClean="0">
                <a:latin typeface="SutonnyMJ" pitchFamily="2" charset="0"/>
                <a:cs typeface="SutonnyMJ" pitchFamily="2" charset="0"/>
              </a:rPr>
              <a:t> ইত্যাদি </a:t>
            </a:r>
            <a:r>
              <a:rPr lang="as-IN" sz="3100" dirty="0" smtClean="0">
                <a:solidFill>
                  <a:srgbClr val="0070C0"/>
                </a:solidFill>
                <a:latin typeface="SutonnyMJ" pitchFamily="2" charset="0"/>
                <a:cs typeface="SutonnyMJ" pitchFamily="2" charset="0"/>
              </a:rPr>
              <a:t>(নিজস্ব প্রতিবেদক ॥ দৈনিক প্রথম আলো, ঢাকা ॥ ০২ ফেব্রুয়ারি, ২০২০ ॥ বিকাল ৪টা ॥)</a:t>
            </a:r>
            <a:r>
              <a:rPr lang="as-IN" sz="3100" dirty="0" smtClean="0">
                <a:latin typeface="SutonnyMJ" pitchFamily="2" charset="0"/>
                <a:cs typeface="SutonnyMJ" pitchFamily="2" charset="0"/>
              </a:rPr>
              <a:t> মূল বক্তব্যের </a:t>
            </a:r>
            <a:r>
              <a:rPr lang="as-IN" sz="3100" dirty="0" smtClean="0">
                <a:solidFill>
                  <a:srgbClr val="FF0000"/>
                </a:solidFill>
                <a:latin typeface="SutonnyMJ" pitchFamily="2" charset="0"/>
                <a:cs typeface="SutonnyMJ" pitchFamily="2" charset="0"/>
              </a:rPr>
              <a:t>প্রথম প্যারার শুরুতেই</a:t>
            </a:r>
            <a:r>
              <a:rPr lang="as-IN" sz="3100" dirty="0" smtClean="0">
                <a:latin typeface="SutonnyMJ" pitchFamily="2" charset="0"/>
                <a:cs typeface="SutonnyMJ" pitchFamily="2" charset="0"/>
              </a:rPr>
              <a:t> লিখতে হবে।</a:t>
            </a:r>
            <a:endParaRPr lang="en-US" sz="3100"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Content Placeholder 4" descr="IMG_20200607_153455.jpg"/>
          <p:cNvPicPr>
            <a:picLocks noChangeAspect="1"/>
          </p:cNvPicPr>
          <p:nvPr/>
        </p:nvPicPr>
        <p:blipFill>
          <a:blip r:embed="rId2" cstate="print"/>
          <a:stretch>
            <a:fillRect/>
          </a:stretch>
        </p:blipFill>
        <p:spPr>
          <a:xfrm>
            <a:off x="1187335" y="4339569"/>
            <a:ext cx="6966065" cy="160786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sz="3000" dirty="0" smtClean="0">
                <a:latin typeface="SutonnyMJ" pitchFamily="2" charset="0"/>
                <a:cs typeface="SutonnyMJ" pitchFamily="2" charset="0"/>
              </a:rPr>
              <a:t>৮.	সংবাদপত্রের উপযোগী প্রতিবেদনের প্রত্যেকটি লাইন </a:t>
            </a:r>
            <a:r>
              <a:rPr lang="as-IN" sz="3000" dirty="0" smtClean="0">
                <a:solidFill>
                  <a:srgbClr val="FF0000"/>
                </a:solidFill>
                <a:latin typeface="SutonnyMJ" pitchFamily="2" charset="0"/>
                <a:cs typeface="SutonnyMJ" pitchFamily="2" charset="0"/>
              </a:rPr>
              <a:t>মূল মার্জিনের পাশ</a:t>
            </a:r>
            <a:r>
              <a:rPr lang="as-IN" sz="3000" dirty="0" smtClean="0">
                <a:latin typeface="SutonnyMJ" pitchFamily="2" charset="0"/>
                <a:cs typeface="SutonnyMJ" pitchFamily="2" charset="0"/>
              </a:rPr>
              <a:t> থেকে লেখা শুরু করতে হবে। শুধু শিরোনামের লাইনটি খাতার মাঝখানে লিখতে হবে।</a:t>
            </a:r>
            <a:endParaRPr lang="en-US" sz="3000"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5" name="Content Placeholder 4" descr="IMG_20200607_153455.jpg"/>
          <p:cNvPicPr>
            <a:picLocks noChangeAspect="1"/>
          </p:cNvPicPr>
          <p:nvPr/>
        </p:nvPicPr>
        <p:blipFill>
          <a:blip r:embed="rId2" cstate="print"/>
          <a:stretch>
            <a:fillRect/>
          </a:stretch>
        </p:blipFill>
        <p:spPr>
          <a:xfrm>
            <a:off x="2209800" y="3178653"/>
            <a:ext cx="2481851" cy="3145947"/>
          </a:xfrm>
          <a:prstGeom prst="rect">
            <a:avLst/>
          </a:prstGeom>
          <a:ln>
            <a:solidFill>
              <a:schemeClr val="bg1"/>
            </a:solidFill>
          </a:ln>
        </p:spPr>
        <p:style>
          <a:lnRef idx="2">
            <a:schemeClr val="accent1"/>
          </a:lnRef>
          <a:fillRef idx="1001">
            <a:schemeClr val="lt1"/>
          </a:fillRef>
          <a:effectRef idx="0">
            <a:schemeClr val="accent1"/>
          </a:effectRef>
          <a:fontRef idx="minor">
            <a:schemeClr val="dk1"/>
          </a:fontRef>
        </p:style>
      </p:pic>
      <p:pic>
        <p:nvPicPr>
          <p:cNvPr id="6" name="Content Placeholder 5" descr="IMG_20200607_153532.jpg"/>
          <p:cNvPicPr>
            <a:picLocks noChangeAspect="1"/>
          </p:cNvPicPr>
          <p:nvPr/>
        </p:nvPicPr>
        <p:blipFill>
          <a:blip r:embed="rId3" cstate="print"/>
          <a:stretch>
            <a:fillRect/>
          </a:stretch>
        </p:blipFill>
        <p:spPr>
          <a:xfrm>
            <a:off x="5071858" y="3146213"/>
            <a:ext cx="2548142" cy="3167302"/>
          </a:xfrm>
          <a:prstGeom prst="rect">
            <a:avLst/>
          </a:prstGeom>
          <a:ln>
            <a:solidFill>
              <a:schemeClr val="bg1"/>
            </a:solidFill>
          </a:ln>
        </p:spPr>
        <p:style>
          <a:lnRef idx="2">
            <a:schemeClr val="accent1"/>
          </a:lnRef>
          <a:fillRef idx="100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ppt_x"/>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ppt_x"/>
                                          </p:val>
                                        </p:tav>
                                        <p:tav tm="100000">
                                          <p:val>
                                            <p:strVal val="#ppt_x"/>
                                          </p:val>
                                        </p:tav>
                                      </p:tavLst>
                                    </p:anim>
                                    <p:anim calcmode="lin" valueType="num">
                                      <p:cBhvr additive="base">
                                        <p:cTn id="16"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a:xfrm>
            <a:off x="457200" y="1646237"/>
            <a:ext cx="8229600" cy="4525963"/>
          </a:xfrm>
        </p:spPr>
        <p:txBody>
          <a:bodyPr>
            <a:noAutofit/>
          </a:bodyPr>
          <a:lstStyle/>
          <a:p>
            <a:pPr marL="566738" indent="-566738">
              <a:buNone/>
            </a:pPr>
            <a:r>
              <a:rPr lang="as-IN" dirty="0" smtClean="0">
                <a:latin typeface="SutonnyMJ" pitchFamily="2" charset="0"/>
                <a:cs typeface="SutonnyMJ" pitchFamily="2" charset="0"/>
              </a:rPr>
              <a:t>৯.	সংবাদপত্রের উপযোগী প্রতিবেদনের </a:t>
            </a:r>
            <a:r>
              <a:rPr lang="as-IN" dirty="0" smtClean="0">
                <a:solidFill>
                  <a:srgbClr val="FF0000"/>
                </a:solidFill>
                <a:latin typeface="SutonnyMJ" pitchFamily="2" charset="0"/>
                <a:cs typeface="SutonnyMJ" pitchFamily="2" charset="0"/>
              </a:rPr>
              <a:t>মূল বক্তব্য ৩ থেকে ৫টি প্যারার</a:t>
            </a:r>
            <a:r>
              <a:rPr lang="as-IN" dirty="0" smtClean="0">
                <a:latin typeface="SutonnyMJ" pitchFamily="2" charset="0"/>
                <a:cs typeface="SutonnyMJ" pitchFamily="2" charset="0"/>
              </a:rPr>
              <a:t> মধ্যে শেষ করতে হবে।</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Content Placeholder 4" descr="IMG_20200607_153455.jpg"/>
          <p:cNvPicPr>
            <a:picLocks noChangeAspect="1"/>
          </p:cNvPicPr>
          <p:nvPr/>
        </p:nvPicPr>
        <p:blipFill>
          <a:blip r:embed="rId2" cstate="print"/>
          <a:stretch>
            <a:fillRect/>
          </a:stretch>
        </p:blipFill>
        <p:spPr>
          <a:xfrm>
            <a:off x="1828800" y="3860132"/>
            <a:ext cx="2456720" cy="209291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pic>
        <p:nvPicPr>
          <p:cNvPr id="6" name="Content Placeholder 5" descr="IMG_20200607_153532.jpg"/>
          <p:cNvPicPr>
            <a:picLocks noChangeAspect="1"/>
          </p:cNvPicPr>
          <p:nvPr/>
        </p:nvPicPr>
        <p:blipFill>
          <a:blip r:embed="rId3" cstate="print"/>
          <a:stretch>
            <a:fillRect/>
          </a:stretch>
        </p:blipFill>
        <p:spPr>
          <a:xfrm>
            <a:off x="4640457" y="2824219"/>
            <a:ext cx="2522343" cy="313523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dirty="0" smtClean="0">
                <a:latin typeface="SutonnyMJ" pitchFamily="2" charset="0"/>
                <a:cs typeface="SutonnyMJ" pitchFamily="2" charset="0"/>
              </a:rPr>
              <a:t>১০.	সংবাদপত্রের উপযোগী প্রতিবেদনের মূল বক্তব্যের শেষের প্যারায় </a:t>
            </a:r>
            <a:r>
              <a:rPr lang="as-IN" dirty="0" smtClean="0">
                <a:solidFill>
                  <a:srgbClr val="FF0000"/>
                </a:solidFill>
                <a:latin typeface="SutonnyMJ" pitchFamily="2" charset="0"/>
                <a:cs typeface="SutonnyMJ" pitchFamily="2" charset="0"/>
              </a:rPr>
              <a:t>চমৎকার একটি ফিনিশিং</a:t>
            </a:r>
            <a:r>
              <a:rPr lang="as-IN" dirty="0" smtClean="0">
                <a:latin typeface="SutonnyMJ" pitchFamily="2" charset="0"/>
                <a:cs typeface="SutonnyMJ" pitchFamily="2" charset="0"/>
              </a:rPr>
              <a:t> দিতে হবে।</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Content Placeholder 4" descr="IMG_20200607_153455.jpg"/>
          <p:cNvPicPr>
            <a:picLocks noChangeAspect="1"/>
          </p:cNvPicPr>
          <p:nvPr/>
        </p:nvPicPr>
        <p:blipFill>
          <a:blip r:embed="rId2" cstate="print"/>
          <a:stretch>
            <a:fillRect/>
          </a:stretch>
        </p:blipFill>
        <p:spPr>
          <a:xfrm>
            <a:off x="1219200" y="3276600"/>
            <a:ext cx="6544018" cy="21336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dirty="0" smtClean="0">
                <a:latin typeface="SutonnyMJ" pitchFamily="2" charset="0"/>
                <a:cs typeface="SutonnyMJ" pitchFamily="2" charset="0"/>
              </a:rPr>
              <a:t>১১.	</a:t>
            </a:r>
            <a:r>
              <a:rPr lang="as-IN" dirty="0" smtClean="0">
                <a:solidFill>
                  <a:srgbClr val="FF0000"/>
                </a:solidFill>
                <a:latin typeface="SutonnyMJ" pitchFamily="2" charset="0"/>
                <a:cs typeface="SutonnyMJ" pitchFamily="2" charset="0"/>
              </a:rPr>
              <a:t>দুই থেকে আড়াই পৃষ্ঠা</a:t>
            </a:r>
            <a:r>
              <a:rPr lang="as-IN" dirty="0" smtClean="0">
                <a:latin typeface="SutonnyMJ" pitchFamily="2" charset="0"/>
                <a:cs typeface="SutonnyMJ" pitchFamily="2" charset="0"/>
              </a:rPr>
              <a:t>র মধ্যে সংবাদপত্রের উপযোগী প্রতিবেদন লেখা শেষ করতে হবে।</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8" name="Content Placeholder 4" descr="IMG_20200607_153455.jpg"/>
          <p:cNvPicPr>
            <a:picLocks noChangeAspect="1"/>
          </p:cNvPicPr>
          <p:nvPr/>
        </p:nvPicPr>
        <p:blipFill>
          <a:blip r:embed="rId2" cstate="print"/>
          <a:stretch>
            <a:fillRect/>
          </a:stretch>
        </p:blipFill>
        <p:spPr>
          <a:xfrm>
            <a:off x="1828800" y="2851840"/>
            <a:ext cx="2481851" cy="3145947"/>
          </a:xfrm>
          <a:prstGeom prst="rect">
            <a:avLst/>
          </a:prstGeom>
          <a:ln>
            <a:solidFill>
              <a:schemeClr val="bg1"/>
            </a:solidFill>
          </a:ln>
        </p:spPr>
        <p:style>
          <a:lnRef idx="2">
            <a:schemeClr val="accent1"/>
          </a:lnRef>
          <a:fillRef idx="1001">
            <a:schemeClr val="lt1"/>
          </a:fillRef>
          <a:effectRef idx="0">
            <a:schemeClr val="accent1"/>
          </a:effectRef>
          <a:fontRef idx="minor">
            <a:schemeClr val="dk1"/>
          </a:fontRef>
        </p:style>
      </p:pic>
      <p:pic>
        <p:nvPicPr>
          <p:cNvPr id="9" name="Content Placeholder 5" descr="IMG_20200607_153532.jpg"/>
          <p:cNvPicPr>
            <a:picLocks noChangeAspect="1"/>
          </p:cNvPicPr>
          <p:nvPr/>
        </p:nvPicPr>
        <p:blipFill>
          <a:blip r:embed="rId3" cstate="print"/>
          <a:stretch>
            <a:fillRect/>
          </a:stretch>
        </p:blipFill>
        <p:spPr>
          <a:xfrm>
            <a:off x="4690858" y="2819400"/>
            <a:ext cx="2548142" cy="3167302"/>
          </a:xfrm>
          <a:prstGeom prst="rect">
            <a:avLst/>
          </a:prstGeom>
          <a:ln>
            <a:solidFill>
              <a:schemeClr val="bg1"/>
            </a:solidFill>
          </a:ln>
        </p:spPr>
        <p:style>
          <a:lnRef idx="2">
            <a:schemeClr val="accent1"/>
          </a:lnRef>
          <a:fillRef idx="100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20160112_113649.jpg"/>
          <p:cNvPicPr>
            <a:picLocks noChangeAspect="1"/>
          </p:cNvPicPr>
          <p:nvPr/>
        </p:nvPicPr>
        <p:blipFill>
          <a:blip r:embed="rId2" cstate="print"/>
          <a:stretch>
            <a:fillRect/>
          </a:stretch>
        </p:blipFill>
        <p:spPr>
          <a:xfrm>
            <a:off x="590972" y="1828800"/>
            <a:ext cx="2533228" cy="3962400"/>
          </a:xfrm>
          <a:prstGeom prst="rect">
            <a:avLst/>
          </a:prstGeom>
          <a:ln>
            <a:noFill/>
          </a:ln>
        </p:spPr>
        <p:style>
          <a:lnRef idx="2">
            <a:schemeClr val="dk1"/>
          </a:lnRef>
          <a:fillRef idx="1">
            <a:schemeClr val="lt1"/>
          </a:fillRef>
          <a:effectRef idx="0">
            <a:schemeClr val="dk1"/>
          </a:effectRef>
          <a:fontRef idx="minor">
            <a:schemeClr val="dk1"/>
          </a:fontRef>
        </p:style>
      </p:pic>
      <p:sp>
        <p:nvSpPr>
          <p:cNvPr id="3" name="Content Placeholder 3"/>
          <p:cNvSpPr txBox="1">
            <a:spLocks/>
          </p:cNvSpPr>
          <p:nvPr/>
        </p:nvSpPr>
        <p:spPr>
          <a:xfrm>
            <a:off x="3505200" y="1722437"/>
            <a:ext cx="5181600" cy="4525963"/>
          </a:xfrm>
          <a:prstGeom prst="rect">
            <a:avLst/>
          </a:prstGeom>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lvl="0">
              <a:spcBef>
                <a:spcPct val="20000"/>
              </a:spcBef>
              <a:defRPr/>
            </a:pPr>
            <a:r>
              <a:rPr lang="as-IN" sz="3000" b="1" dirty="0" smtClean="0">
                <a:solidFill>
                  <a:srgbClr val="0070C0"/>
                </a:solidFill>
                <a:latin typeface="SutonnyMJ" pitchFamily="2" charset="0"/>
                <a:cs typeface="SutonnyMJ" pitchFamily="2" charset="0"/>
              </a:rPr>
              <a:t>মোঃ জাহাঙ্গীর আলম</a:t>
            </a:r>
          </a:p>
          <a:p>
            <a:pPr lvl="0">
              <a:spcBef>
                <a:spcPct val="20000"/>
              </a:spcBef>
              <a:defRPr/>
            </a:pPr>
            <a:r>
              <a:rPr lang="as-IN" sz="3000" b="1" dirty="0" smtClean="0">
                <a:solidFill>
                  <a:srgbClr val="7030A0"/>
                </a:solidFill>
                <a:latin typeface="SutonnyMJ" pitchFamily="2" charset="0"/>
                <a:cs typeface="SutonnyMJ" pitchFamily="2" charset="0"/>
              </a:rPr>
              <a:t>প্রভাষক (বাংলা বিভাগ)</a:t>
            </a:r>
          </a:p>
          <a:p>
            <a:pPr lvl="0">
              <a:spcBef>
                <a:spcPct val="20000"/>
              </a:spcBef>
              <a:defRPr/>
            </a:pPr>
            <a:r>
              <a:rPr lang="as-IN" sz="3000" b="1" dirty="0" smtClean="0">
                <a:solidFill>
                  <a:srgbClr val="7030A0"/>
                </a:solidFill>
                <a:latin typeface="SutonnyMJ" pitchFamily="2" charset="0"/>
                <a:cs typeface="SutonnyMJ" pitchFamily="2" charset="0"/>
              </a:rPr>
              <a:t>আকিজ ফাউন্ডেশন স্কুল</a:t>
            </a:r>
          </a:p>
          <a:p>
            <a:pPr lvl="0">
              <a:spcBef>
                <a:spcPct val="20000"/>
              </a:spcBef>
              <a:defRPr/>
            </a:pPr>
            <a:r>
              <a:rPr lang="as-IN" sz="3000" b="1" dirty="0" smtClean="0">
                <a:solidFill>
                  <a:srgbClr val="7030A0"/>
                </a:solidFill>
                <a:latin typeface="SutonnyMJ" pitchFamily="2" charset="0"/>
                <a:cs typeface="SutonnyMJ" pitchFamily="2" charset="0"/>
              </a:rPr>
              <a:t>এন্ড কলেজ, উত্তরা, ঢাকা</a:t>
            </a:r>
          </a:p>
          <a:p>
            <a:pPr lvl="0">
              <a:spcBef>
                <a:spcPct val="20000"/>
              </a:spcBef>
              <a:defRPr/>
            </a:pPr>
            <a:r>
              <a:rPr lang="as-IN" sz="3000" b="1" dirty="0" smtClean="0">
                <a:solidFill>
                  <a:srgbClr val="FF0000"/>
                </a:solidFill>
                <a:latin typeface="SutonnyMJ" pitchFamily="2" charset="0"/>
                <a:cs typeface="SutonnyMJ" pitchFamily="2" charset="0"/>
              </a:rPr>
              <a:t>পরীক্ষক, মাধ্যমিক ও উচ্চমাধ্যমিক শিক্ষাবোর্ড, ঢাকা</a:t>
            </a:r>
            <a:endParaRPr lang="en-US" sz="3200" b="1" dirty="0" smtClean="0">
              <a:solidFill>
                <a:schemeClr val="tx1"/>
              </a:solidFill>
              <a:latin typeface="Times New Roman" pitchFamily="18" charset="0"/>
              <a:cs typeface="Times New Roman" pitchFamily="18" charset="0"/>
            </a:endParaRPr>
          </a:p>
          <a:p>
            <a:pPr lvl="0">
              <a:spcBef>
                <a:spcPct val="20000"/>
              </a:spcBef>
              <a:defRPr/>
            </a:pP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smtClean="0">
                <a:ln>
                  <a:noFill/>
                </a:ln>
                <a:solidFill>
                  <a:srgbClr val="0070C0"/>
                </a:solidFill>
                <a:effectLst/>
                <a:uLnTx/>
                <a:uFillTx/>
                <a:latin typeface="Vrinda" pitchFamily="34" charset="0"/>
                <a:cs typeface="Vrinda" pitchFamily="34" charset="0"/>
              </a:rPr>
              <a:t>Jahangir </a:t>
            </a:r>
            <a:r>
              <a:rPr kumimoji="0" lang="en-US" sz="3200" b="1" i="0" u="none" strike="noStrike" kern="1200" cap="none" spc="0" normalizeH="0" baseline="0" noProof="0" dirty="0" err="1" smtClean="0">
                <a:ln>
                  <a:noFill/>
                </a:ln>
                <a:solidFill>
                  <a:srgbClr val="0070C0"/>
                </a:solidFill>
                <a:effectLst/>
                <a:uLnTx/>
                <a:uFillTx/>
                <a:latin typeface="Vrinda" pitchFamily="34" charset="0"/>
                <a:cs typeface="Vrinda" pitchFamily="34" charset="0"/>
              </a:rPr>
              <a:t>Alam</a:t>
            </a:r>
            <a:endParaRPr kumimoji="0" lang="en-US" sz="3200" b="1" i="0" u="none" strike="noStrike" kern="1200" cap="none" spc="0" normalizeH="0" baseline="0" noProof="0" dirty="0" smtClean="0">
              <a:ln>
                <a:noFill/>
              </a:ln>
              <a:solidFill>
                <a:srgbClr val="0070C0"/>
              </a:solidFill>
              <a:effectLst/>
              <a:uLnTx/>
              <a:uFillTx/>
              <a:latin typeface="Vrinda" pitchFamily="34" charset="0"/>
              <a:cs typeface="Vrinda"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rgbClr val="00B0F0"/>
                </a:solidFill>
                <a:effectLst/>
                <a:uLnTx/>
                <a:uFillTx/>
                <a:latin typeface="Vrinda" pitchFamily="34" charset="0"/>
                <a:cs typeface="Vrinda" pitchFamily="34" charset="0"/>
              </a:rPr>
              <a:t>        </a:t>
            </a:r>
            <a:r>
              <a:rPr kumimoji="0" lang="en-US" sz="3000" b="1" i="0" u="none" strike="noStrike" kern="1200" cap="none" spc="0" normalizeH="0" baseline="0" noProof="0" dirty="0" smtClean="0">
                <a:ln>
                  <a:noFill/>
                </a:ln>
                <a:solidFill>
                  <a:srgbClr val="7030A0"/>
                </a:solidFill>
                <a:effectLst/>
                <a:uLnTx/>
                <a:uFillTx/>
                <a:latin typeface="Vrinda" pitchFamily="34" charset="0"/>
                <a:cs typeface="Vrinda" pitchFamily="34" charset="0"/>
                <a:hlinkClick r:id="rId3"/>
              </a:rPr>
              <a:t>alom.jahangir81@gmail.com</a:t>
            </a:r>
            <a:r>
              <a:rPr kumimoji="0" lang="en-US" sz="3200" b="1" i="0" u="none" strike="noStrike" kern="1200" cap="none" spc="0" normalizeH="0" baseline="0" noProof="0" dirty="0" smtClean="0">
                <a:ln>
                  <a:noFill/>
                </a:ln>
                <a:solidFill>
                  <a:srgbClr val="7030A0"/>
                </a:solidFill>
                <a:effectLst/>
                <a:uLnTx/>
                <a:uFillTx/>
                <a:latin typeface="Vrinda" pitchFamily="34" charset="0"/>
                <a:cs typeface="Vrinda"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7030A0"/>
                </a:solidFill>
                <a:effectLst/>
                <a:uLnTx/>
                <a:uFillTx/>
                <a:latin typeface="Vrinda" pitchFamily="34" charset="0"/>
                <a:cs typeface="Vrinda" pitchFamily="34" charset="0"/>
              </a:rPr>
              <a:t>    </a:t>
            </a:r>
            <a:r>
              <a:rPr kumimoji="0" lang="en-US" sz="3200" b="1" i="0" u="none" strike="noStrike" kern="1200" cap="none" spc="0" normalizeH="0" noProof="0" dirty="0" smtClean="0">
                <a:ln>
                  <a:noFill/>
                </a:ln>
                <a:solidFill>
                  <a:srgbClr val="7030A0"/>
                </a:solidFill>
                <a:effectLst/>
                <a:uLnTx/>
                <a:uFillTx/>
                <a:latin typeface="Vrinda" pitchFamily="34" charset="0"/>
                <a:cs typeface="Vrinda" pitchFamily="34" charset="0"/>
              </a:rPr>
              <a:t> </a:t>
            </a:r>
            <a:r>
              <a:rPr kumimoji="0" lang="en-US" sz="3200" b="1" i="0" u="none" strike="noStrike" kern="1200" cap="none" spc="0" normalizeH="0" baseline="0" noProof="0" dirty="0" smtClean="0">
                <a:ln>
                  <a:noFill/>
                </a:ln>
                <a:solidFill>
                  <a:schemeClr val="tx1"/>
                </a:solidFill>
                <a:effectLst/>
                <a:uLnTx/>
                <a:uFillTx/>
                <a:latin typeface="Vrinda" pitchFamily="34" charset="0"/>
                <a:cs typeface="Vrinda" pitchFamily="34" charset="0"/>
              </a:rPr>
              <a:t>01718-799 278</a:t>
            </a:r>
          </a:p>
        </p:txBody>
      </p:sp>
      <p:sp>
        <p:nvSpPr>
          <p:cNvPr id="4" name="Title 1"/>
          <p:cNvSpPr txBox="1">
            <a:spLocks/>
          </p:cNvSpPr>
          <p:nvPr/>
        </p:nvSpPr>
        <p:spPr>
          <a:xfrm>
            <a:off x="457200" y="457200"/>
            <a:ext cx="8229600" cy="11430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lvl="0" algn="ctr">
              <a:spcBef>
                <a:spcPct val="0"/>
              </a:spcBef>
              <a:defRPr/>
            </a:pPr>
            <a:r>
              <a:rPr lang="as-IN" sz="6000" b="1" dirty="0" smtClean="0">
                <a:solidFill>
                  <a:srgbClr val="0070C0"/>
                </a:solidFill>
                <a:effectLst>
                  <a:outerShdw blurRad="38100" dist="38100" dir="2700000" algn="tl">
                    <a:srgbClr val="000000">
                      <a:alpha val="43137"/>
                    </a:srgbClr>
                  </a:outerShdw>
                </a:effectLst>
                <a:latin typeface="SutonnyMJ" pitchFamily="2" charset="0"/>
                <a:cs typeface="SutonnyMJ" pitchFamily="2" charset="0"/>
              </a:rPr>
              <a:t>পরিচিতি</a:t>
            </a:r>
            <a:endParaRPr kumimoji="0" lang="en-US" sz="6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SutonnyMJ" pitchFamily="2" charset="0"/>
              <a:ea typeface="+mn-ea"/>
              <a:cs typeface="SutonnyMJ" pitchFamily="2" charset="0"/>
            </a:endParaRPr>
          </a:p>
        </p:txBody>
      </p:sp>
      <p:pic>
        <p:nvPicPr>
          <p:cNvPr id="5" name="Picture 4" descr="Logo of AFSC.jpg"/>
          <p:cNvPicPr>
            <a:picLocks noChangeAspect="1"/>
          </p:cNvPicPr>
          <p:nvPr/>
        </p:nvPicPr>
        <p:blipFill>
          <a:blip r:embed="rId4" cstate="print"/>
          <a:stretch>
            <a:fillRect/>
          </a:stretch>
        </p:blipFill>
        <p:spPr>
          <a:xfrm>
            <a:off x="7140638" y="1672770"/>
            <a:ext cx="1456889" cy="1524000"/>
          </a:xfrm>
          <a:prstGeom prst="rect">
            <a:avLst/>
          </a:prstGeom>
        </p:spPr>
      </p:pic>
      <p:pic>
        <p:nvPicPr>
          <p:cNvPr id="6" name="Picture 5" descr="IMG_20200618_144343.jpg"/>
          <p:cNvPicPr>
            <a:picLocks noChangeAspect="1"/>
          </p:cNvPicPr>
          <p:nvPr/>
        </p:nvPicPr>
        <p:blipFill>
          <a:blip r:embed="rId5" cstate="print"/>
          <a:stretch>
            <a:fillRect/>
          </a:stretch>
        </p:blipFill>
        <p:spPr>
          <a:xfrm>
            <a:off x="3610428" y="4419600"/>
            <a:ext cx="458900" cy="457200"/>
          </a:xfrm>
          <a:prstGeom prst="rect">
            <a:avLst/>
          </a:prstGeom>
        </p:spPr>
      </p:pic>
      <p:pic>
        <p:nvPicPr>
          <p:cNvPr id="7" name="Picture 6" descr="IMG_20200618_144141.jpg"/>
          <p:cNvPicPr>
            <a:picLocks noChangeAspect="1"/>
          </p:cNvPicPr>
          <p:nvPr/>
        </p:nvPicPr>
        <p:blipFill>
          <a:blip r:embed="rId6" cstate="print"/>
          <a:stretch>
            <a:fillRect/>
          </a:stretch>
        </p:blipFill>
        <p:spPr>
          <a:xfrm>
            <a:off x="3610428" y="5029200"/>
            <a:ext cx="428172" cy="321525"/>
          </a:xfrm>
          <a:prstGeom prst="rect">
            <a:avLst/>
          </a:prstGeom>
        </p:spPr>
      </p:pic>
      <p:pic>
        <p:nvPicPr>
          <p:cNvPr id="8" name="Picture 7" descr="IMG_20200630_121717.jpg"/>
          <p:cNvPicPr>
            <a:picLocks noChangeAspect="1"/>
          </p:cNvPicPr>
          <p:nvPr/>
        </p:nvPicPr>
        <p:blipFill>
          <a:blip r:embed="rId7" cstate="print"/>
          <a:stretch>
            <a:fillRect/>
          </a:stretch>
        </p:blipFill>
        <p:spPr>
          <a:xfrm>
            <a:off x="3599544" y="5442859"/>
            <a:ext cx="439056" cy="381000"/>
          </a:xfrm>
          <a:prstGeom prst="rect">
            <a:avLst/>
          </a:prstGeom>
        </p:spPr>
      </p:pic>
      <p:sp>
        <p:nvSpPr>
          <p:cNvPr id="9" name="Slide Number Placeholder 8"/>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dirty="0" smtClean="0">
                <a:latin typeface="SutonnyMJ" pitchFamily="2" charset="0"/>
                <a:cs typeface="SutonnyMJ" pitchFamily="2" charset="0"/>
              </a:rPr>
              <a:t>১২.	সংবাদপত্রের উপযোগী প্রতিবেদনের নিচে </a:t>
            </a:r>
            <a:r>
              <a:rPr lang="as-IN" dirty="0" smtClean="0">
                <a:solidFill>
                  <a:srgbClr val="FF0000"/>
                </a:solidFill>
                <a:latin typeface="SutonnyMJ" pitchFamily="2" charset="0"/>
                <a:cs typeface="SutonnyMJ" pitchFamily="2" charset="0"/>
              </a:rPr>
              <a:t>প্রতিবেদকের নাম ও স্বাক্ষর</a:t>
            </a:r>
            <a:r>
              <a:rPr lang="as-IN" dirty="0" smtClean="0">
                <a:latin typeface="SutonnyMJ" pitchFamily="2" charset="0"/>
                <a:cs typeface="SutonnyMJ" pitchFamily="2" charset="0"/>
              </a:rPr>
              <a:t> দিতে হবে।</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Content Placeholder 4" descr="IMG_20200607_153455.jpg"/>
          <p:cNvPicPr>
            <a:picLocks noChangeAspect="1"/>
          </p:cNvPicPr>
          <p:nvPr/>
        </p:nvPicPr>
        <p:blipFill>
          <a:blip r:embed="rId2" cstate="print"/>
          <a:stretch>
            <a:fillRect/>
          </a:stretch>
        </p:blipFill>
        <p:spPr>
          <a:xfrm>
            <a:off x="1143000" y="2832526"/>
            <a:ext cx="7086600" cy="295867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a:xfrm>
            <a:off x="457200" y="1828800"/>
            <a:ext cx="8229600" cy="4114800"/>
          </a:xfrm>
        </p:spPr>
        <p:txBody>
          <a:bodyPr>
            <a:noAutofit/>
          </a:bodyPr>
          <a:lstStyle/>
          <a:p>
            <a:pPr marL="566738" indent="-566738">
              <a:buNone/>
            </a:pPr>
            <a:r>
              <a:rPr lang="as-IN" dirty="0" smtClean="0">
                <a:latin typeface="SutonnyMJ" pitchFamily="2" charset="0"/>
                <a:cs typeface="SutonnyMJ" pitchFamily="2" charset="0"/>
              </a:rPr>
              <a:t>১৩.সংবাদপত্রের উপযোগী </a:t>
            </a:r>
            <a:r>
              <a:rPr lang="as-IN" dirty="0" smtClean="0">
                <a:solidFill>
                  <a:srgbClr val="FF0000"/>
                </a:solidFill>
                <a:latin typeface="SutonnyMJ" pitchFamily="2" charset="0"/>
                <a:cs typeface="SutonnyMJ" pitchFamily="2" charset="0"/>
              </a:rPr>
              <a:t>প্রতিবেদনের ভাষা</a:t>
            </a:r>
            <a:r>
              <a:rPr lang="as-IN" dirty="0" smtClean="0">
                <a:latin typeface="SutonnyMJ" pitchFamily="2" charset="0"/>
                <a:cs typeface="SutonnyMJ" pitchFamily="2" charset="0"/>
              </a:rPr>
              <a:t> সহজ, সরল ও প্রাঞ্জল হতে হবে।</a:t>
            </a:r>
          </a:p>
          <a:p>
            <a:pPr marL="566738" indent="-566738">
              <a:buNone/>
            </a:pPr>
            <a:r>
              <a:rPr lang="as-IN" dirty="0" smtClean="0">
                <a:latin typeface="SutonnyMJ" pitchFamily="2" charset="0"/>
                <a:cs typeface="SutonnyMJ" pitchFamily="2" charset="0"/>
              </a:rPr>
              <a:t>১৪.	প্রতিটি প্রাতিষ্ঠানিক প্রতিবেদনের একটি সুনির্দিষ্ট উদ্দেশ্য থাকে তাই প্রতিবেদন যেন </a:t>
            </a:r>
            <a:r>
              <a:rPr lang="as-IN" dirty="0" smtClean="0">
                <a:solidFill>
                  <a:srgbClr val="FF0000"/>
                </a:solidFill>
                <a:latin typeface="SutonnyMJ" pitchFamily="2" charset="0"/>
                <a:cs typeface="SutonnyMJ" pitchFamily="2" charset="0"/>
              </a:rPr>
              <a:t>মূল উদ্দেশ্য থেকে বিচ্যুত না হয়</a:t>
            </a:r>
            <a:r>
              <a:rPr lang="as-IN" dirty="0" smtClean="0">
                <a:latin typeface="SutonnyMJ" pitchFamily="2" charset="0"/>
                <a:cs typeface="SutonnyMJ" pitchFamily="2" charset="0"/>
              </a:rPr>
              <a:t> সেদিকে খেয়াল রাখতে হবে।</a:t>
            </a:r>
            <a:endParaRPr lang="en-US" sz="1050"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dirty="0" smtClean="0">
                <a:latin typeface="SutonnyMJ" pitchFamily="2" charset="0"/>
                <a:cs typeface="SutonnyMJ" pitchFamily="2" charset="0"/>
              </a:rPr>
              <a:t>১৫.	প্রতিবেদনের বক্সে </a:t>
            </a:r>
            <a:r>
              <a:rPr lang="as-IN" dirty="0" smtClean="0">
                <a:solidFill>
                  <a:srgbClr val="FF0000"/>
                </a:solidFill>
                <a:latin typeface="SutonnyMJ" pitchFamily="2" charset="0"/>
                <a:cs typeface="SutonnyMJ" pitchFamily="2" charset="0"/>
              </a:rPr>
              <a:t>প্রতিবেদন তৈরির সময়</a:t>
            </a:r>
            <a:r>
              <a:rPr lang="as-IN" dirty="0" smtClean="0">
                <a:latin typeface="SutonnyMJ" pitchFamily="2" charset="0"/>
                <a:cs typeface="SutonnyMJ" pitchFamily="2" charset="0"/>
              </a:rPr>
              <a:t> অংশে </a:t>
            </a:r>
            <a:r>
              <a:rPr lang="as-IN" dirty="0" smtClean="0">
                <a:solidFill>
                  <a:srgbClr val="FF0000"/>
                </a:solidFill>
                <a:latin typeface="SutonnyMJ" pitchFamily="2" charset="0"/>
                <a:cs typeface="SutonnyMJ" pitchFamily="2" charset="0"/>
              </a:rPr>
              <a:t>অফিসিয়াল সময়</a:t>
            </a:r>
            <a:r>
              <a:rPr lang="as-IN" dirty="0" smtClean="0">
                <a:latin typeface="SutonnyMJ" pitchFamily="2" charset="0"/>
                <a:cs typeface="SutonnyMJ" pitchFamily="2" charset="0"/>
              </a:rPr>
              <a:t> (সকাল ৯.০০টা থেকে বিকাল ৫.০০টার মধ্যে যেকোনো সময়) মেইনটেইন করতে হবে।</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4" descr="IMG_20200810_114715.jpg"/>
          <p:cNvPicPr>
            <a:picLocks noChangeAspect="1"/>
          </p:cNvPicPr>
          <p:nvPr/>
        </p:nvPicPr>
        <p:blipFill>
          <a:blip r:embed="rId2" cstate="print"/>
          <a:stretch>
            <a:fillRect/>
          </a:stretch>
        </p:blipFill>
        <p:spPr>
          <a:xfrm>
            <a:off x="1143000" y="3913482"/>
            <a:ext cx="6934200" cy="20301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dirty="0">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Autofit/>
          </a:bodyPr>
          <a:lstStyle/>
          <a:p>
            <a:pPr marL="566738" indent="-566738">
              <a:buNone/>
            </a:pPr>
            <a:r>
              <a:rPr lang="as-IN" dirty="0" smtClean="0">
                <a:latin typeface="SutonnyMJ" pitchFamily="2" charset="0"/>
                <a:cs typeface="SutonnyMJ" pitchFamily="2" charset="0"/>
              </a:rPr>
              <a:t>১৬.সংবাদপত্রের উপযোগী প্রতিবেদনের সবার শেষে ব্যক্তিগতপত্রের মত প্রেরক ও প্রাপকের </a:t>
            </a:r>
            <a:r>
              <a:rPr lang="as-IN" dirty="0" smtClean="0">
                <a:solidFill>
                  <a:srgbClr val="FF0000"/>
                </a:solidFill>
                <a:latin typeface="SutonnyMJ" pitchFamily="2" charset="0"/>
                <a:cs typeface="SutonnyMJ" pitchFamily="2" charset="0"/>
              </a:rPr>
              <a:t>পূর্ণ ঠিকানা সম্বলিত একটি খাম অবশ্যই</a:t>
            </a:r>
            <a:r>
              <a:rPr lang="as-IN" dirty="0" smtClean="0">
                <a:latin typeface="SutonnyMJ" pitchFamily="2" charset="0"/>
                <a:cs typeface="SutonnyMJ" pitchFamily="2" charset="0"/>
              </a:rPr>
              <a:t> ব্যবহার করতে হবে।</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4" descr="IMG_20200810_115035.jpg"/>
          <p:cNvPicPr>
            <a:picLocks noChangeAspect="1"/>
          </p:cNvPicPr>
          <p:nvPr/>
        </p:nvPicPr>
        <p:blipFill>
          <a:blip r:embed="rId2" cstate="print"/>
          <a:stretch>
            <a:fillRect/>
          </a:stretch>
        </p:blipFill>
        <p:spPr>
          <a:xfrm>
            <a:off x="1123211" y="3383432"/>
            <a:ext cx="7106389" cy="2636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as-IN" sz="3950" b="1" dirty="0" smtClean="0">
                <a:effectLst>
                  <a:outerShdw blurRad="38100" dist="38100" dir="2700000" algn="tl">
                    <a:srgbClr val="000000">
                      <a:alpha val="43137"/>
                    </a:srgbClr>
                  </a:outerShdw>
                </a:effectLst>
                <a:latin typeface="SutonnyMJ" pitchFamily="2" charset="0"/>
                <a:cs typeface="SutonnyMJ" pitchFamily="2" charset="0"/>
              </a:rPr>
              <a:t>পরীক্ষার খাতায় </a:t>
            </a:r>
            <a:r>
              <a:rPr lang="as-IN" sz="395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a:t>
            </a:r>
            <a:r>
              <a:rPr lang="as-IN" sz="3950" b="1" dirty="0" smtClean="0">
                <a:effectLst>
                  <a:outerShdw blurRad="38100" dist="38100" dir="2700000" algn="tl">
                    <a:srgbClr val="000000">
                      <a:alpha val="43137"/>
                    </a:srgbClr>
                  </a:outerShdw>
                </a:effectLst>
                <a:latin typeface="SutonnyMJ" pitchFamily="2" charset="0"/>
                <a:cs typeface="SutonnyMJ" pitchFamily="2" charset="0"/>
              </a:rPr>
              <a:t> লেখার কলাকৌশল</a:t>
            </a:r>
            <a:endParaRPr lang="en-US" sz="3950" b="1" dirty="0">
              <a:solidFill>
                <a:srgbClr val="FF0000"/>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a:xfrm>
            <a:off x="3962400" y="1600200"/>
            <a:ext cx="4343400" cy="4525963"/>
          </a:xfrm>
        </p:spPr>
        <p:txBody>
          <a:bodyPr>
            <a:normAutofit lnSpcReduction="10000"/>
          </a:bodyPr>
          <a:lstStyle/>
          <a:p>
            <a:pPr marL="566738" indent="-566738">
              <a:buNone/>
            </a:pPr>
            <a:r>
              <a:rPr lang="as-IN" sz="2800" dirty="0" smtClean="0">
                <a:latin typeface="SutonnyMJ" pitchFamily="2" charset="0"/>
                <a:cs typeface="SutonnyMJ" pitchFamily="2" charset="0"/>
              </a:rPr>
              <a:t>১৭.	প্রতিটি প্রাতিষ্ঠানিক প্রতিবেদনের একটি সুনির্দিষ্ট উদ্দেশ্য থাকে তাই প্রতিবেদন যেন </a:t>
            </a:r>
            <a:r>
              <a:rPr lang="as-IN" sz="2800" dirty="0" smtClean="0">
                <a:solidFill>
                  <a:srgbClr val="FF0000"/>
                </a:solidFill>
                <a:latin typeface="SutonnyMJ" pitchFamily="2" charset="0"/>
                <a:cs typeface="SutonnyMJ" pitchFamily="2" charset="0"/>
              </a:rPr>
              <a:t>মূল উদ্দেশ্য থেকে বিচ্যুত না হয়</a:t>
            </a:r>
            <a:r>
              <a:rPr lang="as-IN" sz="2800" dirty="0" smtClean="0">
                <a:latin typeface="SutonnyMJ" pitchFamily="2" charset="0"/>
                <a:cs typeface="SutonnyMJ" pitchFamily="2" charset="0"/>
              </a:rPr>
              <a:t> সেদিকে খেয়াল রাখতে হবে।</a:t>
            </a:r>
          </a:p>
          <a:p>
            <a:pPr marL="566738" indent="-566738">
              <a:buNone/>
            </a:pPr>
            <a:r>
              <a:rPr lang="as-IN" sz="2800" dirty="0" smtClean="0">
                <a:latin typeface="SutonnyMJ" pitchFamily="2" charset="0"/>
                <a:cs typeface="SutonnyMJ" pitchFamily="2" charset="0"/>
              </a:rPr>
              <a:t>১৮.	পরীক্ষার খাতায় সংবাদপত্রের উপযোগী প্রতিবেদন সর্বোচ্চ </a:t>
            </a:r>
            <a:r>
              <a:rPr lang="as-IN" sz="2800" dirty="0" smtClean="0">
                <a:solidFill>
                  <a:srgbClr val="FF0000"/>
                </a:solidFill>
                <a:latin typeface="SutonnyMJ" pitchFamily="2" charset="0"/>
                <a:cs typeface="SutonnyMJ" pitchFamily="2" charset="0"/>
              </a:rPr>
              <a:t>১৫ থেকে ১৮ মিনিটের</a:t>
            </a:r>
            <a:r>
              <a:rPr lang="as-IN" sz="2800" dirty="0" smtClean="0">
                <a:latin typeface="SutonnyMJ" pitchFamily="2" charset="0"/>
                <a:cs typeface="SutonnyMJ" pitchFamily="2" charset="0"/>
              </a:rPr>
              <a:t> মধ্যে লেখা শেষ করতে হবে।</a:t>
            </a:r>
            <a:endParaRPr lang="en-US" sz="2800"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6" name="Picture 5" descr="18-30-21-images.jpg"/>
          <p:cNvPicPr>
            <a:picLocks noChangeAspect="1"/>
          </p:cNvPicPr>
          <p:nvPr/>
        </p:nvPicPr>
        <p:blipFill>
          <a:blip r:embed="rId2"/>
          <a:stretch>
            <a:fillRect/>
          </a:stretch>
        </p:blipFill>
        <p:spPr>
          <a:xfrm>
            <a:off x="685800" y="2057400"/>
            <a:ext cx="3333750" cy="33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solidFill>
              <a:schemeClr val="bg1"/>
            </a:solidFill>
          </a:ln>
        </p:spPr>
        <p:style>
          <a:lnRef idx="2">
            <a:schemeClr val="accent1"/>
          </a:lnRef>
          <a:fillRef idx="1001">
            <a:schemeClr val="lt1"/>
          </a:fillRef>
          <a:effectRef idx="0">
            <a:schemeClr val="accent1"/>
          </a:effectRef>
          <a:fontRef idx="minor">
            <a:schemeClr val="dk1"/>
          </a:fontRef>
        </p:style>
        <p:txBody>
          <a:bodyPr>
            <a:normAutofit fontScale="90000"/>
          </a:bodyPr>
          <a:lstStyle/>
          <a:p>
            <a:r>
              <a:rPr lang="as-IN" b="1" dirty="0" smtClean="0">
                <a:effectLst>
                  <a:outerShdw blurRad="38100" dist="38100" dir="2700000" algn="tl">
                    <a:srgbClr val="000000">
                      <a:alpha val="43137"/>
                    </a:srgbClr>
                  </a:outerShdw>
                </a:effectLst>
                <a:latin typeface="SutonnyMJ" pitchFamily="2" charset="0"/>
                <a:cs typeface="SutonnyMJ" pitchFamily="2" charset="0"/>
              </a:rPr>
              <a:t>একটি </a:t>
            </a:r>
            <a:r>
              <a:rPr lang="as-IN"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প্রতিবেদনের</a:t>
            </a:r>
            <a:r>
              <a:rPr lang="as-IN" b="1" dirty="0" smtClean="0">
                <a:effectLst>
                  <a:outerShdw blurRad="38100" dist="38100" dir="2700000" algn="tl">
                    <a:srgbClr val="000000">
                      <a:alpha val="43137"/>
                    </a:srgbClr>
                  </a:outerShdw>
                </a:effectLst>
                <a:latin typeface="SutonnyMJ" pitchFamily="2" charset="0"/>
                <a:cs typeface="SutonnyMJ" pitchFamily="2" charset="0"/>
              </a:rPr>
              <a:t> নমুনা উত্তরপত্র (</a:t>
            </a:r>
            <a:r>
              <a:rPr lang="as-IN" b="1" dirty="0" smtClean="0">
                <a:solidFill>
                  <a:schemeClr val="tx1"/>
                </a:solidFill>
                <a:effectLst>
                  <a:outerShdw blurRad="38100" dist="38100" dir="2700000" algn="tl">
                    <a:srgbClr val="000000">
                      <a:alpha val="43137"/>
                    </a:srgbClr>
                  </a:outerShdw>
                </a:effectLst>
                <a:latin typeface="SutonnyMJ" pitchFamily="2" charset="0"/>
                <a:cs typeface="SutonnyMJ" pitchFamily="2" charset="0"/>
              </a:rPr>
              <a:t>০</a:t>
            </a:r>
            <a:r>
              <a:rPr lang="as-IN" b="1" dirty="0" smtClean="0">
                <a:solidFill>
                  <a:schemeClr val="tx1"/>
                </a:solidFill>
                <a:latin typeface="SutonnyMJ" pitchFamily="2" charset="0"/>
                <a:cs typeface="SutonnyMJ" pitchFamily="2" charset="0"/>
              </a:rPr>
              <a:t>১</a:t>
            </a:r>
            <a:r>
              <a:rPr lang="as-IN" b="1" dirty="0" smtClean="0">
                <a:effectLst>
                  <a:outerShdw blurRad="38100" dist="38100" dir="2700000" algn="tl">
                    <a:srgbClr val="000000">
                      <a:alpha val="43137"/>
                    </a:srgbClr>
                  </a:outerShdw>
                </a:effectLst>
                <a:latin typeface="SutonnyMJ" pitchFamily="2" charset="0"/>
                <a:cs typeface="SutonnyMJ" pitchFamily="2" charset="0"/>
              </a:rPr>
              <a:t>)</a:t>
            </a:r>
            <a:endParaRPr lang="en-US" b="1" dirty="0">
              <a:solidFill>
                <a:srgbClr val="FF0000"/>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
        <p:nvSpPr>
          <p:cNvPr id="9" name="Title 1"/>
          <p:cNvSpPr txBox="1">
            <a:spLocks/>
          </p:cNvSpPr>
          <p:nvPr/>
        </p:nvSpPr>
        <p:spPr>
          <a:xfrm>
            <a:off x="457200" y="5334000"/>
            <a:ext cx="8229600" cy="1143000"/>
          </a:xfrm>
          <a:prstGeom prst="rect">
            <a:avLst/>
          </a:prstGeom>
          <a:ln w="25400" cap="flat" cmpd="sng" algn="ctr">
            <a:solidFill>
              <a:schemeClr val="bg1"/>
            </a:solidFill>
            <a:prstDash val="solid"/>
          </a:ln>
        </p:spPr>
        <p:style>
          <a:lnRef idx="2">
            <a:schemeClr val="accent1"/>
          </a:lnRef>
          <a:fillRef idx="1001">
            <a:schemeClr val="lt1"/>
          </a:fillRef>
          <a:effectRef idx="0">
            <a:schemeClr val="accent1"/>
          </a:effectRef>
          <a:fontRef idx="minor">
            <a:schemeClr val="dk1"/>
          </a:fontRef>
        </p:style>
        <p:txBody>
          <a:bodyPr vert="horz" lIns="91440" tIns="45720" rIns="91440" bIns="45720" rtlCol="0" anchor="ctr">
            <a:normAutofit fontScale="85000" lnSpcReduction="20000"/>
          </a:bodyPr>
          <a:lstStyle/>
          <a:p>
            <a:pPr lvl="0" algn="ctr">
              <a:spcBef>
                <a:spcPct val="0"/>
              </a:spcBef>
              <a:defRPr/>
            </a:pPr>
            <a:r>
              <a:rPr lang="as-IN" sz="3200" b="1" dirty="0" smtClean="0">
                <a:solidFill>
                  <a:srgbClr val="0070C0"/>
                </a:solidFill>
                <a:latin typeface="SutonnyMJ" pitchFamily="2" charset="0"/>
                <a:cs typeface="SutonnyMJ" pitchFamily="2" charset="0"/>
              </a:rPr>
              <a:t>একটি সংবাদ প্রতিবেদনের উত্তর এভাবে লিখতে পারলে</a:t>
            </a:r>
          </a:p>
          <a:p>
            <a:pPr lvl="0" algn="ctr">
              <a:spcBef>
                <a:spcPct val="0"/>
              </a:spcBef>
              <a:defRPr/>
            </a:pPr>
            <a:r>
              <a:rPr lang="as-IN" sz="3200" b="1" dirty="0" smtClean="0">
                <a:solidFill>
                  <a:srgbClr val="0070C0"/>
                </a:solidFill>
                <a:latin typeface="SutonnyMJ" pitchFamily="2" charset="0"/>
                <a:cs typeface="SutonnyMJ" pitchFamily="2" charset="0"/>
              </a:rPr>
              <a:t>ইনশাআল্লাহ যে কোনো পরীক্ষায় বাংলা ২য় পত্রে ১০-এ ৯ নম্বর পাওয়া সম্ভব</a:t>
            </a:r>
            <a:endParaRPr lang="en-US" sz="3200" b="1" dirty="0">
              <a:solidFill>
                <a:srgbClr val="0070C0"/>
              </a:solidFill>
              <a:latin typeface="SutonnyMJ" pitchFamily="2" charset="0"/>
              <a:cs typeface="SutonnyMJ" pitchFamily="2" charset="0"/>
            </a:endParaRPr>
          </a:p>
        </p:txBody>
      </p:sp>
      <p:pic>
        <p:nvPicPr>
          <p:cNvPr id="13" name="Content Placeholder 12" descr="IMG_20200810_102044.jpg"/>
          <p:cNvPicPr>
            <a:picLocks noGrp="1" noChangeAspect="1"/>
          </p:cNvPicPr>
          <p:nvPr>
            <p:ph sz="half" idx="2"/>
          </p:nvPr>
        </p:nvPicPr>
        <p:blipFill>
          <a:blip r:embed="rId2" cstate="print"/>
          <a:stretch>
            <a:fillRect/>
          </a:stretch>
        </p:blipFill>
        <p:spPr>
          <a:xfrm>
            <a:off x="4852839" y="1524001"/>
            <a:ext cx="2995761" cy="3733799"/>
          </a:xfrm>
        </p:spPr>
      </p:pic>
      <p:pic>
        <p:nvPicPr>
          <p:cNvPr id="12" name="Content Placeholder 11" descr="IMG_20200810_101951.jpg"/>
          <p:cNvPicPr>
            <a:picLocks noGrp="1" noChangeAspect="1"/>
          </p:cNvPicPr>
          <p:nvPr>
            <p:ph sz="half" idx="1"/>
          </p:nvPr>
        </p:nvPicPr>
        <p:blipFill>
          <a:blip r:embed="rId3" cstate="print"/>
          <a:stretch>
            <a:fillRect/>
          </a:stretch>
        </p:blipFill>
        <p:spPr>
          <a:xfrm>
            <a:off x="1413360" y="1524001"/>
            <a:ext cx="2982279" cy="37337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solidFill>
              <a:schemeClr val="bg1"/>
            </a:solidFill>
          </a:ln>
        </p:spPr>
        <p:style>
          <a:lnRef idx="2">
            <a:schemeClr val="accent1"/>
          </a:lnRef>
          <a:fillRef idx="1001">
            <a:schemeClr val="lt1"/>
          </a:fillRef>
          <a:effectRef idx="0">
            <a:schemeClr val="accent1"/>
          </a:effectRef>
          <a:fontRef idx="minor">
            <a:schemeClr val="dk1"/>
          </a:fontRef>
        </p:style>
        <p:txBody>
          <a:bodyPr>
            <a:normAutofit fontScale="90000"/>
          </a:bodyPr>
          <a:lstStyle/>
          <a:p>
            <a:r>
              <a:rPr lang="as-IN" b="1" dirty="0" smtClean="0">
                <a:effectLst>
                  <a:outerShdw blurRad="38100" dist="38100" dir="2700000" algn="tl">
                    <a:srgbClr val="000000">
                      <a:alpha val="43137"/>
                    </a:srgbClr>
                  </a:outerShdw>
                </a:effectLst>
                <a:latin typeface="SutonnyMJ" pitchFamily="2" charset="0"/>
                <a:cs typeface="SutonnyMJ" pitchFamily="2" charset="0"/>
              </a:rPr>
              <a:t>একটি </a:t>
            </a:r>
            <a:r>
              <a:rPr lang="as-IN"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প্রতিবেদনের </a:t>
            </a:r>
            <a:r>
              <a:rPr lang="as-IN" b="1" dirty="0" smtClean="0">
                <a:effectLst>
                  <a:outerShdw blurRad="38100" dist="38100" dir="2700000" algn="tl">
                    <a:srgbClr val="000000">
                      <a:alpha val="43137"/>
                    </a:srgbClr>
                  </a:outerShdw>
                </a:effectLst>
                <a:latin typeface="SutonnyMJ" pitchFamily="2" charset="0"/>
                <a:cs typeface="SutonnyMJ" pitchFamily="2" charset="0"/>
              </a:rPr>
              <a:t>নমুনা উত্তরপত্র (০২)</a:t>
            </a:r>
            <a:endParaRPr lang="en-US" b="1" dirty="0">
              <a:solidFill>
                <a:srgbClr val="FF0000"/>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pic>
        <p:nvPicPr>
          <p:cNvPr id="10" name="Content Placeholder 10" descr="IMG_20200802_155409.jpg"/>
          <p:cNvPicPr>
            <a:picLocks noChangeAspect="1"/>
          </p:cNvPicPr>
          <p:nvPr/>
        </p:nvPicPr>
        <p:blipFill>
          <a:blip r:embed="rId2" cstate="print"/>
          <a:stretch>
            <a:fillRect/>
          </a:stretch>
        </p:blipFill>
        <p:spPr>
          <a:xfrm>
            <a:off x="884719" y="1676400"/>
            <a:ext cx="2162804" cy="3058341"/>
          </a:xfrm>
          <a:prstGeom prst="rect">
            <a:avLst/>
          </a:prstGeom>
          <a:ln>
            <a:solidFill>
              <a:srgbClr val="00B0F0"/>
            </a:solidFill>
          </a:ln>
        </p:spPr>
      </p:pic>
      <p:pic>
        <p:nvPicPr>
          <p:cNvPr id="11" name="Content Placeholder 11" descr="IMG_20200802_155534.jpg"/>
          <p:cNvPicPr>
            <a:picLocks noChangeAspect="1"/>
          </p:cNvPicPr>
          <p:nvPr/>
        </p:nvPicPr>
        <p:blipFill>
          <a:blip r:embed="rId3" cstate="print"/>
          <a:stretch>
            <a:fillRect/>
          </a:stretch>
        </p:blipFill>
        <p:spPr>
          <a:xfrm>
            <a:off x="3443513" y="1664056"/>
            <a:ext cx="2291729" cy="3059048"/>
          </a:xfrm>
          <a:prstGeom prst="rect">
            <a:avLst/>
          </a:prstGeom>
          <a:ln>
            <a:solidFill>
              <a:srgbClr val="00B0F0"/>
            </a:solidFill>
          </a:ln>
        </p:spPr>
      </p:pic>
      <p:pic>
        <p:nvPicPr>
          <p:cNvPr id="12" name="Content Placeholder 12" descr="IMG_20200802_155646.jpg"/>
          <p:cNvPicPr>
            <a:picLocks noChangeAspect="1"/>
          </p:cNvPicPr>
          <p:nvPr/>
        </p:nvPicPr>
        <p:blipFill>
          <a:blip r:embed="rId4" cstate="print"/>
          <a:stretch>
            <a:fillRect/>
          </a:stretch>
        </p:blipFill>
        <p:spPr>
          <a:xfrm>
            <a:off x="6150043" y="1665608"/>
            <a:ext cx="2119858" cy="3073084"/>
          </a:xfrm>
          <a:prstGeom prst="rect">
            <a:avLst/>
          </a:prstGeom>
          <a:ln>
            <a:solidFill>
              <a:srgbClr val="00B0F0"/>
            </a:solidFill>
          </a:ln>
        </p:spPr>
      </p:pic>
      <p:sp>
        <p:nvSpPr>
          <p:cNvPr id="13" name="Title 1"/>
          <p:cNvSpPr txBox="1">
            <a:spLocks/>
          </p:cNvSpPr>
          <p:nvPr/>
        </p:nvSpPr>
        <p:spPr>
          <a:xfrm>
            <a:off x="457200" y="5105400"/>
            <a:ext cx="8229600" cy="1143000"/>
          </a:xfrm>
          <a:prstGeom prst="rect">
            <a:avLst/>
          </a:prstGeom>
          <a:ln w="25400" cap="flat" cmpd="sng" algn="ctr">
            <a:solidFill>
              <a:schemeClr val="bg1"/>
            </a:solidFill>
            <a:prstDash val="solid"/>
          </a:ln>
        </p:spPr>
        <p:style>
          <a:lnRef idx="2">
            <a:schemeClr val="accent1"/>
          </a:lnRef>
          <a:fillRef idx="1001">
            <a:schemeClr val="lt1"/>
          </a:fillRef>
          <a:effectRef idx="0">
            <a:schemeClr val="accent1"/>
          </a:effectRef>
          <a:fontRef idx="minor">
            <a:schemeClr val="dk1"/>
          </a:fontRef>
        </p:style>
        <p:txBody>
          <a:bodyPr vert="horz" lIns="91440" tIns="45720" rIns="91440" bIns="45720" rtlCol="0" anchor="ctr">
            <a:normAutofit fontScale="85000" lnSpcReduction="20000"/>
          </a:bodyPr>
          <a:lstStyle/>
          <a:p>
            <a:pPr lvl="0" algn="ctr">
              <a:spcBef>
                <a:spcPct val="0"/>
              </a:spcBef>
              <a:defRPr/>
            </a:pPr>
            <a:r>
              <a:rPr lang="as-IN" sz="3200" b="1" dirty="0" smtClean="0">
                <a:solidFill>
                  <a:srgbClr val="0070C0"/>
                </a:solidFill>
                <a:latin typeface="SutonnyMJ" pitchFamily="2" charset="0"/>
                <a:cs typeface="SutonnyMJ" pitchFamily="2" charset="0"/>
              </a:rPr>
              <a:t>একটি সংবাদ প্রতিবেদনের উত্তর এভাবে লিখতে পারলে</a:t>
            </a:r>
          </a:p>
          <a:p>
            <a:pPr lvl="0" algn="ctr">
              <a:spcBef>
                <a:spcPct val="0"/>
              </a:spcBef>
              <a:defRPr/>
            </a:pPr>
            <a:r>
              <a:rPr lang="as-IN" sz="3200" b="1" dirty="0" smtClean="0">
                <a:solidFill>
                  <a:srgbClr val="0070C0"/>
                </a:solidFill>
                <a:latin typeface="SutonnyMJ" pitchFamily="2" charset="0"/>
                <a:cs typeface="SutonnyMJ" pitchFamily="2" charset="0"/>
              </a:rPr>
              <a:t>ইনশাআল্লাহ যে কোনো পরীক্ষায় বাংলা ২য় পত্রে ১০-এ ৯ নম্বর পাওয়া সম্ভব</a:t>
            </a:r>
            <a:endParaRPr kumimoji="0" lang="en-US" sz="3200" b="1" i="0" u="none" strike="noStrike" kern="1200" cap="none" spc="0" normalizeH="0" baseline="0" noProof="0" dirty="0">
              <a:ln>
                <a:noFill/>
              </a:ln>
              <a:solidFill>
                <a:srgbClr val="0070C0"/>
              </a:solidFill>
              <a:effectLst/>
              <a:uLnTx/>
              <a:uFillTx/>
              <a:latin typeface="SutonnyMJ" pitchFamily="2" charset="0"/>
              <a:ea typeface="+mn-ea"/>
              <a:cs typeface="Sutonny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par>
                                <p:cTn id="8" presetID="16" presetClass="entr" presetSubtype="2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Horizontal)">
                                      <p:cBhvr>
                                        <p:cTn id="10" dur="500"/>
                                        <p:tgtEl>
                                          <p:spTgt spid="11"/>
                                        </p:tgtEl>
                                      </p:cBhvr>
                                    </p:animEffect>
                                  </p:childTnLst>
                                </p:cTn>
                              </p:par>
                              <p:par>
                                <p:cTn id="11" presetID="16" presetClass="entr" presetSubtype="2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Horizontal)">
                                      <p:cBhvr>
                                        <p:cTn id="13" dur="500"/>
                                        <p:tgtEl>
                                          <p:spTgt spid="12"/>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1143000"/>
          </a:xfrm>
          <a:ln>
            <a:noFill/>
          </a:ln>
        </p:spPr>
        <p:style>
          <a:lnRef idx="2">
            <a:schemeClr val="accent1"/>
          </a:lnRef>
          <a:fillRef idx="1001">
            <a:schemeClr val="lt1"/>
          </a:fillRef>
          <a:effectRef idx="0">
            <a:schemeClr val="accent1"/>
          </a:effectRef>
          <a:fontRef idx="minor">
            <a:schemeClr val="dk1"/>
          </a:fontRef>
        </p:style>
        <p:txBody>
          <a:bodyPr>
            <a:normAutofit/>
          </a:bodyPr>
          <a:lstStyle/>
          <a:p>
            <a:r>
              <a:rPr lang="as-IN" sz="660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বাড়ির কাজ</a:t>
            </a:r>
            <a:endParaRPr lang="en-US" sz="6600" dirty="0">
              <a:solidFill>
                <a:srgbClr val="FF0000"/>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a:xfrm>
            <a:off x="457200" y="1874837"/>
            <a:ext cx="8229600" cy="4525963"/>
          </a:xfrm>
          <a:ln>
            <a:solidFill>
              <a:srgbClr val="00B0F0"/>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as-IN" sz="3000" dirty="0" smtClean="0">
                <a:latin typeface="SutonnyMJ" pitchFamily="2" charset="0"/>
                <a:cs typeface="SutonnyMJ" pitchFamily="2" charset="0"/>
              </a:rPr>
              <a:t>আলোচিত নির্দেশাবলি অনুসরণ করে নিচে প্রদত্ত প্রতিবেদনের উত্তর বাড়ির কাজের </a:t>
            </a:r>
            <a:r>
              <a:rPr lang="as-IN" sz="3000" dirty="0" smtClean="0">
                <a:latin typeface="Vrinda" pitchFamily="34" charset="0"/>
                <a:cs typeface="Vrinda" pitchFamily="34" charset="0"/>
              </a:rPr>
              <a:t>(</a:t>
            </a:r>
            <a:r>
              <a:rPr lang="en-US" sz="3000" dirty="0" smtClean="0">
                <a:latin typeface="Vrinda" pitchFamily="34" charset="0"/>
                <a:cs typeface="Vrinda" pitchFamily="34" charset="0"/>
              </a:rPr>
              <a:t>HW</a:t>
            </a:r>
            <a:r>
              <a:rPr lang="as-IN" sz="3000" dirty="0" smtClean="0">
                <a:latin typeface="Vrinda" pitchFamily="34" charset="0"/>
                <a:cs typeface="Vrinda" pitchFamily="34" charset="0"/>
              </a:rPr>
              <a:t>)</a:t>
            </a:r>
            <a:r>
              <a:rPr lang="as-IN" sz="3000" dirty="0" smtClean="0">
                <a:latin typeface="SutonnyMJ" pitchFamily="2" charset="0"/>
                <a:cs typeface="SutonnyMJ" pitchFamily="2" charset="0"/>
              </a:rPr>
              <a:t> খাতায় লিখবে।</a:t>
            </a:r>
          </a:p>
          <a:p>
            <a:pPr marL="0" indent="0">
              <a:buNone/>
            </a:pPr>
            <a:r>
              <a:rPr lang="as-IN" sz="3000" dirty="0" smtClean="0">
                <a:latin typeface="SutonnyMJ" pitchFamily="2" charset="0"/>
                <a:cs typeface="SutonnyMJ" pitchFamily="2" charset="0"/>
              </a:rPr>
              <a:t>প্রশ্ন : তোমার দেখা একটি সরকারি হাসপাতালের চিকিৎসার অবস্থা সম্পর্কে সংবাদপত্রে প্রকাশের জন্য একটি প্রতিবেদন তৈরি কর।</a:t>
            </a:r>
            <a:endParaRPr lang="en-US" sz="3000" dirty="0" smtClean="0">
              <a:latin typeface="SutonnyMJ" pitchFamily="2" charset="0"/>
              <a:cs typeface="SutonnyMJ" pitchFamily="2" charset="0"/>
            </a:endParaRPr>
          </a:p>
          <a:p>
            <a:pPr marL="0" indent="0">
              <a:buNone/>
            </a:pPr>
            <a:endParaRPr lang="as-IN" sz="3000" dirty="0" smtClean="0">
              <a:latin typeface="SutonnyMJ" pitchFamily="2" charset="0"/>
              <a:cs typeface="SutonnyMJ" pitchFamily="2" charset="0"/>
            </a:endParaRPr>
          </a:p>
          <a:p>
            <a:pPr marL="0" indent="0">
              <a:buNone/>
            </a:pPr>
            <a:r>
              <a:rPr lang="as-IN" sz="3000" dirty="0" smtClean="0">
                <a:latin typeface="SutonnyMJ" pitchFamily="2" charset="0"/>
                <a:cs typeface="SutonnyMJ" pitchFamily="2" charset="0"/>
              </a:rPr>
              <a:t>নমুনা উত্তর খাতায় এভাবেই লিখবে :</a:t>
            </a:r>
          </a:p>
          <a:p>
            <a:pPr marL="0" indent="0" algn="ctr">
              <a:buNone/>
            </a:pPr>
            <a:r>
              <a:rPr lang="as-IN" sz="3000" dirty="0" smtClean="0">
                <a:latin typeface="SutonnyMJ" pitchFamily="2" charset="0"/>
                <a:cs typeface="SutonnyMJ" pitchFamily="2" charset="0"/>
              </a:rPr>
              <a:t>৮ (খ) নম্বর প্রশ্নের উত্তর</a:t>
            </a:r>
            <a:endParaRPr lang="en-US" sz="3000" u="sng" dirty="0" smtClean="0">
              <a:solidFill>
                <a:srgbClr val="0070C0"/>
              </a:solidFill>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as-IN" sz="5400" b="1" dirty="0" smtClean="0">
                <a:latin typeface="SutonnyMJ" pitchFamily="2" charset="0"/>
                <a:cs typeface="SutonnyMJ" pitchFamily="2" charset="0"/>
              </a:rPr>
              <a:t>সবাই অনেক ভালো থাকবেন</a:t>
            </a:r>
            <a:endParaRPr lang="en-US" sz="5400" dirty="0">
              <a:latin typeface="SutonnyMJ" pitchFamily="2" charset="0"/>
              <a:cs typeface="SutonnyMJ" pitchFamily="2" charset="0"/>
            </a:endParaRPr>
          </a:p>
        </p:txBody>
      </p:sp>
      <p:sp>
        <p:nvSpPr>
          <p:cNvPr id="3" name="Content Placeholder 2"/>
          <p:cNvSpPr>
            <a:spLocks noGrp="1"/>
          </p:cNvSpPr>
          <p:nvPr>
            <p:ph idx="1"/>
          </p:nvPr>
        </p:nvSpPr>
        <p:spPr>
          <a:xfrm>
            <a:off x="457200" y="5410200"/>
            <a:ext cx="8229600" cy="914400"/>
          </a:xfrm>
        </p:spPr>
        <p:style>
          <a:lnRef idx="2">
            <a:schemeClr val="accent5">
              <a:shade val="50000"/>
            </a:schemeClr>
          </a:lnRef>
          <a:fillRef idx="1">
            <a:schemeClr val="accent5"/>
          </a:fillRef>
          <a:effectRef idx="0">
            <a:schemeClr val="accent5"/>
          </a:effectRef>
          <a:fontRef idx="minor">
            <a:schemeClr val="lt1"/>
          </a:fontRef>
        </p:style>
        <p:txBody>
          <a:bodyPr anchor="ctr">
            <a:normAutofit fontScale="70000" lnSpcReduction="20000"/>
          </a:bodyPr>
          <a:lstStyle/>
          <a:p>
            <a:pPr marL="520700" indent="-520700" algn="ctr">
              <a:buNone/>
            </a:pPr>
            <a:r>
              <a:rPr lang="as-IN" sz="9600" b="1" dirty="0" smtClean="0">
                <a:solidFill>
                  <a:srgbClr val="FF0000"/>
                </a:solidFill>
                <a:latin typeface="SutonnyMJ" pitchFamily="2" charset="0"/>
                <a:cs typeface="SutonnyMJ" pitchFamily="2" charset="0"/>
              </a:rPr>
              <a:t>ধন্যবাদ সকলকে</a:t>
            </a:r>
            <a:endParaRPr lang="en-US" sz="9600" b="1" dirty="0" smtClean="0">
              <a:solidFill>
                <a:srgbClr val="FF0000"/>
              </a:solidFill>
              <a:latin typeface="SutonnyMJ" pitchFamily="2" charset="0"/>
              <a:cs typeface="SutonnyMJ" pitchFamily="2" charset="0"/>
            </a:endParaRPr>
          </a:p>
        </p:txBody>
      </p:sp>
      <p:pic>
        <p:nvPicPr>
          <p:cNvPr id="4" name="Picture 3" descr="WDF_1214112.jpg"/>
          <p:cNvPicPr>
            <a:picLocks noChangeAspect="1"/>
          </p:cNvPicPr>
          <p:nvPr/>
        </p:nvPicPr>
        <p:blipFill>
          <a:blip r:embed="rId2" cstate="print"/>
          <a:stretch>
            <a:fillRect/>
          </a:stretch>
        </p:blipFill>
        <p:spPr>
          <a:xfrm>
            <a:off x="457200" y="1799772"/>
            <a:ext cx="8229600" cy="3312544"/>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276600" y="1752600"/>
            <a:ext cx="2971800" cy="914400"/>
          </a:xfrm>
          <a:prstGeom prst="rect">
            <a:avLst/>
          </a:prstGeom>
        </p:spPr>
        <p:txBody>
          <a:bodyPr vert="horz" lIns="91440" tIns="45720" rIns="91440" bIns="45720" rtlCol="0" anchor="ctr">
            <a:normAutofit fontScale="70000" lnSpcReduction="20000"/>
          </a:bodyPr>
          <a:lstStyle/>
          <a:p>
            <a:pPr lvl="0" algn="ctr">
              <a:spcBef>
                <a:spcPct val="0"/>
              </a:spcBef>
              <a:defRPr/>
            </a:pPr>
            <a:r>
              <a:rPr lang="as-IN" sz="4400" b="1" dirty="0" smtClean="0">
                <a:latin typeface="SutonnyMJ" pitchFamily="2" charset="0"/>
                <a:cs typeface="SutonnyMJ" pitchFamily="2" charset="0"/>
              </a:rPr>
              <a:t>নিজস্ব প্রতিবেদক</a:t>
            </a:r>
            <a:endParaRPr kumimoji="0" lang="en-US" sz="4400" b="1" i="0" u="none" kern="1200" cap="none" spc="0" normalizeH="0" baseline="0" noProof="0" dirty="0">
              <a:ln>
                <a:noFill/>
              </a:ln>
              <a:effectLst/>
              <a:uLnTx/>
              <a:uFillTx/>
              <a:latin typeface="+mj-lt"/>
              <a:ea typeface="+mj-ea"/>
              <a:cs typeface="+mj-cs"/>
            </a:endParaRPr>
          </a:p>
        </p:txBody>
      </p:sp>
      <p:sp>
        <p:nvSpPr>
          <p:cNvPr id="15" name="Title 1"/>
          <p:cNvSpPr txBox="1">
            <a:spLocks/>
          </p:cNvSpPr>
          <p:nvPr/>
        </p:nvSpPr>
        <p:spPr>
          <a:xfrm>
            <a:off x="3124200" y="2971800"/>
            <a:ext cx="2971800" cy="914400"/>
          </a:xfrm>
          <a:prstGeom prst="rect">
            <a:avLst/>
          </a:prstGeom>
        </p:spPr>
        <p:txBody>
          <a:bodyPr vert="horz" lIns="91440" tIns="45720" rIns="91440" bIns="45720" rtlCol="0" anchor="ctr">
            <a:normAutofit/>
          </a:bodyPr>
          <a:lstStyle/>
          <a:p>
            <a:pPr lvl="0" algn="r">
              <a:spcBef>
                <a:spcPct val="0"/>
              </a:spcBef>
              <a:defRPr/>
            </a:pPr>
            <a:r>
              <a:rPr lang="as-IN" sz="3400" b="1" dirty="0" smtClean="0">
                <a:latin typeface="SutonnyMJ" pitchFamily="2" charset="0"/>
                <a:ea typeface="+mj-ea"/>
                <a:cs typeface="SutonnyMJ" pitchFamily="2" charset="0"/>
              </a:rPr>
              <a:t>জেলা প্রতিনিধি</a:t>
            </a:r>
            <a:endParaRPr kumimoji="0" lang="en-US" sz="3400" b="1" i="0" u="none" kern="1200" cap="none" spc="0" normalizeH="0" baseline="0" noProof="0" dirty="0">
              <a:ln>
                <a:noFill/>
              </a:ln>
              <a:effectLst/>
              <a:uLnTx/>
              <a:uFillTx/>
              <a:latin typeface="+mj-lt"/>
              <a:ea typeface="+mj-ea"/>
              <a:cs typeface="+mj-cs"/>
            </a:endParaRPr>
          </a:p>
        </p:txBody>
      </p:sp>
      <p:sp>
        <p:nvSpPr>
          <p:cNvPr id="17" name="Title 1"/>
          <p:cNvSpPr txBox="1">
            <a:spLocks/>
          </p:cNvSpPr>
          <p:nvPr/>
        </p:nvSpPr>
        <p:spPr>
          <a:xfrm>
            <a:off x="2971800" y="4191000"/>
            <a:ext cx="3200400" cy="914400"/>
          </a:xfrm>
          <a:prstGeom prst="rect">
            <a:avLst/>
          </a:prstGeom>
        </p:spPr>
        <p:txBody>
          <a:bodyPr vert="horz" lIns="91440" tIns="45720" rIns="91440" bIns="45720" rtlCol="0" anchor="ctr">
            <a:normAutofit/>
          </a:bodyPr>
          <a:lstStyle/>
          <a:p>
            <a:pPr algn="ctr">
              <a:spcBef>
                <a:spcPct val="0"/>
              </a:spcBef>
              <a:defRPr/>
            </a:pPr>
            <a:r>
              <a:rPr lang="as-IN" sz="3400" b="1" dirty="0" smtClean="0">
                <a:latin typeface="SutonnyMJ" pitchFamily="2" charset="0"/>
                <a:cs typeface="SutonnyMJ" pitchFamily="2" charset="0"/>
              </a:rPr>
              <a:t>মূল বক্তব্য</a:t>
            </a:r>
            <a:endParaRPr lang="en-US" sz="3400" b="1" dirty="0" smtClean="0"/>
          </a:p>
        </p:txBody>
      </p:sp>
      <p:sp>
        <p:nvSpPr>
          <p:cNvPr id="9" name="Title 1"/>
          <p:cNvSpPr txBox="1">
            <a:spLocks/>
          </p:cNvSpPr>
          <p:nvPr/>
        </p:nvSpPr>
        <p:spPr>
          <a:xfrm>
            <a:off x="6400800" y="1752600"/>
            <a:ext cx="1676400" cy="914400"/>
          </a:xfrm>
          <a:prstGeom prst="rect">
            <a:avLst/>
          </a:prstGeom>
        </p:spPr>
        <p:txBody>
          <a:bodyPr vert="horz" lIns="91440" tIns="45720" rIns="91440" bIns="45720" rtlCol="0" anchor="ctr">
            <a:normAutofit/>
          </a:bodyPr>
          <a:lstStyle/>
          <a:p>
            <a:pPr lvl="0" algn="ctr">
              <a:spcBef>
                <a:spcPct val="0"/>
              </a:spcBef>
              <a:defRPr/>
            </a:pPr>
            <a:r>
              <a:rPr lang="as-IN" sz="3400" b="1" dirty="0" smtClean="0">
                <a:latin typeface="SutonnyMJ" pitchFamily="2" charset="0"/>
                <a:cs typeface="SutonnyMJ" pitchFamily="2" charset="0"/>
              </a:rPr>
              <a:t>সময়</a:t>
            </a:r>
            <a:endParaRPr kumimoji="0" lang="en-US" sz="3400" b="1" i="0" u="none" kern="1200" cap="none" spc="0" normalizeH="0" baseline="0" noProof="0" dirty="0">
              <a:ln>
                <a:noFill/>
              </a:ln>
              <a:effectLst/>
              <a:uLnTx/>
              <a:uFillTx/>
              <a:latin typeface="+mj-lt"/>
              <a:ea typeface="+mj-ea"/>
              <a:cs typeface="+mj-cs"/>
            </a:endParaRPr>
          </a:p>
        </p:txBody>
      </p:sp>
      <p:sp>
        <p:nvSpPr>
          <p:cNvPr id="10" name="Title 1"/>
          <p:cNvSpPr txBox="1">
            <a:spLocks/>
          </p:cNvSpPr>
          <p:nvPr/>
        </p:nvSpPr>
        <p:spPr>
          <a:xfrm>
            <a:off x="6324600" y="2971800"/>
            <a:ext cx="1828800" cy="914400"/>
          </a:xfrm>
          <a:prstGeom prst="rect">
            <a:avLst/>
          </a:prstGeom>
        </p:spPr>
        <p:txBody>
          <a:bodyPr vert="horz" lIns="91440" tIns="45720" rIns="91440" bIns="45720" rtlCol="0" anchor="ctr">
            <a:normAutofit/>
          </a:bodyPr>
          <a:lstStyle/>
          <a:p>
            <a:pPr lvl="0" algn="r">
              <a:spcBef>
                <a:spcPct val="0"/>
              </a:spcBef>
              <a:defRPr/>
            </a:pPr>
            <a:r>
              <a:rPr lang="as-IN" sz="3400" b="1" dirty="0" smtClean="0">
                <a:latin typeface="SutonnyMJ" pitchFamily="2" charset="0"/>
                <a:cs typeface="SutonnyMJ" pitchFamily="2" charset="0"/>
              </a:rPr>
              <a:t>তারিখ</a:t>
            </a:r>
            <a:endParaRPr kumimoji="0" lang="en-US" sz="3400" b="1" i="0" u="none" kern="1200" cap="none" spc="0" normalizeH="0" baseline="0" noProof="0" dirty="0">
              <a:ln>
                <a:noFill/>
              </a:ln>
              <a:effectLst/>
              <a:uLnTx/>
              <a:uFillTx/>
              <a:latin typeface="+mj-lt"/>
              <a:ea typeface="+mj-ea"/>
              <a:cs typeface="+mj-cs"/>
            </a:endParaRPr>
          </a:p>
        </p:txBody>
      </p:sp>
      <p:sp>
        <p:nvSpPr>
          <p:cNvPr id="12" name="Title 1"/>
          <p:cNvSpPr txBox="1">
            <a:spLocks/>
          </p:cNvSpPr>
          <p:nvPr/>
        </p:nvSpPr>
        <p:spPr>
          <a:xfrm>
            <a:off x="5486400" y="4191000"/>
            <a:ext cx="3200400" cy="914400"/>
          </a:xfrm>
          <a:prstGeom prst="rect">
            <a:avLst/>
          </a:prstGeom>
        </p:spPr>
        <p:txBody>
          <a:bodyPr vert="horz" lIns="91440" tIns="45720" rIns="91440" bIns="45720" rtlCol="0" anchor="ctr">
            <a:normAutofit/>
          </a:bodyPr>
          <a:lstStyle/>
          <a:p>
            <a:pPr algn="ctr">
              <a:spcBef>
                <a:spcPct val="0"/>
              </a:spcBef>
              <a:defRPr/>
            </a:pPr>
            <a:r>
              <a:rPr lang="as-IN" sz="3400" b="1" dirty="0" smtClean="0">
                <a:latin typeface="SutonnyMJ" pitchFamily="2" charset="0"/>
                <a:cs typeface="SutonnyMJ" pitchFamily="2" charset="0"/>
              </a:rPr>
              <a:t>শিরোনাম</a:t>
            </a:r>
            <a:endParaRPr lang="en-US" sz="3400" b="1" dirty="0" smtClean="0"/>
          </a:p>
        </p:txBody>
      </p:sp>
      <p:sp>
        <p:nvSpPr>
          <p:cNvPr id="13" name="Title 1"/>
          <p:cNvSpPr txBox="1">
            <a:spLocks/>
          </p:cNvSpPr>
          <p:nvPr/>
        </p:nvSpPr>
        <p:spPr>
          <a:xfrm>
            <a:off x="1219200" y="1752600"/>
            <a:ext cx="1676400" cy="914400"/>
          </a:xfrm>
          <a:prstGeom prst="rect">
            <a:avLst/>
          </a:prstGeom>
        </p:spPr>
        <p:txBody>
          <a:bodyPr vert="horz" lIns="91440" tIns="45720" rIns="91440" bIns="45720" rtlCol="0" anchor="ctr">
            <a:normAutofit/>
          </a:bodyPr>
          <a:lstStyle/>
          <a:p>
            <a:pPr lvl="0" algn="ctr">
              <a:spcBef>
                <a:spcPct val="0"/>
              </a:spcBef>
              <a:defRPr/>
            </a:pPr>
            <a:r>
              <a:rPr lang="as-IN" sz="3400" b="1" dirty="0" smtClean="0">
                <a:latin typeface="SutonnyMJ" pitchFamily="2" charset="0"/>
                <a:ea typeface="+mj-ea"/>
                <a:cs typeface="SutonnyMJ" pitchFamily="2" charset="0"/>
              </a:rPr>
              <a:t>ঠিকানা</a:t>
            </a:r>
            <a:endParaRPr kumimoji="0" lang="en-US" sz="3400" b="1" i="0" u="none" kern="1200" cap="none" spc="0" normalizeH="0" baseline="0" noProof="0" dirty="0">
              <a:ln>
                <a:noFill/>
              </a:ln>
              <a:effectLst/>
              <a:uLnTx/>
              <a:uFillTx/>
              <a:latin typeface="+mj-lt"/>
              <a:ea typeface="+mj-ea"/>
              <a:cs typeface="+mj-cs"/>
            </a:endParaRPr>
          </a:p>
        </p:txBody>
      </p:sp>
      <p:sp>
        <p:nvSpPr>
          <p:cNvPr id="14" name="Title 1"/>
          <p:cNvSpPr txBox="1">
            <a:spLocks/>
          </p:cNvSpPr>
          <p:nvPr/>
        </p:nvSpPr>
        <p:spPr>
          <a:xfrm>
            <a:off x="762000" y="2971800"/>
            <a:ext cx="2133600" cy="914400"/>
          </a:xfrm>
          <a:prstGeom prst="rect">
            <a:avLst/>
          </a:prstGeom>
        </p:spPr>
        <p:txBody>
          <a:bodyPr vert="horz" lIns="91440" tIns="45720" rIns="91440" bIns="45720" rtlCol="0" anchor="ctr">
            <a:normAutofit/>
          </a:bodyPr>
          <a:lstStyle/>
          <a:p>
            <a:pPr lvl="0">
              <a:spcBef>
                <a:spcPct val="0"/>
              </a:spcBef>
              <a:defRPr/>
            </a:pPr>
            <a:r>
              <a:rPr lang="as-IN" sz="3400" b="1" dirty="0" smtClean="0">
                <a:latin typeface="SutonnyMJ" pitchFamily="2" charset="0"/>
                <a:ea typeface="+mj-ea"/>
                <a:cs typeface="SutonnyMJ" pitchFamily="2" charset="0"/>
              </a:rPr>
              <a:t>সংবাদপত্র</a:t>
            </a:r>
            <a:endParaRPr kumimoji="0" lang="en-US" sz="3400" b="1" i="0" u="none" kern="1200" cap="none" spc="0" normalizeH="0" baseline="0" noProof="0" dirty="0">
              <a:ln>
                <a:noFill/>
              </a:ln>
              <a:effectLst/>
              <a:uLnTx/>
              <a:uFillTx/>
              <a:latin typeface="+mj-lt"/>
              <a:ea typeface="+mj-ea"/>
              <a:cs typeface="+mj-cs"/>
            </a:endParaRPr>
          </a:p>
        </p:txBody>
      </p:sp>
      <p:sp>
        <p:nvSpPr>
          <p:cNvPr id="16" name="Title 1"/>
          <p:cNvSpPr txBox="1">
            <a:spLocks/>
          </p:cNvSpPr>
          <p:nvPr/>
        </p:nvSpPr>
        <p:spPr>
          <a:xfrm>
            <a:off x="609600" y="4191000"/>
            <a:ext cx="2743200" cy="914400"/>
          </a:xfrm>
          <a:prstGeom prst="rect">
            <a:avLst/>
          </a:prstGeom>
        </p:spPr>
        <p:txBody>
          <a:bodyPr vert="horz" lIns="91440" tIns="45720" rIns="91440" bIns="45720" rtlCol="0" anchor="ctr">
            <a:normAutofit/>
          </a:bodyPr>
          <a:lstStyle/>
          <a:p>
            <a:pPr algn="ctr">
              <a:spcBef>
                <a:spcPct val="0"/>
              </a:spcBef>
              <a:defRPr/>
            </a:pPr>
            <a:r>
              <a:rPr lang="as-IN" sz="3400" b="1" dirty="0" smtClean="0">
                <a:latin typeface="SutonnyMJ" pitchFamily="2" charset="0"/>
                <a:cs typeface="SutonnyMJ" pitchFamily="2" charset="0"/>
              </a:rPr>
              <a:t>প্রতিনিধি</a:t>
            </a:r>
            <a:endParaRPr lang="en-US" sz="3400" b="1" dirty="0" smtClean="0">
              <a:latin typeface="SutonnyMJ" pitchFamily="2" charset="0"/>
              <a:cs typeface="SutonnyMJ" pitchFamily="2" charset="0"/>
            </a:endParaRPr>
          </a:p>
        </p:txBody>
      </p:sp>
      <p:sp>
        <p:nvSpPr>
          <p:cNvPr id="18" name="Slide Number Placeholder 17"/>
          <p:cNvSpPr>
            <a:spLocks noGrp="1"/>
          </p:cNvSpPr>
          <p:nvPr>
            <p:ph type="sldNum" sz="quarter" idx="12"/>
          </p:nvPr>
        </p:nvSpPr>
        <p:spPr/>
        <p:txBody>
          <a:bodyPr/>
          <a:lstStyle/>
          <a:p>
            <a:fld id="{B6F15528-21DE-4FAA-801E-634DDDAF4B2B}" type="slidenum">
              <a:rPr lang="en-US" smtClean="0"/>
              <a:pPr/>
              <a:t>3</a:t>
            </a:fld>
            <a:endParaRPr lang="en-US"/>
          </a:p>
        </p:txBody>
      </p:sp>
      <p:sp>
        <p:nvSpPr>
          <p:cNvPr id="19" name="Title 1"/>
          <p:cNvSpPr txBox="1">
            <a:spLocks/>
          </p:cNvSpPr>
          <p:nvPr/>
        </p:nvSpPr>
        <p:spPr>
          <a:xfrm>
            <a:off x="457200" y="685800"/>
            <a:ext cx="8229600" cy="990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lvl="0" algn="ctr">
              <a:spcBef>
                <a:spcPct val="0"/>
              </a:spcBef>
              <a:defRPr/>
            </a:pPr>
            <a:r>
              <a:rPr lang="as-IN" sz="480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চল আমরা কিছু শব্দ দেখে আসি</a:t>
            </a:r>
            <a:endParaRPr kumimoji="0" lang="en-US" sz="4800" b="1"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SutonnyMJ" pitchFamily="2" charset="0"/>
              <a:ea typeface="+mn-ea"/>
              <a:cs typeface="SutonnyMJ" pitchFamily="2" charset="0"/>
            </a:endParaRPr>
          </a:p>
        </p:txBody>
      </p:sp>
      <p:sp>
        <p:nvSpPr>
          <p:cNvPr id="23" name="Title 1"/>
          <p:cNvSpPr txBox="1">
            <a:spLocks/>
          </p:cNvSpPr>
          <p:nvPr/>
        </p:nvSpPr>
        <p:spPr>
          <a:xfrm>
            <a:off x="533400" y="5257800"/>
            <a:ext cx="8229600" cy="990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lvl="0" algn="ctr">
              <a:spcBef>
                <a:spcPct val="0"/>
              </a:spcBef>
              <a:defRPr/>
            </a:pPr>
            <a:r>
              <a:rPr lang="as-IN" sz="4000" b="1" dirty="0" smtClean="0">
                <a:solidFill>
                  <a:srgbClr val="FF0000"/>
                </a:solidFill>
                <a:latin typeface="SutonnyMJ" pitchFamily="2" charset="0"/>
                <a:cs typeface="SutonnyMJ" pitchFamily="2" charset="0"/>
              </a:rPr>
              <a:t>কী হতে পারে আজকের আলোচ্য বিষয়?</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9" grpId="0"/>
      <p:bldP spid="10" grpId="0"/>
      <p:bldP spid="12" grpId="0"/>
      <p:bldP spid="13" grpId="0"/>
      <p:bldP spid="14" grpId="0"/>
      <p:bldP spid="16"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8229600" cy="990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lvl="0" algn="ctr">
              <a:spcBef>
                <a:spcPct val="0"/>
              </a:spcBef>
              <a:defRPr/>
            </a:pPr>
            <a:r>
              <a:rPr lang="as-IN" sz="4800" b="1" dirty="0" smtClean="0">
                <a:effectLst>
                  <a:outerShdw blurRad="38100" dist="38100" dir="2700000" algn="tl">
                    <a:srgbClr val="000000">
                      <a:alpha val="43137"/>
                    </a:srgbClr>
                  </a:outerShdw>
                </a:effectLst>
                <a:latin typeface="SutonnyMJ" pitchFamily="2" charset="0"/>
                <a:cs typeface="SutonnyMJ" pitchFamily="2" charset="0"/>
              </a:rPr>
              <a:t>ব্যাকরণ (বিরচন)</a:t>
            </a:r>
            <a:endParaRPr kumimoji="0" lang="en-US" sz="4800" b="1" i="0" u="none" strike="noStrike" kern="1200" cap="none" spc="0" normalizeH="0" baseline="0" noProof="0" dirty="0">
              <a:ln>
                <a:noFill/>
              </a:ln>
              <a:solidFill>
                <a:schemeClr val="dk1"/>
              </a:solidFill>
              <a:effectLst>
                <a:outerShdw blurRad="38100" dist="38100" dir="2700000" algn="tl">
                  <a:srgbClr val="000000">
                    <a:alpha val="43137"/>
                  </a:srgbClr>
                </a:outerShdw>
              </a:effectLst>
              <a:uLnTx/>
              <a:uFillTx/>
              <a:latin typeface="SutonnyMJ" pitchFamily="2" charset="0"/>
              <a:ea typeface="+mn-ea"/>
              <a:cs typeface="SutonnyMJ" pitchFamily="2"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7" name="Title 1"/>
          <p:cNvSpPr txBox="1">
            <a:spLocks/>
          </p:cNvSpPr>
          <p:nvPr/>
        </p:nvSpPr>
        <p:spPr>
          <a:xfrm>
            <a:off x="457200" y="4876800"/>
            <a:ext cx="8229600" cy="609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lvl="0" algn="ctr">
              <a:spcBef>
                <a:spcPct val="0"/>
              </a:spcBef>
              <a:defRPr/>
            </a:pPr>
            <a:r>
              <a:rPr lang="as-IN" sz="4200" b="1" dirty="0" smtClean="0">
                <a:solidFill>
                  <a:srgbClr val="FF0000"/>
                </a:solidFill>
                <a:latin typeface="SutonnyMJ" pitchFamily="2" charset="0"/>
                <a:cs typeface="SutonnyMJ" pitchFamily="2" charset="0"/>
              </a:rPr>
              <a:t>আজকের আলোচ্য বিষয় :</a:t>
            </a:r>
            <a:endParaRPr lang="en-US" sz="4200" b="1" dirty="0">
              <a:solidFill>
                <a:srgbClr val="FF0000"/>
              </a:solidFill>
              <a:latin typeface="SutonnyMJ" pitchFamily="2" charset="0"/>
              <a:cs typeface="SutonnyMJ" pitchFamily="2" charset="0"/>
            </a:endParaRPr>
          </a:p>
        </p:txBody>
      </p:sp>
      <p:sp>
        <p:nvSpPr>
          <p:cNvPr id="8" name="Title 1"/>
          <p:cNvSpPr txBox="1">
            <a:spLocks/>
          </p:cNvSpPr>
          <p:nvPr/>
        </p:nvSpPr>
        <p:spPr>
          <a:xfrm>
            <a:off x="486228" y="5562600"/>
            <a:ext cx="8229600" cy="6096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lvl="0" algn="ctr">
              <a:spcBef>
                <a:spcPct val="0"/>
              </a:spcBef>
            </a:pPr>
            <a:r>
              <a:rPr lang="as-IN" sz="2800" b="1" dirty="0" smtClean="0">
                <a:solidFill>
                  <a:schemeClr val="tx1"/>
                </a:solidFill>
                <a:latin typeface="SutonnyMJ" pitchFamily="2" charset="0"/>
                <a:cs typeface="SutonnyMJ" pitchFamily="2" charset="0"/>
              </a:rPr>
              <a:t>পরীক্ষার খাতায় </a:t>
            </a:r>
            <a:r>
              <a:rPr lang="as-IN" sz="2800" b="1" dirty="0" smtClean="0">
                <a:solidFill>
                  <a:srgbClr val="0070C0"/>
                </a:solidFill>
                <a:latin typeface="SutonnyMJ" pitchFamily="2" charset="0"/>
                <a:cs typeface="SutonnyMJ" pitchFamily="2" charset="0"/>
              </a:rPr>
              <a:t>সংবাদ প্রতিবেদন</a:t>
            </a:r>
            <a:r>
              <a:rPr lang="as-IN" sz="2800" b="1" dirty="0" smtClean="0">
                <a:solidFill>
                  <a:schemeClr val="tx1"/>
                </a:solidFill>
                <a:latin typeface="SutonnyMJ" pitchFamily="2" charset="0"/>
                <a:cs typeface="SutonnyMJ" pitchFamily="2" charset="0"/>
              </a:rPr>
              <a:t> লেখার কলাকৌশল</a:t>
            </a:r>
            <a:endParaRPr lang="en-US" sz="2800" dirty="0">
              <a:latin typeface="SutonnyMJ" pitchFamily="2" charset="0"/>
              <a:cs typeface="SutonnyMJ" pitchFamily="2" charset="0"/>
            </a:endParaRPr>
          </a:p>
        </p:txBody>
      </p:sp>
      <p:pic>
        <p:nvPicPr>
          <p:cNvPr id="6" name="Picture 5" descr="07-30-52-images.jpg"/>
          <p:cNvPicPr>
            <a:picLocks noChangeAspect="1"/>
          </p:cNvPicPr>
          <p:nvPr/>
        </p:nvPicPr>
        <p:blipFill>
          <a:blip r:embed="rId2" cstate="print"/>
          <a:stretch>
            <a:fillRect/>
          </a:stretch>
        </p:blipFill>
        <p:spPr>
          <a:xfrm>
            <a:off x="1752600" y="1495990"/>
            <a:ext cx="2419350" cy="3104020"/>
          </a:xfrm>
          <a:prstGeom prst="rect">
            <a:avLst/>
          </a:prstGeom>
        </p:spPr>
      </p:pic>
      <p:pic>
        <p:nvPicPr>
          <p:cNvPr id="9" name="Picture 8" descr="07-31-14-images.jpg"/>
          <p:cNvPicPr>
            <a:picLocks noChangeAspect="1"/>
          </p:cNvPicPr>
          <p:nvPr/>
        </p:nvPicPr>
        <p:blipFill>
          <a:blip r:embed="rId3"/>
          <a:stretch>
            <a:fillRect/>
          </a:stretch>
        </p:blipFill>
        <p:spPr>
          <a:xfrm>
            <a:off x="4876800" y="1489427"/>
            <a:ext cx="2438400" cy="30825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as-IN"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এই পাঠ শেষে শিক্ষার্থীরা</a:t>
            </a:r>
            <a:r>
              <a:rPr lang="en-US"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Ñ</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508000" indent="-508000">
              <a:buNone/>
            </a:pPr>
            <a:r>
              <a:rPr lang="as-IN" dirty="0" smtClean="0">
                <a:latin typeface="SutonnyMJ" pitchFamily="2" charset="0"/>
                <a:cs typeface="SutonnyMJ" pitchFamily="2" charset="0"/>
              </a:rPr>
              <a:t>১. 	প্রতিবেদন ও সংবাদ প্রতিবেদন কী তা বলতে পারবে।</a:t>
            </a:r>
          </a:p>
          <a:p>
            <a:pPr marL="514350" indent="-514350">
              <a:buAutoNum type="arabicPeriod" startAt="2"/>
            </a:pPr>
            <a:r>
              <a:rPr lang="as-IN" dirty="0" smtClean="0">
                <a:latin typeface="SutonnyMJ" pitchFamily="2" charset="0"/>
                <a:cs typeface="SutonnyMJ" pitchFamily="2" charset="0"/>
              </a:rPr>
              <a:t>কীভাবে পরীক্ষার খাতায় সংবাদ প্রতিবেদন লিখতে হয় তা জানতে পারবে।</a:t>
            </a:r>
            <a:endParaRPr lang="en-US" dirty="0" smtClean="0">
              <a:latin typeface="SutonnyMJ" pitchFamily="2" charset="0"/>
              <a:cs typeface="SutonnyMJ" pitchFamily="2" charset="0"/>
            </a:endParaRPr>
          </a:p>
          <a:p>
            <a:pPr marL="514350" indent="-514350">
              <a:buNone/>
            </a:pPr>
            <a:r>
              <a:rPr lang="as-IN" dirty="0" smtClean="0">
                <a:latin typeface="SutonnyMJ" pitchFamily="2" charset="0"/>
                <a:cs typeface="SutonnyMJ" pitchFamily="2" charset="0"/>
              </a:rPr>
              <a:t>৩. 	সংবাদ প্রতিবেদনের উপরে একটি পরিষ্কার ধারণা লাভ করতে পারবে।</a:t>
            </a:r>
          </a:p>
          <a:p>
            <a:pPr marL="465138" indent="-465138">
              <a:buNone/>
            </a:pPr>
            <a:r>
              <a:rPr lang="as-IN" dirty="0" smtClean="0">
                <a:latin typeface="SutonnyMJ" pitchFamily="2" charset="0"/>
                <a:cs typeface="SutonnyMJ" pitchFamily="2" charset="0"/>
              </a:rPr>
              <a:t>৪.	একটি মানসম্মত সংবাদ প্রতিবেদন কেমন হবে তা জানতে পারবে।</a:t>
            </a:r>
          </a:p>
          <a:p>
            <a:pPr marL="465138" indent="-465138">
              <a:buNone/>
            </a:pPr>
            <a:r>
              <a:rPr lang="as-IN" dirty="0" smtClean="0">
                <a:latin typeface="SutonnyMJ" pitchFamily="2" charset="0"/>
                <a:cs typeface="SutonnyMJ" pitchFamily="2" charset="0"/>
              </a:rPr>
              <a:t>৫.	সংবাদ প্রতিবেদন লিখতে গেলে কোন বিষয়গুলো মাথায় রাখতে হবে তা জানতে পারবে।</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as-IN"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প্রতিবেদন কী?</a:t>
            </a:r>
            <a:endParaRPr lang="en-US" b="1" dirty="0">
              <a:solidFill>
                <a:srgbClr val="FF0000"/>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a:xfrm>
            <a:off x="457200" y="1371600"/>
            <a:ext cx="8229600" cy="5029200"/>
          </a:xfrm>
        </p:spPr>
        <p:txBody>
          <a:bodyPr>
            <a:noAutofit/>
          </a:bodyPr>
          <a:lstStyle/>
          <a:p>
            <a:pPr marL="0" indent="0" algn="just">
              <a:lnSpc>
                <a:spcPct val="120000"/>
              </a:lnSpc>
              <a:buNone/>
            </a:pPr>
            <a:r>
              <a:rPr lang="as-IN" sz="2800" dirty="0" smtClean="0">
                <a:latin typeface="SutonnyMJ" pitchFamily="2" charset="0"/>
                <a:cs typeface="SutonnyMJ" pitchFamily="2" charset="0"/>
              </a:rPr>
              <a:t>প্রতিবেদন শব্দটি ইংরেজি </a:t>
            </a:r>
            <a:r>
              <a:rPr lang="en-US" sz="2800" dirty="0" smtClean="0">
                <a:latin typeface="Times New Roman" pitchFamily="18" charset="0"/>
                <a:cs typeface="SutonnyMJ" pitchFamily="2" charset="0"/>
              </a:rPr>
              <a:t>Report</a:t>
            </a:r>
            <a:r>
              <a:rPr lang="as-IN" sz="2800" dirty="0" smtClean="0">
                <a:latin typeface="SutonnyMJ" pitchFamily="2" charset="0"/>
                <a:cs typeface="SutonnyMJ" pitchFamily="2" charset="0"/>
              </a:rPr>
              <a:t>-এর পারিভাষিক রূপ। প্রতিবেদন হলো বিশেষ কৌশলে বা পদ্ধতিতে রচিত বিবৃতি বা বিবরণী। বিশেষ কোনো ঘটনা বা নির্দিষ্ট কোনো বিষয় সম্পর্কে প্রয়োজনীয় তথ্য অনুসন্ধানের পর সে বিষয় সম্পর্কে কর্তৃপক্ষের কাছে বিবরণী পেশ করার নামই প্রতিবেদন। কারো কারো মতে, তথ্যগত ও সত্যনিষ্ঠ বিবরণীকেই প্রতিবেদন বলে। মূলত, কোনো বিশেষ ঘটনা বা কার্যাবলি অথবা বিদ্যমান কোনো পরিস্থিতি বা তার সাথে সম্পর্কিত ভবিষ্যৎ সম্ভাব্যতার ওপর ভিত্তি করে বিশেষ রীতি অনুসরণে যে বিবরণী প্রণয়ন করা হয়, তাকেই প্রতিবেদন বলে।</a:t>
            </a:r>
            <a:endParaRPr lang="en-US" sz="2800"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s-IN"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প্রতিবেদনের শ্রেণিবিভাগ :</a:t>
            </a:r>
            <a:endParaRPr lang="en-US" b="1" dirty="0">
              <a:solidFill>
                <a:srgbClr val="FF0000"/>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TextBox 4"/>
          <p:cNvSpPr txBox="1"/>
          <p:nvPr/>
        </p:nvSpPr>
        <p:spPr>
          <a:xfrm>
            <a:off x="3581400" y="1447800"/>
            <a:ext cx="1981200" cy="584775"/>
          </a:xfrm>
          <a:prstGeom prst="rect">
            <a:avLst/>
          </a:prstGeom>
          <a:noFill/>
        </p:spPr>
        <p:txBody>
          <a:bodyPr wrap="square" rtlCol="0">
            <a:spAutoFit/>
          </a:bodyPr>
          <a:lstStyle/>
          <a:p>
            <a:pPr algn="ctr"/>
            <a:r>
              <a:rPr lang="as-IN" sz="3200" b="1" dirty="0" smtClean="0">
                <a:latin typeface="SutonnyMJ" pitchFamily="2" charset="0"/>
                <a:cs typeface="SutonnyMJ" pitchFamily="2" charset="0"/>
              </a:rPr>
              <a:t>প্রতিবেদন</a:t>
            </a:r>
            <a:endParaRPr lang="en-US" sz="3200" b="1" dirty="0">
              <a:latin typeface="SutonnyMJ" pitchFamily="2" charset="0"/>
              <a:cs typeface="SutonnyMJ" pitchFamily="2" charset="0"/>
            </a:endParaRPr>
          </a:p>
        </p:txBody>
      </p:sp>
      <p:sp>
        <p:nvSpPr>
          <p:cNvPr id="6" name="TextBox 5"/>
          <p:cNvSpPr txBox="1"/>
          <p:nvPr/>
        </p:nvSpPr>
        <p:spPr>
          <a:xfrm>
            <a:off x="838200" y="4572000"/>
            <a:ext cx="1371600" cy="1292662"/>
          </a:xfrm>
          <a:prstGeom prst="rect">
            <a:avLst/>
          </a:prstGeom>
          <a:noFill/>
        </p:spPr>
        <p:txBody>
          <a:bodyPr wrap="square" rtlCol="0">
            <a:spAutoFit/>
          </a:bodyPr>
          <a:lstStyle/>
          <a:p>
            <a:pPr algn="ctr"/>
            <a:r>
              <a:rPr lang="as-IN" sz="2600" dirty="0" smtClean="0">
                <a:latin typeface="SutonnyMJ" pitchFamily="2" charset="0"/>
                <a:cs typeface="SutonnyMJ" pitchFamily="2" charset="0"/>
              </a:rPr>
              <a:t>নিয়মিত প্রশাসনিক প্রতিবেদন</a:t>
            </a:r>
            <a:endParaRPr lang="en-US" sz="2600" dirty="0">
              <a:latin typeface="SutonnyMJ" pitchFamily="2" charset="0"/>
              <a:cs typeface="SutonnyMJ" pitchFamily="2" charset="0"/>
            </a:endParaRPr>
          </a:p>
        </p:txBody>
      </p:sp>
      <p:sp>
        <p:nvSpPr>
          <p:cNvPr id="7" name="TextBox 6"/>
          <p:cNvSpPr txBox="1"/>
          <p:nvPr/>
        </p:nvSpPr>
        <p:spPr>
          <a:xfrm>
            <a:off x="5029200" y="2779693"/>
            <a:ext cx="2514600" cy="892552"/>
          </a:xfrm>
          <a:prstGeom prst="rect">
            <a:avLst/>
          </a:prstGeom>
          <a:noFill/>
        </p:spPr>
        <p:txBody>
          <a:bodyPr wrap="square" rtlCol="0">
            <a:spAutoFit/>
          </a:bodyPr>
          <a:lstStyle/>
          <a:p>
            <a:pPr algn="ctr"/>
            <a:r>
              <a:rPr lang="as-IN" sz="2600" b="1" dirty="0" smtClean="0">
                <a:solidFill>
                  <a:srgbClr val="0070C0"/>
                </a:solidFill>
                <a:latin typeface="SutonnyMJ" pitchFamily="2" charset="0"/>
                <a:cs typeface="SutonnyMJ" pitchFamily="2" charset="0"/>
              </a:rPr>
              <a:t>মুক্ত বা সংবাদ প্রতিবেদন</a:t>
            </a:r>
            <a:endParaRPr lang="en-US" sz="2600" b="1" dirty="0" smtClean="0">
              <a:solidFill>
                <a:srgbClr val="0070C0"/>
              </a:solidFill>
              <a:latin typeface="SutonnyMJ" pitchFamily="2" charset="0"/>
              <a:cs typeface="SutonnyMJ" pitchFamily="2" charset="0"/>
            </a:endParaRPr>
          </a:p>
        </p:txBody>
      </p:sp>
      <p:sp>
        <p:nvSpPr>
          <p:cNvPr id="8" name="TextBox 7"/>
          <p:cNvSpPr txBox="1"/>
          <p:nvPr/>
        </p:nvSpPr>
        <p:spPr>
          <a:xfrm>
            <a:off x="4648200" y="4572000"/>
            <a:ext cx="1752600" cy="892552"/>
          </a:xfrm>
          <a:prstGeom prst="rect">
            <a:avLst/>
          </a:prstGeom>
          <a:noFill/>
        </p:spPr>
        <p:txBody>
          <a:bodyPr wrap="square" rtlCol="0">
            <a:spAutoFit/>
          </a:bodyPr>
          <a:lstStyle/>
          <a:p>
            <a:pPr algn="ctr"/>
            <a:r>
              <a:rPr lang="as-IN" sz="2600" dirty="0" smtClean="0">
                <a:solidFill>
                  <a:srgbClr val="7030A0"/>
                </a:solidFill>
                <a:latin typeface="SutonnyMJ" pitchFamily="2" charset="0"/>
                <a:cs typeface="SutonnyMJ" pitchFamily="2" charset="0"/>
              </a:rPr>
              <a:t>সাধারণ মুক্ত প্রতিবেদন</a:t>
            </a:r>
            <a:endParaRPr lang="en-US" sz="2600" dirty="0">
              <a:solidFill>
                <a:srgbClr val="7030A0"/>
              </a:solidFill>
              <a:latin typeface="SutonnyMJ" pitchFamily="2" charset="0"/>
              <a:cs typeface="SutonnyMJ" pitchFamily="2" charset="0"/>
            </a:endParaRPr>
          </a:p>
        </p:txBody>
      </p:sp>
      <p:sp>
        <p:nvSpPr>
          <p:cNvPr id="9" name="TextBox 8"/>
          <p:cNvSpPr txBox="1"/>
          <p:nvPr/>
        </p:nvSpPr>
        <p:spPr>
          <a:xfrm>
            <a:off x="1219200" y="2779693"/>
            <a:ext cx="2819400" cy="892552"/>
          </a:xfrm>
          <a:prstGeom prst="rect">
            <a:avLst/>
          </a:prstGeom>
          <a:noFill/>
        </p:spPr>
        <p:txBody>
          <a:bodyPr wrap="square" rtlCol="0">
            <a:spAutoFit/>
          </a:bodyPr>
          <a:lstStyle/>
          <a:p>
            <a:pPr algn="ctr"/>
            <a:r>
              <a:rPr lang="as-IN" sz="2600" dirty="0" smtClean="0">
                <a:latin typeface="SutonnyMJ" pitchFamily="2" charset="0"/>
                <a:cs typeface="SutonnyMJ" pitchFamily="2" charset="0"/>
              </a:rPr>
              <a:t>প্রশাসনিক</a:t>
            </a:r>
            <a:r>
              <a:rPr lang="en-US" sz="2600" dirty="0" smtClean="0">
                <a:latin typeface="SutonnyMJ" pitchFamily="2" charset="0"/>
                <a:cs typeface="SutonnyMJ" pitchFamily="2" charset="0"/>
              </a:rPr>
              <a:t> </a:t>
            </a:r>
            <a:r>
              <a:rPr lang="as-IN" sz="2600" dirty="0" smtClean="0">
                <a:latin typeface="SutonnyMJ" pitchFamily="2" charset="0"/>
                <a:cs typeface="SutonnyMJ" pitchFamily="2" charset="0"/>
              </a:rPr>
              <a:t>বা প্রাতিষ্ঠানিক প্রতিবেদন</a:t>
            </a:r>
            <a:endParaRPr lang="en-US" sz="2600" dirty="0" smtClean="0">
              <a:latin typeface="SutonnyMJ" pitchFamily="2" charset="0"/>
              <a:cs typeface="SutonnyMJ" pitchFamily="2" charset="0"/>
            </a:endParaRPr>
          </a:p>
        </p:txBody>
      </p:sp>
      <p:sp>
        <p:nvSpPr>
          <p:cNvPr id="10" name="TextBox 9"/>
          <p:cNvSpPr txBox="1"/>
          <p:nvPr/>
        </p:nvSpPr>
        <p:spPr>
          <a:xfrm>
            <a:off x="2819400" y="4572000"/>
            <a:ext cx="1447800" cy="1292662"/>
          </a:xfrm>
          <a:prstGeom prst="rect">
            <a:avLst/>
          </a:prstGeom>
          <a:noFill/>
        </p:spPr>
        <p:txBody>
          <a:bodyPr wrap="square" rtlCol="0">
            <a:spAutoFit/>
          </a:bodyPr>
          <a:lstStyle/>
          <a:p>
            <a:pPr algn="ctr"/>
            <a:r>
              <a:rPr lang="as-IN" sz="2600" dirty="0" smtClean="0">
                <a:latin typeface="SutonnyMJ" pitchFamily="2" charset="0"/>
                <a:cs typeface="SutonnyMJ" pitchFamily="2" charset="0"/>
              </a:rPr>
              <a:t>অনিয়মিত প্রশাসনিক প্রতিবেদন</a:t>
            </a:r>
            <a:endParaRPr lang="en-US" sz="2600" dirty="0" smtClean="0">
              <a:latin typeface="SutonnyMJ" pitchFamily="2" charset="0"/>
              <a:cs typeface="SutonnyMJ" pitchFamily="2" charset="0"/>
            </a:endParaRPr>
          </a:p>
        </p:txBody>
      </p:sp>
      <p:sp>
        <p:nvSpPr>
          <p:cNvPr id="12" name="TextBox 11"/>
          <p:cNvSpPr txBox="1"/>
          <p:nvPr/>
        </p:nvSpPr>
        <p:spPr>
          <a:xfrm>
            <a:off x="6477000" y="4572000"/>
            <a:ext cx="1981200" cy="892552"/>
          </a:xfrm>
          <a:prstGeom prst="rect">
            <a:avLst/>
          </a:prstGeom>
          <a:noFill/>
        </p:spPr>
        <p:txBody>
          <a:bodyPr wrap="square" rtlCol="0">
            <a:spAutoFit/>
          </a:bodyPr>
          <a:lstStyle/>
          <a:p>
            <a:pPr algn="ctr"/>
            <a:r>
              <a:rPr lang="as-IN" sz="2600" dirty="0" smtClean="0">
                <a:solidFill>
                  <a:srgbClr val="7030A0"/>
                </a:solidFill>
                <a:latin typeface="SutonnyMJ" pitchFamily="2" charset="0"/>
                <a:cs typeface="SutonnyMJ" pitchFamily="2" charset="0"/>
              </a:rPr>
              <a:t>অনুসন্ধানী  মুক্ত প্রতিবেদন</a:t>
            </a:r>
            <a:endParaRPr lang="en-US" sz="2600" dirty="0" smtClean="0">
              <a:solidFill>
                <a:srgbClr val="7030A0"/>
              </a:solidFill>
              <a:latin typeface="SutonnyMJ" pitchFamily="2" charset="0"/>
              <a:cs typeface="SutonnyMJ" pitchFamily="2" charset="0"/>
            </a:endParaRPr>
          </a:p>
        </p:txBody>
      </p:sp>
      <p:cxnSp>
        <p:nvCxnSpPr>
          <p:cNvPr id="15" name="Straight Connector 14"/>
          <p:cNvCxnSpPr/>
          <p:nvPr/>
        </p:nvCxnSpPr>
        <p:spPr>
          <a:xfrm>
            <a:off x="2514600" y="2362200"/>
            <a:ext cx="3810000" cy="1588"/>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5562600" y="4113212"/>
            <a:ext cx="1981200" cy="158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524000" y="4113212"/>
            <a:ext cx="2057400" cy="1588"/>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rot="5400000">
            <a:off x="4343400" y="21336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rot="5400000">
            <a:off x="1272608" y="438150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rot="5400000">
            <a:off x="6134100" y="3848100"/>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rot="5400000">
            <a:off x="2248694" y="38473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rot="5400000">
            <a:off x="3299392" y="43807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a:off x="5309620" y="43807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rot="5400000">
            <a:off x="7261792" y="43807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rot="5400000">
            <a:off x="2248694" y="26281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rot="5400000">
            <a:off x="6042592" y="2628106"/>
            <a:ext cx="533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as-IN"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মুক্ত বা সংবাদ প্রতিবেদন কী?</a:t>
            </a:r>
            <a:endParaRPr lang="en-US" b="1" dirty="0">
              <a:solidFill>
                <a:srgbClr val="FF0000"/>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as-IN" dirty="0" smtClean="0">
                <a:latin typeface="SutonnyMJ" pitchFamily="2" charset="0"/>
                <a:cs typeface="SutonnyMJ" pitchFamily="2" charset="0"/>
              </a:rPr>
              <a:t>সরাসরি কারো দ্বারা বিশেষভাবে আদেশপ্রাপ্ত না হয়ে সাধারণ মানুষ তথা সর্বসাধারণের স্ব</a:t>
            </a:r>
            <a:r>
              <a:rPr lang="en-US" dirty="0" smtClean="0">
                <a:latin typeface="SutonnyMJ" pitchFamily="2" charset="0"/>
                <a:cs typeface="SutonnyMJ" pitchFamily="2" charset="0"/>
              </a:rPr>
              <a:t>া</a:t>
            </a:r>
            <a:r>
              <a:rPr lang="as-IN" dirty="0" smtClean="0">
                <a:latin typeface="SutonnyMJ" pitchFamily="2" charset="0"/>
                <a:cs typeface="SutonnyMJ" pitchFamily="2" charset="0"/>
              </a:rPr>
              <a:t>ভাবিক তথ্যচাহিদা পূরণের লক্ষ্যে যে প্রতিবেদন প্রণয়ন করা হয়, তাকে সংবাদ প্রতিবেদন বলে। </a:t>
            </a:r>
            <a:r>
              <a:rPr lang="as-IN" b="1" dirty="0" smtClean="0">
                <a:solidFill>
                  <a:srgbClr val="0070C0"/>
                </a:solidFill>
                <a:latin typeface="SutonnyMJ" pitchFamily="2" charset="0"/>
                <a:cs typeface="SutonnyMJ" pitchFamily="2" charset="0"/>
              </a:rPr>
              <a:t>সংবাদ প্রতিবেদনের অপর নাম মুক্ত প্রতিবেদন</a:t>
            </a:r>
            <a:r>
              <a:rPr lang="as-IN" dirty="0" smtClean="0">
                <a:latin typeface="SutonnyMJ" pitchFamily="2" charset="0"/>
                <a:cs typeface="SutonnyMJ" pitchFamily="2" charset="0"/>
              </a:rPr>
              <a:t>। সাধারণত পত্রিকার পাতাতেই এ জাতীয় প্রতিবেদন প্রকাশ করা হয়। যেমন</a:t>
            </a:r>
            <a:r>
              <a:rPr lang="en-US" dirty="0" smtClean="0">
                <a:latin typeface="SutonnyMJ" pitchFamily="2" charset="0"/>
                <a:cs typeface="SutonnyMJ" pitchFamily="2" charset="0"/>
              </a:rPr>
              <a:t>Ñ </a:t>
            </a:r>
            <a:r>
              <a:rPr lang="as-IN" dirty="0" smtClean="0">
                <a:latin typeface="SutonnyMJ" pitchFamily="2" charset="0"/>
                <a:cs typeface="SutonnyMJ" pitchFamily="2" charset="0"/>
              </a:rPr>
              <a:t>একটি সড়ক দূর্ঘটনার ওপর প্রতিবেদন, একটি গার্মেন্টসে</a:t>
            </a:r>
            <a:r>
              <a:rPr lang="en-US" dirty="0" smtClean="0">
                <a:latin typeface="SutonnyMJ" pitchFamily="2" charset="0"/>
                <a:cs typeface="SutonnyMJ" pitchFamily="2" charset="0"/>
              </a:rPr>
              <a:t> </a:t>
            </a:r>
            <a:r>
              <a:rPr lang="en-US" dirty="0" err="1" smtClean="0">
                <a:latin typeface="SutonnyMJ" pitchFamily="2" charset="0"/>
                <a:cs typeface="SutonnyMJ" pitchFamily="2" charset="0"/>
              </a:rPr>
              <a:t>অগ্নিকাণ্ডের</a:t>
            </a:r>
            <a:r>
              <a:rPr lang="as-IN" dirty="0" smtClean="0">
                <a:latin typeface="SutonnyMJ" pitchFamily="2" charset="0"/>
                <a:cs typeface="SutonnyMJ" pitchFamily="2" charset="0"/>
              </a:rPr>
              <a:t> ওপর </a:t>
            </a:r>
            <a:r>
              <a:rPr lang="en-US" dirty="0" err="1" smtClean="0">
                <a:latin typeface="SutonnyMJ" pitchFamily="2" charset="0"/>
                <a:cs typeface="SutonnyMJ" pitchFamily="2" charset="0"/>
              </a:rPr>
              <a:t>প্র</a:t>
            </a:r>
            <a:r>
              <a:rPr lang="as-IN" dirty="0" smtClean="0">
                <a:latin typeface="SutonnyMJ" pitchFamily="2" charset="0"/>
                <a:cs typeface="SutonnyMJ" pitchFamily="2" charset="0"/>
              </a:rPr>
              <a:t>তিবেদন, প্রধানমন্ত্রীর জনসভার ওপর প্রতিবেদন, একটি সরকারি হাসপাতালের চিকিৎসা ব্যবস্থার ওপর প্রতিবেদন ইত্যাদি।</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as-IN" sz="3800" b="1" dirty="0" smtClean="0">
                <a:solidFill>
                  <a:srgbClr val="FF0000"/>
                </a:solidFill>
                <a:effectLst>
                  <a:outerShdw blurRad="38100" dist="38100" dir="2700000" algn="tl">
                    <a:srgbClr val="000000">
                      <a:alpha val="43137"/>
                    </a:srgbClr>
                  </a:outerShdw>
                </a:effectLst>
                <a:latin typeface="SutonnyMJ" pitchFamily="2" charset="0"/>
                <a:cs typeface="SutonnyMJ" pitchFamily="2" charset="0"/>
              </a:rPr>
              <a:t>সংবাদ প্রতিবেদন সম্পর্কিত কয়েকটি প্রশ্ন?</a:t>
            </a:r>
            <a:endParaRPr lang="en-US" sz="3800" b="1" dirty="0">
              <a:solidFill>
                <a:srgbClr val="FF0000"/>
              </a:solidFill>
              <a:effectLst>
                <a:outerShdw blurRad="38100" dist="38100" dir="2700000" algn="tl">
                  <a:srgbClr val="000000">
                    <a:alpha val="43137"/>
                  </a:srgbClr>
                </a:outerShdw>
              </a:effectLst>
              <a:latin typeface="SutonnyMJ" pitchFamily="2" charset="0"/>
              <a:cs typeface="SutonnyMJ" pitchFamily="2" charset="0"/>
            </a:endParaRPr>
          </a:p>
        </p:txBody>
      </p:sp>
      <p:sp>
        <p:nvSpPr>
          <p:cNvPr id="3" name="Content Placeholder 2"/>
          <p:cNvSpPr>
            <a:spLocks noGrp="1"/>
          </p:cNvSpPr>
          <p:nvPr>
            <p:ph idx="1"/>
          </p:nvPr>
        </p:nvSpPr>
        <p:spPr/>
        <p:txBody>
          <a:bodyPr>
            <a:normAutofit fontScale="92500"/>
          </a:bodyPr>
          <a:lstStyle/>
          <a:p>
            <a:pPr marL="508000" indent="-508000" algn="just">
              <a:buNone/>
            </a:pPr>
            <a:r>
              <a:rPr lang="as-IN" dirty="0" smtClean="0">
                <a:latin typeface="SutonnyMJ" pitchFamily="2" charset="0"/>
                <a:cs typeface="SutonnyMJ" pitchFamily="2" charset="0"/>
              </a:rPr>
              <a:t>১.	করোনা ভাইরাস ও আমাদের করনীয়</a:t>
            </a:r>
            <a:r>
              <a:rPr lang="en-US" dirty="0" smtClean="0">
                <a:latin typeface="SutonnyMJ" pitchFamily="2" charset="0"/>
                <a:cs typeface="SutonnyMJ" pitchFamily="2" charset="0"/>
              </a:rPr>
              <a:t>Ñ </a:t>
            </a:r>
            <a:r>
              <a:rPr lang="as-IN" dirty="0" smtClean="0">
                <a:latin typeface="SutonnyMJ" pitchFamily="2" charset="0"/>
                <a:cs typeface="SutonnyMJ" pitchFamily="2" charset="0"/>
              </a:rPr>
              <a:t>এই শিরোনামে একটি সংবাদ প্রতিবেদন রচনা কর।</a:t>
            </a:r>
          </a:p>
          <a:p>
            <a:pPr marL="508000" indent="-508000" algn="just">
              <a:buNone/>
            </a:pPr>
            <a:r>
              <a:rPr lang="as-IN" dirty="0" smtClean="0">
                <a:latin typeface="SutonnyMJ" pitchFamily="2" charset="0"/>
                <a:cs typeface="SutonnyMJ" pitchFamily="2" charset="0"/>
              </a:rPr>
              <a:t>২.	রুখতে হবে জঙ্গিবাদ</a:t>
            </a:r>
            <a:r>
              <a:rPr lang="en-US" dirty="0" smtClean="0">
                <a:latin typeface="SutonnyMJ" pitchFamily="2" charset="0"/>
                <a:cs typeface="SutonnyMJ" pitchFamily="2" charset="0"/>
              </a:rPr>
              <a:t>Ñ </a:t>
            </a:r>
            <a:r>
              <a:rPr lang="as-IN" dirty="0" smtClean="0">
                <a:latin typeface="SutonnyMJ" pitchFamily="2" charset="0"/>
                <a:cs typeface="SutonnyMJ" pitchFamily="2" charset="0"/>
              </a:rPr>
              <a:t>এই শিরোনামে পত্রিকায় প্রকাশের উপযোগী একটি প্রতিবেদন রচনা কর।</a:t>
            </a:r>
          </a:p>
          <a:p>
            <a:pPr marL="508000" indent="-508000" algn="just">
              <a:buNone/>
            </a:pPr>
            <a:r>
              <a:rPr lang="as-IN" dirty="0" smtClean="0">
                <a:latin typeface="SutonnyMJ" pitchFamily="2" charset="0"/>
                <a:cs typeface="SutonnyMJ" pitchFamily="2" charset="0"/>
              </a:rPr>
              <a:t>৩.	ভেজাল খাদ্যে বাজার সয়লাব</a:t>
            </a:r>
            <a:r>
              <a:rPr lang="en-US" dirty="0" smtClean="0">
                <a:latin typeface="SutonnyMJ" pitchFamily="2" charset="0"/>
                <a:cs typeface="SutonnyMJ" pitchFamily="2" charset="0"/>
              </a:rPr>
              <a:t>Ñ </a:t>
            </a:r>
            <a:r>
              <a:rPr lang="as-IN" dirty="0" smtClean="0">
                <a:latin typeface="SutonnyMJ" pitchFamily="2" charset="0"/>
                <a:cs typeface="SutonnyMJ" pitchFamily="2" charset="0"/>
              </a:rPr>
              <a:t>এই শিরোনামে পত্রিকায় প্রকাশের নিমিত্তে একটি প্রতিবেদন রচনা কর।</a:t>
            </a:r>
          </a:p>
          <a:p>
            <a:pPr marL="508000" indent="-508000" algn="just">
              <a:buNone/>
            </a:pPr>
            <a:r>
              <a:rPr lang="as-IN" dirty="0" smtClean="0">
                <a:latin typeface="SutonnyMJ" pitchFamily="2" charset="0"/>
                <a:cs typeface="SutonnyMJ" pitchFamily="2" charset="0"/>
              </a:rPr>
              <a:t>৪.	তোমার দেখা একটি সরকারি হাসপাতালের চিকিৎসার অবস্থা সম্পর্কে সংবাদপত্রে প্রকাশের জন্য একটি প্রতিবেদন তৈরি কর।</a:t>
            </a:r>
            <a:endParaRPr lang="en-US" dirty="0" smtClean="0">
              <a:latin typeface="SutonnyMJ" pitchFamily="2" charset="0"/>
              <a:cs typeface="SutonnyMJ"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6036</TotalTime>
  <Words>576</Words>
  <Application>Microsoft Office PowerPoint</Application>
  <PresentationFormat>On-screen Show (4:3)</PresentationFormat>
  <Paragraphs>123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জুম ক্লাসে তোমাদেরকে স্বাগত</vt:lpstr>
      <vt:lpstr>Slide 2</vt:lpstr>
      <vt:lpstr>Slide 3</vt:lpstr>
      <vt:lpstr>Slide 4</vt:lpstr>
      <vt:lpstr>এই পাঠ শেষে শিক্ষার্থীরাÑ</vt:lpstr>
      <vt:lpstr>প্রতিবেদন কী?</vt:lpstr>
      <vt:lpstr>প্রতিবেদনের শ্রেণিবিভাগ :</vt:lpstr>
      <vt:lpstr>মুক্ত বা সংবাদ প্রতিবেদন কী?</vt:lpstr>
      <vt:lpstr>সংবাদ প্রতিবেদন সম্পর্কিত কয়েকটি প্রশ্ন?</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পরীক্ষার খাতায় সংবাদ প্রতিবেদন লেখার কলাকৌশল</vt:lpstr>
      <vt:lpstr>একটি সংবাদ প্রতিবেদনের নমুনা উত্তরপত্র (০১)</vt:lpstr>
      <vt:lpstr>একটি সংবাদ প্রতিবেদনের নমুনা উত্তরপত্র (০২)</vt:lpstr>
      <vt:lpstr>বাড়ির কাজ</vt:lpstr>
      <vt:lpstr>সবাই অনেক ভালো থাকবেন</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dc:creator>
  <cp:lastModifiedBy>J.A</cp:lastModifiedBy>
  <cp:revision>1179</cp:revision>
  <dcterms:created xsi:type="dcterms:W3CDTF">2006-08-16T00:00:00Z</dcterms:created>
  <dcterms:modified xsi:type="dcterms:W3CDTF">2020-08-23T12:55:50Z</dcterms:modified>
</cp:coreProperties>
</file>