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handoutMasterIdLst>
    <p:handoutMasterId r:id="rId29"/>
  </p:handoutMasterIdLst>
  <p:sldIdLst>
    <p:sldId id="282" r:id="rId2"/>
    <p:sldId id="271" r:id="rId3"/>
    <p:sldId id="334" r:id="rId4"/>
    <p:sldId id="335" r:id="rId5"/>
    <p:sldId id="353" r:id="rId6"/>
    <p:sldId id="354" r:id="rId7"/>
    <p:sldId id="336" r:id="rId8"/>
    <p:sldId id="337" r:id="rId9"/>
    <p:sldId id="338" r:id="rId10"/>
    <p:sldId id="339" r:id="rId11"/>
    <p:sldId id="340" r:id="rId12"/>
    <p:sldId id="341" r:id="rId13"/>
    <p:sldId id="361" r:id="rId14"/>
    <p:sldId id="360" r:id="rId15"/>
    <p:sldId id="342" r:id="rId16"/>
    <p:sldId id="343" r:id="rId17"/>
    <p:sldId id="355" r:id="rId18"/>
    <p:sldId id="356" r:id="rId19"/>
    <p:sldId id="357" r:id="rId20"/>
    <p:sldId id="358" r:id="rId21"/>
    <p:sldId id="359" r:id="rId22"/>
    <p:sldId id="362" r:id="rId23"/>
    <p:sldId id="363" r:id="rId24"/>
    <p:sldId id="345" r:id="rId25"/>
    <p:sldId id="347" r:id="rId26"/>
    <p:sldId id="34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5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82FBA3-DEA0-4335-B6C8-0FE299815597}" type="doc">
      <dgm:prSet loTypeId="urn:microsoft.com/office/officeart/2005/8/layout/vList6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D7600B-011A-4604-9DF1-3F4ED710F8C6}">
      <dgm:prSet phldrT="[Text]" custT="1"/>
      <dgm:spPr/>
      <dgm:t>
        <a:bodyPr/>
        <a:lstStyle/>
        <a:p>
          <a:r>
            <a:rPr lang="as-IN" sz="3600" b="1" dirty="0" smtClean="0"/>
            <a:t>আমিষ বা প্রোটিন </a:t>
          </a:r>
          <a:endParaRPr lang="en-US" sz="3600" dirty="0"/>
        </a:p>
      </dgm:t>
    </dgm:pt>
    <dgm:pt modelId="{97526AAE-EE9C-46E9-825F-F18AA3D1749C}" type="parTrans" cxnId="{9B6FB157-00DD-4ED0-9B1B-EA60A94FBD9A}">
      <dgm:prSet/>
      <dgm:spPr/>
      <dgm:t>
        <a:bodyPr/>
        <a:lstStyle/>
        <a:p>
          <a:endParaRPr lang="en-US"/>
        </a:p>
      </dgm:t>
    </dgm:pt>
    <dgm:pt modelId="{CA4FCE84-9FFB-4404-988A-457FF9350B74}" type="sibTrans" cxnId="{9B6FB157-00DD-4ED0-9B1B-EA60A94FBD9A}">
      <dgm:prSet/>
      <dgm:spPr/>
      <dgm:t>
        <a:bodyPr/>
        <a:lstStyle/>
        <a:p>
          <a:endParaRPr lang="en-US"/>
        </a:p>
      </dgm:t>
    </dgm:pt>
    <dgm:pt modelId="{A43B867C-D183-410A-9AB6-4744E8E2F52C}">
      <dgm:prSet phldrT="[Text]" custT="1"/>
      <dgm:spPr/>
      <dgm:t>
        <a:bodyPr/>
        <a:lstStyle/>
        <a:p>
          <a:r>
            <a:rPr lang="as-IN" sz="2800" b="1" dirty="0" smtClean="0"/>
            <a:t> ক্ষয়পূরণ, বৃদ্ধিসাধন ও দেহ গঠন করে</a:t>
          </a:r>
          <a:r>
            <a:rPr lang="en-US" sz="2800" b="1" dirty="0" smtClean="0"/>
            <a:t>। </a:t>
          </a:r>
          <a:endParaRPr lang="en-US" sz="2800" b="1" dirty="0"/>
        </a:p>
      </dgm:t>
    </dgm:pt>
    <dgm:pt modelId="{0DEDD3EC-4E34-432F-94F3-A7F81E92432C}" type="parTrans" cxnId="{82A8D63A-36AD-47C3-88F0-65B73D865EDA}">
      <dgm:prSet/>
      <dgm:spPr/>
      <dgm:t>
        <a:bodyPr/>
        <a:lstStyle/>
        <a:p>
          <a:endParaRPr lang="en-US"/>
        </a:p>
      </dgm:t>
    </dgm:pt>
    <dgm:pt modelId="{A34E5BDE-06A8-45BC-BAB9-1FF8AC605CE1}" type="sibTrans" cxnId="{82A8D63A-36AD-47C3-88F0-65B73D865EDA}">
      <dgm:prSet/>
      <dgm:spPr/>
      <dgm:t>
        <a:bodyPr/>
        <a:lstStyle/>
        <a:p>
          <a:endParaRPr lang="en-US"/>
        </a:p>
      </dgm:t>
    </dgm:pt>
    <dgm:pt modelId="{DB7563B3-0185-4B7C-9756-A05D12FDC420}" type="pres">
      <dgm:prSet presAssocID="{C982FBA3-DEA0-4335-B6C8-0FE29981559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1EB3E95-E962-4FAC-810A-AD505740651C}" type="pres">
      <dgm:prSet presAssocID="{15D7600B-011A-4604-9DF1-3F4ED710F8C6}" presName="linNode" presStyleCnt="0"/>
      <dgm:spPr/>
    </dgm:pt>
    <dgm:pt modelId="{A08182F3-DCE0-4003-912A-E82B514BCEFF}" type="pres">
      <dgm:prSet presAssocID="{15D7600B-011A-4604-9DF1-3F4ED710F8C6}" presName="parentShp" presStyleLbl="node1" presStyleIdx="0" presStyleCnt="1" custLinFactNeighborX="-1359" custLinFactNeighborY="-1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2255E-E4D2-4588-B55E-044DCD35E10C}" type="pres">
      <dgm:prSet presAssocID="{15D7600B-011A-4604-9DF1-3F4ED710F8C6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7BFC9C-CAA9-4F5C-8A94-5A46D98C9CBA}" type="presOf" srcId="{A43B867C-D183-410A-9AB6-4744E8E2F52C}" destId="{E842255E-E4D2-4588-B55E-044DCD35E10C}" srcOrd="0" destOrd="0" presId="urn:microsoft.com/office/officeart/2005/8/layout/vList6"/>
    <dgm:cxn modelId="{82A8D63A-36AD-47C3-88F0-65B73D865EDA}" srcId="{15D7600B-011A-4604-9DF1-3F4ED710F8C6}" destId="{A43B867C-D183-410A-9AB6-4744E8E2F52C}" srcOrd="0" destOrd="0" parTransId="{0DEDD3EC-4E34-432F-94F3-A7F81E92432C}" sibTransId="{A34E5BDE-06A8-45BC-BAB9-1FF8AC605CE1}"/>
    <dgm:cxn modelId="{9B6FB157-00DD-4ED0-9B1B-EA60A94FBD9A}" srcId="{C982FBA3-DEA0-4335-B6C8-0FE299815597}" destId="{15D7600B-011A-4604-9DF1-3F4ED710F8C6}" srcOrd="0" destOrd="0" parTransId="{97526AAE-EE9C-46E9-825F-F18AA3D1749C}" sibTransId="{CA4FCE84-9FFB-4404-988A-457FF9350B74}"/>
    <dgm:cxn modelId="{6AC8B8E1-2266-4AB0-A4F7-13C18053E91B}" type="presOf" srcId="{C982FBA3-DEA0-4335-B6C8-0FE299815597}" destId="{DB7563B3-0185-4B7C-9756-A05D12FDC420}" srcOrd="0" destOrd="0" presId="urn:microsoft.com/office/officeart/2005/8/layout/vList6"/>
    <dgm:cxn modelId="{B9F0D3F0-57E2-4A69-A69A-A08F5201F54F}" type="presOf" srcId="{15D7600B-011A-4604-9DF1-3F4ED710F8C6}" destId="{A08182F3-DCE0-4003-912A-E82B514BCEFF}" srcOrd="0" destOrd="0" presId="urn:microsoft.com/office/officeart/2005/8/layout/vList6"/>
    <dgm:cxn modelId="{D4BE4D7A-9138-4615-945E-81966FC55F80}" type="presParOf" srcId="{DB7563B3-0185-4B7C-9756-A05D12FDC420}" destId="{51EB3E95-E962-4FAC-810A-AD505740651C}" srcOrd="0" destOrd="0" presId="urn:microsoft.com/office/officeart/2005/8/layout/vList6"/>
    <dgm:cxn modelId="{A514B62F-F927-4D99-BF0E-FFF853D373B0}" type="presParOf" srcId="{51EB3E95-E962-4FAC-810A-AD505740651C}" destId="{A08182F3-DCE0-4003-912A-E82B514BCEFF}" srcOrd="0" destOrd="0" presId="urn:microsoft.com/office/officeart/2005/8/layout/vList6"/>
    <dgm:cxn modelId="{E75BDAA3-2236-415C-84D1-D9D3DCF66EB4}" type="presParOf" srcId="{51EB3E95-E962-4FAC-810A-AD505740651C}" destId="{E842255E-E4D2-4588-B55E-044DCD35E10C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82FBA3-DEA0-4335-B6C8-0FE299815597}" type="doc">
      <dgm:prSet loTypeId="urn:microsoft.com/office/officeart/2005/8/layout/vList6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D7600B-011A-4604-9DF1-3F4ED710F8C6}">
      <dgm:prSet phldrT="[Text]" custT="1"/>
      <dgm:spPr/>
      <dgm:t>
        <a:bodyPr/>
        <a:lstStyle/>
        <a:p>
          <a:r>
            <a:rPr lang="as-IN" sz="3600" b="1" dirty="0" smtClean="0"/>
            <a:t>শর্করা বা শ্বেতসার </a:t>
          </a:r>
          <a:endParaRPr lang="en-US" sz="3600" b="1" dirty="0"/>
        </a:p>
      </dgm:t>
    </dgm:pt>
    <dgm:pt modelId="{97526AAE-EE9C-46E9-825F-F18AA3D1749C}" type="parTrans" cxnId="{9B6FB157-00DD-4ED0-9B1B-EA60A94FBD9A}">
      <dgm:prSet/>
      <dgm:spPr/>
      <dgm:t>
        <a:bodyPr/>
        <a:lstStyle/>
        <a:p>
          <a:endParaRPr lang="en-US"/>
        </a:p>
      </dgm:t>
    </dgm:pt>
    <dgm:pt modelId="{CA4FCE84-9FFB-4404-988A-457FF9350B74}" type="sibTrans" cxnId="{9B6FB157-00DD-4ED0-9B1B-EA60A94FBD9A}">
      <dgm:prSet/>
      <dgm:spPr/>
      <dgm:t>
        <a:bodyPr/>
        <a:lstStyle/>
        <a:p>
          <a:endParaRPr lang="en-US"/>
        </a:p>
      </dgm:t>
    </dgm:pt>
    <dgm:pt modelId="{A43B867C-D183-410A-9AB6-4744E8E2F52C}">
      <dgm:prSet phldrT="[Text]" custT="1"/>
      <dgm:spPr/>
      <dgm:t>
        <a:bodyPr/>
        <a:lstStyle/>
        <a:p>
          <a:r>
            <a:rPr lang="as-IN" sz="2800" b="1" dirty="0" smtClean="0"/>
            <a:t>শক্তি উৎপাদনে সহায়তা করে।</a:t>
          </a:r>
          <a:endParaRPr lang="en-US" sz="2800" b="1" dirty="0"/>
        </a:p>
      </dgm:t>
    </dgm:pt>
    <dgm:pt modelId="{0DEDD3EC-4E34-432F-94F3-A7F81E92432C}" type="parTrans" cxnId="{82A8D63A-36AD-47C3-88F0-65B73D865EDA}">
      <dgm:prSet/>
      <dgm:spPr/>
      <dgm:t>
        <a:bodyPr/>
        <a:lstStyle/>
        <a:p>
          <a:endParaRPr lang="en-US"/>
        </a:p>
      </dgm:t>
    </dgm:pt>
    <dgm:pt modelId="{A34E5BDE-06A8-45BC-BAB9-1FF8AC605CE1}" type="sibTrans" cxnId="{82A8D63A-36AD-47C3-88F0-65B73D865EDA}">
      <dgm:prSet/>
      <dgm:spPr/>
      <dgm:t>
        <a:bodyPr/>
        <a:lstStyle/>
        <a:p>
          <a:endParaRPr lang="en-US"/>
        </a:p>
      </dgm:t>
    </dgm:pt>
    <dgm:pt modelId="{DB7563B3-0185-4B7C-9756-A05D12FDC420}" type="pres">
      <dgm:prSet presAssocID="{C982FBA3-DEA0-4335-B6C8-0FE29981559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1EB3E95-E962-4FAC-810A-AD505740651C}" type="pres">
      <dgm:prSet presAssocID="{15D7600B-011A-4604-9DF1-3F4ED710F8C6}" presName="linNode" presStyleCnt="0"/>
      <dgm:spPr/>
    </dgm:pt>
    <dgm:pt modelId="{A08182F3-DCE0-4003-912A-E82B514BCEFF}" type="pres">
      <dgm:prSet presAssocID="{15D7600B-011A-4604-9DF1-3F4ED710F8C6}" presName="parentShp" presStyleLbl="node1" presStyleIdx="0" presStyleCnt="1" custLinFactNeighborX="-1359" custLinFactNeighborY="-1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2255E-E4D2-4588-B55E-044DCD35E10C}" type="pres">
      <dgm:prSet presAssocID="{15D7600B-011A-4604-9DF1-3F4ED710F8C6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06D553-D18F-4296-8458-3AEF0C4E719B}" type="presOf" srcId="{C982FBA3-DEA0-4335-B6C8-0FE299815597}" destId="{DB7563B3-0185-4B7C-9756-A05D12FDC420}" srcOrd="0" destOrd="0" presId="urn:microsoft.com/office/officeart/2005/8/layout/vList6"/>
    <dgm:cxn modelId="{9B6FB157-00DD-4ED0-9B1B-EA60A94FBD9A}" srcId="{C982FBA3-DEA0-4335-B6C8-0FE299815597}" destId="{15D7600B-011A-4604-9DF1-3F4ED710F8C6}" srcOrd="0" destOrd="0" parTransId="{97526AAE-EE9C-46E9-825F-F18AA3D1749C}" sibTransId="{CA4FCE84-9FFB-4404-988A-457FF9350B74}"/>
    <dgm:cxn modelId="{08924E10-05BC-400E-9646-3852F90311A4}" type="presOf" srcId="{A43B867C-D183-410A-9AB6-4744E8E2F52C}" destId="{E842255E-E4D2-4588-B55E-044DCD35E10C}" srcOrd="0" destOrd="0" presId="urn:microsoft.com/office/officeart/2005/8/layout/vList6"/>
    <dgm:cxn modelId="{731F03EA-4D7A-439B-A2CF-C99A6D8D6041}" type="presOf" srcId="{15D7600B-011A-4604-9DF1-3F4ED710F8C6}" destId="{A08182F3-DCE0-4003-912A-E82B514BCEFF}" srcOrd="0" destOrd="0" presId="urn:microsoft.com/office/officeart/2005/8/layout/vList6"/>
    <dgm:cxn modelId="{82A8D63A-36AD-47C3-88F0-65B73D865EDA}" srcId="{15D7600B-011A-4604-9DF1-3F4ED710F8C6}" destId="{A43B867C-D183-410A-9AB6-4744E8E2F52C}" srcOrd="0" destOrd="0" parTransId="{0DEDD3EC-4E34-432F-94F3-A7F81E92432C}" sibTransId="{A34E5BDE-06A8-45BC-BAB9-1FF8AC605CE1}"/>
    <dgm:cxn modelId="{2C9C75A0-7C2A-4E54-AB84-D93262B9E064}" type="presParOf" srcId="{DB7563B3-0185-4B7C-9756-A05D12FDC420}" destId="{51EB3E95-E962-4FAC-810A-AD505740651C}" srcOrd="0" destOrd="0" presId="urn:microsoft.com/office/officeart/2005/8/layout/vList6"/>
    <dgm:cxn modelId="{A7CB5D49-0072-4E75-8E4E-7130236995DD}" type="presParOf" srcId="{51EB3E95-E962-4FAC-810A-AD505740651C}" destId="{A08182F3-DCE0-4003-912A-E82B514BCEFF}" srcOrd="0" destOrd="0" presId="urn:microsoft.com/office/officeart/2005/8/layout/vList6"/>
    <dgm:cxn modelId="{9C59B316-8AA7-498D-96CC-74D9E3922078}" type="presParOf" srcId="{51EB3E95-E962-4FAC-810A-AD505740651C}" destId="{E842255E-E4D2-4588-B55E-044DCD35E10C}" srcOrd="1" destOrd="0" presId="urn:microsoft.com/office/officeart/2005/8/layout/v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82FBA3-DEA0-4335-B6C8-0FE299815597}" type="doc">
      <dgm:prSet loTypeId="urn:microsoft.com/office/officeart/2005/8/layout/vList6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D7600B-011A-4604-9DF1-3F4ED710F8C6}">
      <dgm:prSet phldrT="[Text]"/>
      <dgm:spPr/>
      <dgm:t>
        <a:bodyPr/>
        <a:lstStyle/>
        <a:p>
          <a:r>
            <a:rPr lang="en-US" b="1" dirty="0" err="1" smtClean="0"/>
            <a:t>স্নেহ</a:t>
          </a:r>
          <a:r>
            <a:rPr lang="as-IN" b="1" dirty="0" smtClean="0"/>
            <a:t> বা চর্বি </a:t>
          </a:r>
          <a:endParaRPr lang="en-US" b="1" dirty="0"/>
        </a:p>
      </dgm:t>
    </dgm:pt>
    <dgm:pt modelId="{97526AAE-EE9C-46E9-825F-F18AA3D1749C}" type="parTrans" cxnId="{9B6FB157-00DD-4ED0-9B1B-EA60A94FBD9A}">
      <dgm:prSet/>
      <dgm:spPr/>
      <dgm:t>
        <a:bodyPr/>
        <a:lstStyle/>
        <a:p>
          <a:endParaRPr lang="en-US"/>
        </a:p>
      </dgm:t>
    </dgm:pt>
    <dgm:pt modelId="{CA4FCE84-9FFB-4404-988A-457FF9350B74}" type="sibTrans" cxnId="{9B6FB157-00DD-4ED0-9B1B-EA60A94FBD9A}">
      <dgm:prSet/>
      <dgm:spPr/>
      <dgm:t>
        <a:bodyPr/>
        <a:lstStyle/>
        <a:p>
          <a:endParaRPr lang="en-US"/>
        </a:p>
      </dgm:t>
    </dgm:pt>
    <dgm:pt modelId="{A43B867C-D183-410A-9AB6-4744E8E2F52C}">
      <dgm:prSet phldrT="[Text]" custT="1"/>
      <dgm:spPr/>
      <dgm:t>
        <a:bodyPr/>
        <a:lstStyle/>
        <a:p>
          <a:r>
            <a:rPr lang="as-IN" sz="2800" b="1" dirty="0" smtClean="0"/>
            <a:t>তাপ ও শক্তি উৎপাদন করে।</a:t>
          </a:r>
          <a:endParaRPr lang="en-US" sz="2800" b="1" dirty="0"/>
        </a:p>
      </dgm:t>
    </dgm:pt>
    <dgm:pt modelId="{0DEDD3EC-4E34-432F-94F3-A7F81E92432C}" type="parTrans" cxnId="{82A8D63A-36AD-47C3-88F0-65B73D865EDA}">
      <dgm:prSet/>
      <dgm:spPr/>
      <dgm:t>
        <a:bodyPr/>
        <a:lstStyle/>
        <a:p>
          <a:endParaRPr lang="en-US"/>
        </a:p>
      </dgm:t>
    </dgm:pt>
    <dgm:pt modelId="{A34E5BDE-06A8-45BC-BAB9-1FF8AC605CE1}" type="sibTrans" cxnId="{82A8D63A-36AD-47C3-88F0-65B73D865EDA}">
      <dgm:prSet/>
      <dgm:spPr/>
      <dgm:t>
        <a:bodyPr/>
        <a:lstStyle/>
        <a:p>
          <a:endParaRPr lang="en-US"/>
        </a:p>
      </dgm:t>
    </dgm:pt>
    <dgm:pt modelId="{DB7563B3-0185-4B7C-9756-A05D12FDC420}" type="pres">
      <dgm:prSet presAssocID="{C982FBA3-DEA0-4335-B6C8-0FE29981559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1EB3E95-E962-4FAC-810A-AD505740651C}" type="pres">
      <dgm:prSet presAssocID="{15D7600B-011A-4604-9DF1-3F4ED710F8C6}" presName="linNode" presStyleCnt="0"/>
      <dgm:spPr/>
    </dgm:pt>
    <dgm:pt modelId="{A08182F3-DCE0-4003-912A-E82B514BCEFF}" type="pres">
      <dgm:prSet presAssocID="{15D7600B-011A-4604-9DF1-3F4ED710F8C6}" presName="parentShp" presStyleLbl="node1" presStyleIdx="0" presStyleCnt="1" custLinFactNeighborX="-1359" custLinFactNeighborY="-1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2255E-E4D2-4588-B55E-044DCD35E10C}" type="pres">
      <dgm:prSet presAssocID="{15D7600B-011A-4604-9DF1-3F4ED710F8C6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021054-7966-4C3F-9D03-EC4F78DBBA3D}" type="presOf" srcId="{C982FBA3-DEA0-4335-B6C8-0FE299815597}" destId="{DB7563B3-0185-4B7C-9756-A05D12FDC420}" srcOrd="0" destOrd="0" presId="urn:microsoft.com/office/officeart/2005/8/layout/vList6"/>
    <dgm:cxn modelId="{9B6FB157-00DD-4ED0-9B1B-EA60A94FBD9A}" srcId="{C982FBA3-DEA0-4335-B6C8-0FE299815597}" destId="{15D7600B-011A-4604-9DF1-3F4ED710F8C6}" srcOrd="0" destOrd="0" parTransId="{97526AAE-EE9C-46E9-825F-F18AA3D1749C}" sibTransId="{CA4FCE84-9FFB-4404-988A-457FF9350B74}"/>
    <dgm:cxn modelId="{5C99581B-7646-4F8A-A9C4-0D175340CAD8}" type="presOf" srcId="{15D7600B-011A-4604-9DF1-3F4ED710F8C6}" destId="{A08182F3-DCE0-4003-912A-E82B514BCEFF}" srcOrd="0" destOrd="0" presId="urn:microsoft.com/office/officeart/2005/8/layout/vList6"/>
    <dgm:cxn modelId="{82A8D63A-36AD-47C3-88F0-65B73D865EDA}" srcId="{15D7600B-011A-4604-9DF1-3F4ED710F8C6}" destId="{A43B867C-D183-410A-9AB6-4744E8E2F52C}" srcOrd="0" destOrd="0" parTransId="{0DEDD3EC-4E34-432F-94F3-A7F81E92432C}" sibTransId="{A34E5BDE-06A8-45BC-BAB9-1FF8AC605CE1}"/>
    <dgm:cxn modelId="{62B6B6E2-5974-4AB5-A974-0FD66C38981B}" type="presOf" srcId="{A43B867C-D183-410A-9AB6-4744E8E2F52C}" destId="{E842255E-E4D2-4588-B55E-044DCD35E10C}" srcOrd="0" destOrd="0" presId="urn:microsoft.com/office/officeart/2005/8/layout/vList6"/>
    <dgm:cxn modelId="{6CEB8A5F-9563-44F1-AE43-61FAE58DA7B5}" type="presParOf" srcId="{DB7563B3-0185-4B7C-9756-A05D12FDC420}" destId="{51EB3E95-E962-4FAC-810A-AD505740651C}" srcOrd="0" destOrd="0" presId="urn:microsoft.com/office/officeart/2005/8/layout/vList6"/>
    <dgm:cxn modelId="{F9BA8BA8-9AA3-407F-B6A2-48808C89B914}" type="presParOf" srcId="{51EB3E95-E962-4FAC-810A-AD505740651C}" destId="{A08182F3-DCE0-4003-912A-E82B514BCEFF}" srcOrd="0" destOrd="0" presId="urn:microsoft.com/office/officeart/2005/8/layout/vList6"/>
    <dgm:cxn modelId="{5EDC0B10-8ACC-4253-A8C9-61B6BD255A15}" type="presParOf" srcId="{51EB3E95-E962-4FAC-810A-AD505740651C}" destId="{E842255E-E4D2-4588-B55E-044DCD35E10C}" srcOrd="1" destOrd="0" presId="urn:microsoft.com/office/officeart/2005/8/layout/vList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82FBA3-DEA0-4335-B6C8-0FE299815597}" type="doc">
      <dgm:prSet loTypeId="urn:microsoft.com/office/officeart/2005/8/layout/vList6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D7600B-011A-4604-9DF1-3F4ED710F8C6}">
      <dgm:prSet phldrT="[Text]" custT="1"/>
      <dgm:spPr/>
      <dgm:t>
        <a:bodyPr/>
        <a:lstStyle/>
        <a:p>
          <a:r>
            <a:rPr lang="en-US" sz="3600" b="1" dirty="0" err="1" smtClean="0"/>
            <a:t>খাদ্য</a:t>
          </a:r>
          <a:r>
            <a:rPr lang="en-US" sz="3600" b="1" dirty="0" smtClean="0"/>
            <a:t> </a:t>
          </a:r>
          <a:r>
            <a:rPr lang="en-US" sz="3600" b="1" dirty="0" err="1" smtClean="0"/>
            <a:t>প্রান</a:t>
          </a:r>
          <a:r>
            <a:rPr lang="en-US" sz="3600" b="1" dirty="0" smtClean="0"/>
            <a:t> </a:t>
          </a:r>
          <a:r>
            <a:rPr lang="en-US" sz="3600" b="1" dirty="0" err="1" smtClean="0"/>
            <a:t>বা</a:t>
          </a:r>
          <a:r>
            <a:rPr lang="en-US" sz="3600" b="1" dirty="0" smtClean="0"/>
            <a:t> </a:t>
          </a:r>
          <a:r>
            <a:rPr lang="en-US" sz="3600" b="1" dirty="0" err="1" smtClean="0"/>
            <a:t>ভিটামিন</a:t>
          </a:r>
          <a:r>
            <a:rPr lang="en-US" sz="3600" b="1" dirty="0" smtClean="0"/>
            <a:t> </a:t>
          </a:r>
          <a:endParaRPr lang="en-US" sz="3600" b="1" dirty="0"/>
        </a:p>
      </dgm:t>
    </dgm:pt>
    <dgm:pt modelId="{97526AAE-EE9C-46E9-825F-F18AA3D1749C}" type="parTrans" cxnId="{9B6FB157-00DD-4ED0-9B1B-EA60A94FBD9A}">
      <dgm:prSet/>
      <dgm:spPr/>
      <dgm:t>
        <a:bodyPr/>
        <a:lstStyle/>
        <a:p>
          <a:endParaRPr lang="en-US"/>
        </a:p>
      </dgm:t>
    </dgm:pt>
    <dgm:pt modelId="{CA4FCE84-9FFB-4404-988A-457FF9350B74}" type="sibTrans" cxnId="{9B6FB157-00DD-4ED0-9B1B-EA60A94FBD9A}">
      <dgm:prSet/>
      <dgm:spPr/>
      <dgm:t>
        <a:bodyPr/>
        <a:lstStyle/>
        <a:p>
          <a:endParaRPr lang="en-US"/>
        </a:p>
      </dgm:t>
    </dgm:pt>
    <dgm:pt modelId="{A43B867C-D183-410A-9AB6-4744E8E2F52C}">
      <dgm:prSet phldrT="[Text]" custT="1"/>
      <dgm:spPr/>
      <dgm:t>
        <a:bodyPr/>
        <a:lstStyle/>
        <a:p>
          <a:r>
            <a:rPr lang="as-IN" sz="2000" dirty="0" smtClean="0"/>
            <a:t>রোগ প্রতিরোধ শক্তি বাড়ায়, বিভিন্ন জৈব রাসায়নিক বিক্রিয়ায় উদ্দীপনা যোগায়</a:t>
          </a:r>
          <a:endParaRPr lang="en-US" sz="2800" b="1" dirty="0"/>
        </a:p>
      </dgm:t>
    </dgm:pt>
    <dgm:pt modelId="{0DEDD3EC-4E34-432F-94F3-A7F81E92432C}" type="parTrans" cxnId="{82A8D63A-36AD-47C3-88F0-65B73D865EDA}">
      <dgm:prSet/>
      <dgm:spPr/>
      <dgm:t>
        <a:bodyPr/>
        <a:lstStyle/>
        <a:p>
          <a:endParaRPr lang="en-US"/>
        </a:p>
      </dgm:t>
    </dgm:pt>
    <dgm:pt modelId="{A34E5BDE-06A8-45BC-BAB9-1FF8AC605CE1}" type="sibTrans" cxnId="{82A8D63A-36AD-47C3-88F0-65B73D865EDA}">
      <dgm:prSet/>
      <dgm:spPr/>
      <dgm:t>
        <a:bodyPr/>
        <a:lstStyle/>
        <a:p>
          <a:endParaRPr lang="en-US"/>
        </a:p>
      </dgm:t>
    </dgm:pt>
    <dgm:pt modelId="{DB7563B3-0185-4B7C-9756-A05D12FDC420}" type="pres">
      <dgm:prSet presAssocID="{C982FBA3-DEA0-4335-B6C8-0FE29981559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1EB3E95-E962-4FAC-810A-AD505740651C}" type="pres">
      <dgm:prSet presAssocID="{15D7600B-011A-4604-9DF1-3F4ED710F8C6}" presName="linNode" presStyleCnt="0"/>
      <dgm:spPr/>
    </dgm:pt>
    <dgm:pt modelId="{A08182F3-DCE0-4003-912A-E82B514BCEFF}" type="pres">
      <dgm:prSet presAssocID="{15D7600B-011A-4604-9DF1-3F4ED710F8C6}" presName="parentShp" presStyleLbl="node1" presStyleIdx="0" presStyleCnt="1" custLinFactNeighborX="-1359" custLinFactNeighborY="-1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2255E-E4D2-4588-B55E-044DCD35E10C}" type="pres">
      <dgm:prSet presAssocID="{15D7600B-011A-4604-9DF1-3F4ED710F8C6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CFCA3B-9C46-4CA2-A08F-0B3F293227EC}" type="presOf" srcId="{15D7600B-011A-4604-9DF1-3F4ED710F8C6}" destId="{A08182F3-DCE0-4003-912A-E82B514BCEFF}" srcOrd="0" destOrd="0" presId="urn:microsoft.com/office/officeart/2005/8/layout/vList6"/>
    <dgm:cxn modelId="{9B6FB157-00DD-4ED0-9B1B-EA60A94FBD9A}" srcId="{C982FBA3-DEA0-4335-B6C8-0FE299815597}" destId="{15D7600B-011A-4604-9DF1-3F4ED710F8C6}" srcOrd="0" destOrd="0" parTransId="{97526AAE-EE9C-46E9-825F-F18AA3D1749C}" sibTransId="{CA4FCE84-9FFB-4404-988A-457FF9350B74}"/>
    <dgm:cxn modelId="{33AD55B3-7CD8-4D4C-AD6B-0023375FC479}" type="presOf" srcId="{A43B867C-D183-410A-9AB6-4744E8E2F52C}" destId="{E842255E-E4D2-4588-B55E-044DCD35E10C}" srcOrd="0" destOrd="0" presId="urn:microsoft.com/office/officeart/2005/8/layout/vList6"/>
    <dgm:cxn modelId="{82A8D63A-36AD-47C3-88F0-65B73D865EDA}" srcId="{15D7600B-011A-4604-9DF1-3F4ED710F8C6}" destId="{A43B867C-D183-410A-9AB6-4744E8E2F52C}" srcOrd="0" destOrd="0" parTransId="{0DEDD3EC-4E34-432F-94F3-A7F81E92432C}" sibTransId="{A34E5BDE-06A8-45BC-BAB9-1FF8AC605CE1}"/>
    <dgm:cxn modelId="{01618D66-3FDB-48EE-9085-4C21CE8D6702}" type="presOf" srcId="{C982FBA3-DEA0-4335-B6C8-0FE299815597}" destId="{DB7563B3-0185-4B7C-9756-A05D12FDC420}" srcOrd="0" destOrd="0" presId="urn:microsoft.com/office/officeart/2005/8/layout/vList6"/>
    <dgm:cxn modelId="{F4374C36-CFAB-4DE3-95E0-E467C5E6DF47}" type="presParOf" srcId="{DB7563B3-0185-4B7C-9756-A05D12FDC420}" destId="{51EB3E95-E962-4FAC-810A-AD505740651C}" srcOrd="0" destOrd="0" presId="urn:microsoft.com/office/officeart/2005/8/layout/vList6"/>
    <dgm:cxn modelId="{887A6C00-8F6C-42FE-9DE8-821D11E7D5B7}" type="presParOf" srcId="{51EB3E95-E962-4FAC-810A-AD505740651C}" destId="{A08182F3-DCE0-4003-912A-E82B514BCEFF}" srcOrd="0" destOrd="0" presId="urn:microsoft.com/office/officeart/2005/8/layout/vList6"/>
    <dgm:cxn modelId="{EAEBD00C-8F7D-4AD7-B2A4-996BADF48111}" type="presParOf" srcId="{51EB3E95-E962-4FAC-810A-AD505740651C}" destId="{E842255E-E4D2-4588-B55E-044DCD35E10C}" srcOrd="1" destOrd="0" presId="urn:microsoft.com/office/officeart/2005/8/layout/vList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82FBA3-DEA0-4335-B6C8-0FE299815597}" type="doc">
      <dgm:prSet loTypeId="urn:microsoft.com/office/officeart/2005/8/layout/vList6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D7600B-011A-4604-9DF1-3F4ED710F8C6}">
      <dgm:prSet phldrT="[Text]" custT="1"/>
      <dgm:spPr/>
      <dgm:t>
        <a:bodyPr/>
        <a:lstStyle/>
        <a:p>
          <a:r>
            <a:rPr lang="en-US" sz="3600" b="1" dirty="0" err="1" smtClean="0"/>
            <a:t>খনিজ</a:t>
          </a:r>
          <a:r>
            <a:rPr lang="en-US" sz="3600" b="1" dirty="0" smtClean="0"/>
            <a:t> </a:t>
          </a:r>
          <a:r>
            <a:rPr lang="en-US" sz="3600" b="1" dirty="0" err="1" smtClean="0"/>
            <a:t>লবণ</a:t>
          </a:r>
          <a:r>
            <a:rPr lang="en-US" sz="3600" b="1" dirty="0" smtClean="0"/>
            <a:t> </a:t>
          </a:r>
          <a:endParaRPr lang="en-US" sz="3600" b="1" dirty="0"/>
        </a:p>
      </dgm:t>
    </dgm:pt>
    <dgm:pt modelId="{97526AAE-EE9C-46E9-825F-F18AA3D1749C}" type="parTrans" cxnId="{9B6FB157-00DD-4ED0-9B1B-EA60A94FBD9A}">
      <dgm:prSet/>
      <dgm:spPr/>
      <dgm:t>
        <a:bodyPr/>
        <a:lstStyle/>
        <a:p>
          <a:endParaRPr lang="en-US"/>
        </a:p>
      </dgm:t>
    </dgm:pt>
    <dgm:pt modelId="{CA4FCE84-9FFB-4404-988A-457FF9350B74}" type="sibTrans" cxnId="{9B6FB157-00DD-4ED0-9B1B-EA60A94FBD9A}">
      <dgm:prSet/>
      <dgm:spPr/>
      <dgm:t>
        <a:bodyPr/>
        <a:lstStyle/>
        <a:p>
          <a:endParaRPr lang="en-US"/>
        </a:p>
      </dgm:t>
    </dgm:pt>
    <dgm:pt modelId="{A43B867C-D183-410A-9AB6-4744E8E2F52C}">
      <dgm:prSet phldrT="[Text]" custT="1"/>
      <dgm:spPr/>
      <dgm:t>
        <a:bodyPr/>
        <a:lstStyle/>
        <a:p>
          <a:endParaRPr lang="en-US" sz="2000" b="1" dirty="0"/>
        </a:p>
      </dgm:t>
    </dgm:pt>
    <dgm:pt modelId="{0DEDD3EC-4E34-432F-94F3-A7F81E92432C}" type="parTrans" cxnId="{82A8D63A-36AD-47C3-88F0-65B73D865EDA}">
      <dgm:prSet/>
      <dgm:spPr/>
      <dgm:t>
        <a:bodyPr/>
        <a:lstStyle/>
        <a:p>
          <a:endParaRPr lang="en-US"/>
        </a:p>
      </dgm:t>
    </dgm:pt>
    <dgm:pt modelId="{A34E5BDE-06A8-45BC-BAB9-1FF8AC605CE1}" type="sibTrans" cxnId="{82A8D63A-36AD-47C3-88F0-65B73D865EDA}">
      <dgm:prSet/>
      <dgm:spPr/>
      <dgm:t>
        <a:bodyPr/>
        <a:lstStyle/>
        <a:p>
          <a:endParaRPr lang="en-US"/>
        </a:p>
      </dgm:t>
    </dgm:pt>
    <dgm:pt modelId="{0F9E7E5E-5F5B-4E6E-A7D6-4F7C041393EA}">
      <dgm:prSet custT="1"/>
      <dgm:spPr/>
      <dgm:t>
        <a:bodyPr/>
        <a:lstStyle/>
        <a:p>
          <a:r>
            <a:rPr lang="as-IN" sz="2000" dirty="0" smtClean="0"/>
            <a:t>বিভিন্ন জৈবিক প্রক্রিয়ায় অংশ নেয়।</a:t>
          </a:r>
          <a:endParaRPr lang="en-US" sz="2000" dirty="0"/>
        </a:p>
      </dgm:t>
    </dgm:pt>
    <dgm:pt modelId="{243B0322-6550-4170-9F59-AB252160FDD4}" type="parTrans" cxnId="{67DCCEDF-30A4-4E93-89B1-A9370EFFEE8B}">
      <dgm:prSet/>
      <dgm:spPr/>
      <dgm:t>
        <a:bodyPr/>
        <a:lstStyle/>
        <a:p>
          <a:endParaRPr lang="en-US"/>
        </a:p>
      </dgm:t>
    </dgm:pt>
    <dgm:pt modelId="{0DEFB570-6BF7-4343-8B0E-0F71A14A3677}" type="sibTrans" cxnId="{67DCCEDF-30A4-4E93-89B1-A9370EFFEE8B}">
      <dgm:prSet/>
      <dgm:spPr/>
      <dgm:t>
        <a:bodyPr/>
        <a:lstStyle/>
        <a:p>
          <a:endParaRPr lang="en-US"/>
        </a:p>
      </dgm:t>
    </dgm:pt>
    <dgm:pt modelId="{DB7563B3-0185-4B7C-9756-A05D12FDC420}" type="pres">
      <dgm:prSet presAssocID="{C982FBA3-DEA0-4335-B6C8-0FE29981559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1EB3E95-E962-4FAC-810A-AD505740651C}" type="pres">
      <dgm:prSet presAssocID="{15D7600B-011A-4604-9DF1-3F4ED710F8C6}" presName="linNode" presStyleCnt="0"/>
      <dgm:spPr/>
    </dgm:pt>
    <dgm:pt modelId="{A08182F3-DCE0-4003-912A-E82B514BCEFF}" type="pres">
      <dgm:prSet presAssocID="{15D7600B-011A-4604-9DF1-3F4ED710F8C6}" presName="parentShp" presStyleLbl="node1" presStyleIdx="0" presStyleCnt="1" custLinFactNeighborX="-1359" custLinFactNeighborY="-1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2255E-E4D2-4588-B55E-044DCD35E10C}" type="pres">
      <dgm:prSet presAssocID="{15D7600B-011A-4604-9DF1-3F4ED710F8C6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6FB157-00DD-4ED0-9B1B-EA60A94FBD9A}" srcId="{C982FBA3-DEA0-4335-B6C8-0FE299815597}" destId="{15D7600B-011A-4604-9DF1-3F4ED710F8C6}" srcOrd="0" destOrd="0" parTransId="{97526AAE-EE9C-46E9-825F-F18AA3D1749C}" sibTransId="{CA4FCE84-9FFB-4404-988A-457FF9350B74}"/>
    <dgm:cxn modelId="{FB7C462D-2F3B-48C5-84DC-1DE0F6A3FD58}" type="presOf" srcId="{C982FBA3-DEA0-4335-B6C8-0FE299815597}" destId="{DB7563B3-0185-4B7C-9756-A05D12FDC420}" srcOrd="0" destOrd="0" presId="urn:microsoft.com/office/officeart/2005/8/layout/vList6"/>
    <dgm:cxn modelId="{8A65B4AD-B995-4022-9313-62CCF9FAF31C}" type="presOf" srcId="{15D7600B-011A-4604-9DF1-3F4ED710F8C6}" destId="{A08182F3-DCE0-4003-912A-E82B514BCEFF}" srcOrd="0" destOrd="0" presId="urn:microsoft.com/office/officeart/2005/8/layout/vList6"/>
    <dgm:cxn modelId="{67DCCEDF-30A4-4E93-89B1-A9370EFFEE8B}" srcId="{15D7600B-011A-4604-9DF1-3F4ED710F8C6}" destId="{0F9E7E5E-5F5B-4E6E-A7D6-4F7C041393EA}" srcOrd="1" destOrd="0" parTransId="{243B0322-6550-4170-9F59-AB252160FDD4}" sibTransId="{0DEFB570-6BF7-4343-8B0E-0F71A14A3677}"/>
    <dgm:cxn modelId="{897A341E-AE04-4CA1-B0A8-7396767A371A}" type="presOf" srcId="{0F9E7E5E-5F5B-4E6E-A7D6-4F7C041393EA}" destId="{E842255E-E4D2-4588-B55E-044DCD35E10C}" srcOrd="0" destOrd="1" presId="urn:microsoft.com/office/officeart/2005/8/layout/vList6"/>
    <dgm:cxn modelId="{9FC5061C-65AA-4200-9942-C0DB59A12CF4}" type="presOf" srcId="{A43B867C-D183-410A-9AB6-4744E8E2F52C}" destId="{E842255E-E4D2-4588-B55E-044DCD35E10C}" srcOrd="0" destOrd="0" presId="urn:microsoft.com/office/officeart/2005/8/layout/vList6"/>
    <dgm:cxn modelId="{82A8D63A-36AD-47C3-88F0-65B73D865EDA}" srcId="{15D7600B-011A-4604-9DF1-3F4ED710F8C6}" destId="{A43B867C-D183-410A-9AB6-4744E8E2F52C}" srcOrd="0" destOrd="0" parTransId="{0DEDD3EC-4E34-432F-94F3-A7F81E92432C}" sibTransId="{A34E5BDE-06A8-45BC-BAB9-1FF8AC605CE1}"/>
    <dgm:cxn modelId="{AC49F27B-2192-48C8-84AC-262D7E6A96DC}" type="presParOf" srcId="{DB7563B3-0185-4B7C-9756-A05D12FDC420}" destId="{51EB3E95-E962-4FAC-810A-AD505740651C}" srcOrd="0" destOrd="0" presId="urn:microsoft.com/office/officeart/2005/8/layout/vList6"/>
    <dgm:cxn modelId="{BC4B1BF2-03AE-4913-A1A6-8776A9CFB407}" type="presParOf" srcId="{51EB3E95-E962-4FAC-810A-AD505740651C}" destId="{A08182F3-DCE0-4003-912A-E82B514BCEFF}" srcOrd="0" destOrd="0" presId="urn:microsoft.com/office/officeart/2005/8/layout/vList6"/>
    <dgm:cxn modelId="{D6E34C03-96A5-4F8B-B205-BA0E16FC28C2}" type="presParOf" srcId="{51EB3E95-E962-4FAC-810A-AD505740651C}" destId="{E842255E-E4D2-4588-B55E-044DCD35E10C}" srcOrd="1" destOrd="0" presId="urn:microsoft.com/office/officeart/2005/8/layout/vList6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82FBA3-DEA0-4335-B6C8-0FE299815597}" type="doc">
      <dgm:prSet loTypeId="urn:microsoft.com/office/officeart/2005/8/layout/vList6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D7600B-011A-4604-9DF1-3F4ED710F8C6}">
      <dgm:prSet phldrT="[Text]" custT="1"/>
      <dgm:spPr/>
      <dgm:t>
        <a:bodyPr/>
        <a:lstStyle/>
        <a:p>
          <a:r>
            <a:rPr lang="en-US" sz="3600" b="1" dirty="0" err="1" smtClean="0"/>
            <a:t>পানি</a:t>
          </a:r>
          <a:r>
            <a:rPr lang="en-US" sz="3600" b="1" dirty="0" smtClean="0"/>
            <a:t> </a:t>
          </a:r>
          <a:endParaRPr lang="en-US" sz="3600" b="1" dirty="0"/>
        </a:p>
      </dgm:t>
    </dgm:pt>
    <dgm:pt modelId="{97526AAE-EE9C-46E9-825F-F18AA3D1749C}" type="parTrans" cxnId="{9B6FB157-00DD-4ED0-9B1B-EA60A94FBD9A}">
      <dgm:prSet/>
      <dgm:spPr/>
      <dgm:t>
        <a:bodyPr/>
        <a:lstStyle/>
        <a:p>
          <a:endParaRPr lang="en-US"/>
        </a:p>
      </dgm:t>
    </dgm:pt>
    <dgm:pt modelId="{CA4FCE84-9FFB-4404-988A-457FF9350B74}" type="sibTrans" cxnId="{9B6FB157-00DD-4ED0-9B1B-EA60A94FBD9A}">
      <dgm:prSet/>
      <dgm:spPr/>
      <dgm:t>
        <a:bodyPr/>
        <a:lstStyle/>
        <a:p>
          <a:endParaRPr lang="en-US"/>
        </a:p>
      </dgm:t>
    </dgm:pt>
    <dgm:pt modelId="{A43B867C-D183-410A-9AB6-4744E8E2F52C}">
      <dgm:prSet phldrT="[Text]" custT="1"/>
      <dgm:spPr/>
      <dgm:t>
        <a:bodyPr/>
        <a:lstStyle/>
        <a:p>
          <a:r>
            <a:rPr lang="as-IN" sz="2000" dirty="0" smtClean="0"/>
            <a:t>দেহে পানির সমতা রক্ষা করে, কোষের গুণাবলি নিয়ন্ত্রণ করে এবং কোষ অঙ্গাণুসমূহকে ধারণ ও তাপের সমতা রক্ষা করে।</a:t>
          </a:r>
          <a:endParaRPr lang="en-US" sz="2000" b="1" dirty="0"/>
        </a:p>
      </dgm:t>
    </dgm:pt>
    <dgm:pt modelId="{0DEDD3EC-4E34-432F-94F3-A7F81E92432C}" type="parTrans" cxnId="{82A8D63A-36AD-47C3-88F0-65B73D865EDA}">
      <dgm:prSet/>
      <dgm:spPr/>
      <dgm:t>
        <a:bodyPr/>
        <a:lstStyle/>
        <a:p>
          <a:endParaRPr lang="en-US"/>
        </a:p>
      </dgm:t>
    </dgm:pt>
    <dgm:pt modelId="{A34E5BDE-06A8-45BC-BAB9-1FF8AC605CE1}" type="sibTrans" cxnId="{82A8D63A-36AD-47C3-88F0-65B73D865EDA}">
      <dgm:prSet/>
      <dgm:spPr/>
      <dgm:t>
        <a:bodyPr/>
        <a:lstStyle/>
        <a:p>
          <a:endParaRPr lang="en-US"/>
        </a:p>
      </dgm:t>
    </dgm:pt>
    <dgm:pt modelId="{DB7563B3-0185-4B7C-9756-A05D12FDC420}" type="pres">
      <dgm:prSet presAssocID="{C982FBA3-DEA0-4335-B6C8-0FE29981559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1EB3E95-E962-4FAC-810A-AD505740651C}" type="pres">
      <dgm:prSet presAssocID="{15D7600B-011A-4604-9DF1-3F4ED710F8C6}" presName="linNode" presStyleCnt="0"/>
      <dgm:spPr/>
    </dgm:pt>
    <dgm:pt modelId="{A08182F3-DCE0-4003-912A-E82B514BCEFF}" type="pres">
      <dgm:prSet presAssocID="{15D7600B-011A-4604-9DF1-3F4ED710F8C6}" presName="parentShp" presStyleLbl="node1" presStyleIdx="0" presStyleCnt="1" custLinFactNeighborX="-1359" custLinFactNeighborY="-1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2255E-E4D2-4588-B55E-044DCD35E10C}" type="pres">
      <dgm:prSet presAssocID="{15D7600B-011A-4604-9DF1-3F4ED710F8C6}" presName="childShp" presStyleLbl="bgAccFollowNode1" presStyleIdx="0" presStyleCnt="1" custLinFactNeighborX="-2121" custLinFactNeighborY="1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FC80C4-E64F-4EDF-ADF4-32CF930AAE54}" type="presOf" srcId="{15D7600B-011A-4604-9DF1-3F4ED710F8C6}" destId="{A08182F3-DCE0-4003-912A-E82B514BCEFF}" srcOrd="0" destOrd="0" presId="urn:microsoft.com/office/officeart/2005/8/layout/vList6"/>
    <dgm:cxn modelId="{9B6FB157-00DD-4ED0-9B1B-EA60A94FBD9A}" srcId="{C982FBA3-DEA0-4335-B6C8-0FE299815597}" destId="{15D7600B-011A-4604-9DF1-3F4ED710F8C6}" srcOrd="0" destOrd="0" parTransId="{97526AAE-EE9C-46E9-825F-F18AA3D1749C}" sibTransId="{CA4FCE84-9FFB-4404-988A-457FF9350B74}"/>
    <dgm:cxn modelId="{532ECA3A-BF8B-4BA1-A68C-307D3652D154}" type="presOf" srcId="{A43B867C-D183-410A-9AB6-4744E8E2F52C}" destId="{E842255E-E4D2-4588-B55E-044DCD35E10C}" srcOrd="0" destOrd="0" presId="urn:microsoft.com/office/officeart/2005/8/layout/vList6"/>
    <dgm:cxn modelId="{DAB7BA86-F8EB-45DB-811E-E87D20778BFA}" type="presOf" srcId="{C982FBA3-DEA0-4335-B6C8-0FE299815597}" destId="{DB7563B3-0185-4B7C-9756-A05D12FDC420}" srcOrd="0" destOrd="0" presId="urn:microsoft.com/office/officeart/2005/8/layout/vList6"/>
    <dgm:cxn modelId="{82A8D63A-36AD-47C3-88F0-65B73D865EDA}" srcId="{15D7600B-011A-4604-9DF1-3F4ED710F8C6}" destId="{A43B867C-D183-410A-9AB6-4744E8E2F52C}" srcOrd="0" destOrd="0" parTransId="{0DEDD3EC-4E34-432F-94F3-A7F81E92432C}" sibTransId="{A34E5BDE-06A8-45BC-BAB9-1FF8AC605CE1}"/>
    <dgm:cxn modelId="{1D0816FD-3B7D-4F08-B957-ED462DC592E1}" type="presParOf" srcId="{DB7563B3-0185-4B7C-9756-A05D12FDC420}" destId="{51EB3E95-E962-4FAC-810A-AD505740651C}" srcOrd="0" destOrd="0" presId="urn:microsoft.com/office/officeart/2005/8/layout/vList6"/>
    <dgm:cxn modelId="{F59630C4-7A81-4BDB-9577-3DE0E37C62DB}" type="presParOf" srcId="{51EB3E95-E962-4FAC-810A-AD505740651C}" destId="{A08182F3-DCE0-4003-912A-E82B514BCEFF}" srcOrd="0" destOrd="0" presId="urn:microsoft.com/office/officeart/2005/8/layout/vList6"/>
    <dgm:cxn modelId="{4C359E95-5C8C-4BEA-A80F-F549D701B3CF}" type="presParOf" srcId="{51EB3E95-E962-4FAC-810A-AD505740651C}" destId="{E842255E-E4D2-4588-B55E-044DCD35E10C}" srcOrd="1" destOrd="0" presId="urn:microsoft.com/office/officeart/2005/8/layout/vList6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310317-3EFB-4B3D-9BB9-1D54FC83061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F0B85D-6C3A-4B3F-8C90-2282BF485B76}">
      <dgm:prSet phldrT="[Text]" custT="1"/>
      <dgm:spPr/>
      <dgm:t>
        <a:bodyPr/>
        <a:lstStyle/>
        <a:p>
          <a:r>
            <a:rPr lang="en-US" sz="3600" b="1" dirty="0" smtClean="0"/>
            <a:t>১. </a:t>
          </a:r>
          <a:r>
            <a:rPr lang="en-US" sz="3600" b="1" dirty="0" err="1" smtClean="0"/>
            <a:t>কোয়াশিয়রকর</a:t>
          </a:r>
          <a:r>
            <a:rPr lang="en-US" sz="3600" b="1" dirty="0" smtClean="0"/>
            <a:t> </a:t>
          </a:r>
          <a:r>
            <a:rPr lang="en-US" sz="3600" b="1" dirty="0" err="1" smtClean="0"/>
            <a:t>রোগের</a:t>
          </a:r>
          <a:r>
            <a:rPr lang="en-US" sz="3600" b="1" dirty="0" smtClean="0"/>
            <a:t> </a:t>
          </a:r>
          <a:r>
            <a:rPr lang="en-US" sz="3600" b="1" dirty="0" err="1" smtClean="0"/>
            <a:t>লক্ষণ</a:t>
          </a:r>
          <a:r>
            <a:rPr lang="en-US" sz="3600" b="1" dirty="0" smtClean="0"/>
            <a:t> </a:t>
          </a:r>
          <a:endParaRPr lang="en-US" sz="3600" b="1" dirty="0"/>
        </a:p>
      </dgm:t>
    </dgm:pt>
    <dgm:pt modelId="{71FAB4A8-6C32-4480-8896-3A968718BE12}" type="parTrans" cxnId="{8380A5D0-7FC0-46CC-AAB1-2121E638A5BD}">
      <dgm:prSet/>
      <dgm:spPr/>
      <dgm:t>
        <a:bodyPr/>
        <a:lstStyle/>
        <a:p>
          <a:endParaRPr lang="en-US"/>
        </a:p>
      </dgm:t>
    </dgm:pt>
    <dgm:pt modelId="{32D6ACC7-3B51-458C-A3B5-EA76A27C6B5D}" type="sibTrans" cxnId="{8380A5D0-7FC0-46CC-AAB1-2121E638A5BD}">
      <dgm:prSet/>
      <dgm:spPr/>
      <dgm:t>
        <a:bodyPr/>
        <a:lstStyle/>
        <a:p>
          <a:endParaRPr lang="en-US"/>
        </a:p>
      </dgm:t>
    </dgm:pt>
    <dgm:pt modelId="{7D13360A-8BCB-446F-A6DB-6D30DC82D8D6}">
      <dgm:prSet phldrT="[Text]"/>
      <dgm:spPr/>
      <dgm:t>
        <a:bodyPr/>
        <a:lstStyle/>
        <a:p>
          <a:endParaRPr lang="en-US" dirty="0"/>
        </a:p>
      </dgm:t>
    </dgm:pt>
    <dgm:pt modelId="{DE2B3CDF-46DA-4216-9BBE-C0A432DD6AD5}" type="parTrans" cxnId="{9F4CDFD2-6B93-4BCD-90F0-86A4CB85D404}">
      <dgm:prSet/>
      <dgm:spPr/>
      <dgm:t>
        <a:bodyPr/>
        <a:lstStyle/>
        <a:p>
          <a:endParaRPr lang="en-US"/>
        </a:p>
      </dgm:t>
    </dgm:pt>
    <dgm:pt modelId="{420B3F09-4C77-4CC7-A8B0-320751265A79}" type="sibTrans" cxnId="{9F4CDFD2-6B93-4BCD-90F0-86A4CB85D404}">
      <dgm:prSet/>
      <dgm:spPr/>
      <dgm:t>
        <a:bodyPr/>
        <a:lstStyle/>
        <a:p>
          <a:endParaRPr lang="en-US"/>
        </a:p>
      </dgm:t>
    </dgm:pt>
    <dgm:pt modelId="{06CF5657-AE70-4846-93B8-B07AA6453F0A}">
      <dgm:prSet phldrT="[Text]" custT="1"/>
      <dgm:spPr/>
      <dgm:t>
        <a:bodyPr/>
        <a:lstStyle/>
        <a:p>
          <a:r>
            <a:rPr lang="en-US" sz="3600" b="1" dirty="0" smtClean="0"/>
            <a:t>২. </a:t>
          </a:r>
          <a:r>
            <a:rPr lang="en-US" sz="3600" b="1" dirty="0" err="1" smtClean="0"/>
            <a:t>মেরাসমাস</a:t>
          </a:r>
          <a:r>
            <a:rPr lang="en-US" sz="3600" b="1" dirty="0" smtClean="0"/>
            <a:t> </a:t>
          </a:r>
          <a:r>
            <a:rPr lang="en-US" sz="3600" b="1" dirty="0" err="1" smtClean="0"/>
            <a:t>রোগের</a:t>
          </a:r>
          <a:r>
            <a:rPr lang="en-US" sz="3600" b="1" dirty="0" smtClean="0"/>
            <a:t> </a:t>
          </a:r>
          <a:r>
            <a:rPr lang="en-US" sz="3600" b="1" dirty="0" err="1" smtClean="0"/>
            <a:t>লক্ষণ</a:t>
          </a:r>
          <a:r>
            <a:rPr lang="en-US" sz="3600" b="1" dirty="0" smtClean="0"/>
            <a:t> </a:t>
          </a:r>
          <a:endParaRPr lang="en-US" sz="3600" b="1" dirty="0"/>
        </a:p>
      </dgm:t>
    </dgm:pt>
    <dgm:pt modelId="{0A985AF6-6D6E-46E3-88D2-26EDE661D8B5}" type="parTrans" cxnId="{E2BFCA10-72F9-4B1F-820A-7563A5523D42}">
      <dgm:prSet/>
      <dgm:spPr/>
      <dgm:t>
        <a:bodyPr/>
        <a:lstStyle/>
        <a:p>
          <a:endParaRPr lang="en-US"/>
        </a:p>
      </dgm:t>
    </dgm:pt>
    <dgm:pt modelId="{3C3DCF61-87E0-46A4-A437-CF7086A8A07F}" type="sibTrans" cxnId="{E2BFCA10-72F9-4B1F-820A-7563A5523D42}">
      <dgm:prSet/>
      <dgm:spPr/>
      <dgm:t>
        <a:bodyPr/>
        <a:lstStyle/>
        <a:p>
          <a:endParaRPr lang="en-US"/>
        </a:p>
      </dgm:t>
    </dgm:pt>
    <dgm:pt modelId="{8E719FFA-7961-4DF4-834A-06398DDD808E}">
      <dgm:prSet phldrT="[Text]"/>
      <dgm:spPr/>
      <dgm:t>
        <a:bodyPr/>
        <a:lstStyle/>
        <a:p>
          <a:endParaRPr lang="en-US" dirty="0"/>
        </a:p>
      </dgm:t>
    </dgm:pt>
    <dgm:pt modelId="{E0BE6707-875B-44A8-934D-5EF716EBB4C7}" type="parTrans" cxnId="{D645D64F-97DC-4885-B5A0-09CF5A64EF19}">
      <dgm:prSet/>
      <dgm:spPr/>
      <dgm:t>
        <a:bodyPr/>
        <a:lstStyle/>
        <a:p>
          <a:endParaRPr lang="en-US"/>
        </a:p>
      </dgm:t>
    </dgm:pt>
    <dgm:pt modelId="{94CB996E-1CA7-4B39-AF5A-040317169266}" type="sibTrans" cxnId="{D645D64F-97DC-4885-B5A0-09CF5A64EF19}">
      <dgm:prSet/>
      <dgm:spPr/>
      <dgm:t>
        <a:bodyPr/>
        <a:lstStyle/>
        <a:p>
          <a:endParaRPr lang="en-US"/>
        </a:p>
      </dgm:t>
    </dgm:pt>
    <dgm:pt modelId="{CAEDFBCC-48B5-4DDF-AE12-43B69AF17308}" type="pres">
      <dgm:prSet presAssocID="{3C310317-3EFB-4B3D-9BB9-1D54FC83061D}" presName="linear" presStyleCnt="0">
        <dgm:presLayoutVars>
          <dgm:animLvl val="lvl"/>
          <dgm:resizeHandles val="exact"/>
        </dgm:presLayoutVars>
      </dgm:prSet>
      <dgm:spPr/>
    </dgm:pt>
    <dgm:pt modelId="{BFF9AA05-EFC7-4A6E-9F6F-182231020F1E}" type="pres">
      <dgm:prSet presAssocID="{81F0B85D-6C3A-4B3F-8C90-2282BF485B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19590-4080-4753-BAF0-A3212BB7627C}" type="pres">
      <dgm:prSet presAssocID="{81F0B85D-6C3A-4B3F-8C90-2282BF485B76}" presName="childText" presStyleLbl="revTx" presStyleIdx="0" presStyleCnt="2">
        <dgm:presLayoutVars>
          <dgm:bulletEnabled val="1"/>
        </dgm:presLayoutVars>
      </dgm:prSet>
      <dgm:spPr/>
    </dgm:pt>
    <dgm:pt modelId="{4061796D-8440-424D-BB41-8EB19FBF22A8}" type="pres">
      <dgm:prSet presAssocID="{06CF5657-AE70-4846-93B8-B07AA6453F0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EAB3F-5052-4C3B-866F-F31B85954432}" type="pres">
      <dgm:prSet presAssocID="{06CF5657-AE70-4846-93B8-B07AA6453F0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A3A264-7CF9-4314-A9D7-DCC04FDF5FB2}" type="presOf" srcId="{3C310317-3EFB-4B3D-9BB9-1D54FC83061D}" destId="{CAEDFBCC-48B5-4DDF-AE12-43B69AF17308}" srcOrd="0" destOrd="0" presId="urn:microsoft.com/office/officeart/2005/8/layout/vList2"/>
    <dgm:cxn modelId="{E2BFCA10-72F9-4B1F-820A-7563A5523D42}" srcId="{3C310317-3EFB-4B3D-9BB9-1D54FC83061D}" destId="{06CF5657-AE70-4846-93B8-B07AA6453F0A}" srcOrd="1" destOrd="0" parTransId="{0A985AF6-6D6E-46E3-88D2-26EDE661D8B5}" sibTransId="{3C3DCF61-87E0-46A4-A437-CF7086A8A07F}"/>
    <dgm:cxn modelId="{F23D0D4F-0D07-4CEB-A53D-6EF443B6B26B}" type="presOf" srcId="{8E719FFA-7961-4DF4-834A-06398DDD808E}" destId="{099EAB3F-5052-4C3B-866F-F31B85954432}" srcOrd="0" destOrd="0" presId="urn:microsoft.com/office/officeart/2005/8/layout/vList2"/>
    <dgm:cxn modelId="{4350DFE9-03FE-43A4-A96C-090A1D81825F}" type="presOf" srcId="{81F0B85D-6C3A-4B3F-8C90-2282BF485B76}" destId="{BFF9AA05-EFC7-4A6E-9F6F-182231020F1E}" srcOrd="0" destOrd="0" presId="urn:microsoft.com/office/officeart/2005/8/layout/vList2"/>
    <dgm:cxn modelId="{8380A5D0-7FC0-46CC-AAB1-2121E638A5BD}" srcId="{3C310317-3EFB-4B3D-9BB9-1D54FC83061D}" destId="{81F0B85D-6C3A-4B3F-8C90-2282BF485B76}" srcOrd="0" destOrd="0" parTransId="{71FAB4A8-6C32-4480-8896-3A968718BE12}" sibTransId="{32D6ACC7-3B51-458C-A3B5-EA76A27C6B5D}"/>
    <dgm:cxn modelId="{3CEC5A2F-8C24-44E7-BC0B-91384FF919C1}" type="presOf" srcId="{7D13360A-8BCB-446F-A6DB-6D30DC82D8D6}" destId="{10619590-4080-4753-BAF0-A3212BB7627C}" srcOrd="0" destOrd="0" presId="urn:microsoft.com/office/officeart/2005/8/layout/vList2"/>
    <dgm:cxn modelId="{456D065F-2687-47B6-AF44-FC5F978193C9}" type="presOf" srcId="{06CF5657-AE70-4846-93B8-B07AA6453F0A}" destId="{4061796D-8440-424D-BB41-8EB19FBF22A8}" srcOrd="0" destOrd="0" presId="urn:microsoft.com/office/officeart/2005/8/layout/vList2"/>
    <dgm:cxn modelId="{D645D64F-97DC-4885-B5A0-09CF5A64EF19}" srcId="{06CF5657-AE70-4846-93B8-B07AA6453F0A}" destId="{8E719FFA-7961-4DF4-834A-06398DDD808E}" srcOrd="0" destOrd="0" parTransId="{E0BE6707-875B-44A8-934D-5EF716EBB4C7}" sibTransId="{94CB996E-1CA7-4B39-AF5A-040317169266}"/>
    <dgm:cxn modelId="{9F4CDFD2-6B93-4BCD-90F0-86A4CB85D404}" srcId="{81F0B85D-6C3A-4B3F-8C90-2282BF485B76}" destId="{7D13360A-8BCB-446F-A6DB-6D30DC82D8D6}" srcOrd="0" destOrd="0" parTransId="{DE2B3CDF-46DA-4216-9BBE-C0A432DD6AD5}" sibTransId="{420B3F09-4C77-4CC7-A8B0-320751265A79}"/>
    <dgm:cxn modelId="{B7978CD5-200A-4A1B-B345-057CCECC2AD4}" type="presParOf" srcId="{CAEDFBCC-48B5-4DDF-AE12-43B69AF17308}" destId="{BFF9AA05-EFC7-4A6E-9F6F-182231020F1E}" srcOrd="0" destOrd="0" presId="urn:microsoft.com/office/officeart/2005/8/layout/vList2"/>
    <dgm:cxn modelId="{458E718D-460C-47E6-AC79-E15A910A64D0}" type="presParOf" srcId="{CAEDFBCC-48B5-4DDF-AE12-43B69AF17308}" destId="{10619590-4080-4753-BAF0-A3212BB7627C}" srcOrd="1" destOrd="0" presId="urn:microsoft.com/office/officeart/2005/8/layout/vList2"/>
    <dgm:cxn modelId="{404EDA30-584D-41BB-B767-512129555D96}" type="presParOf" srcId="{CAEDFBCC-48B5-4DDF-AE12-43B69AF17308}" destId="{4061796D-8440-424D-BB41-8EB19FBF22A8}" srcOrd="2" destOrd="0" presId="urn:microsoft.com/office/officeart/2005/8/layout/vList2"/>
    <dgm:cxn modelId="{26F8EF08-F114-47F8-BE81-27836FF1EC0F}" type="presParOf" srcId="{CAEDFBCC-48B5-4DDF-AE12-43B69AF17308}" destId="{099EAB3F-5052-4C3B-866F-F31B85954432}" srcOrd="3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011F4-926C-4549-8AF4-93475E981E6E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278E6-67A2-48AA-87DA-BB4D8FBE72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D4F7-3BA2-45FD-9EF0-854E30FD858B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192A6-A08B-40B2-B1F3-A8D88B6E19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        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		</a:t>
            </a:r>
            <a:r>
              <a:rPr lang="bn-BD" sz="1800" dirty="0" smtClean="0"/>
              <a:t>পাঠ</a:t>
            </a:r>
            <a:r>
              <a:rPr lang="bn-BD" sz="1800" baseline="0" dirty="0" smtClean="0"/>
              <a:t> শিরোনাম ঘোষনা </a:t>
            </a:r>
            <a:r>
              <a:rPr lang="en-US" sz="1800" baseline="0" dirty="0" smtClean="0"/>
              <a:t>করার জন্য প্রথমে </a:t>
            </a:r>
            <a:r>
              <a:rPr lang="bn-IN" sz="1800" baseline="0" dirty="0" smtClean="0"/>
              <a:t>চিত্র </a:t>
            </a:r>
            <a:r>
              <a:rPr lang="en-US" sz="1800" baseline="0" dirty="0" smtClean="0"/>
              <a:t>দেখিয়ে শিক্ষার্থীদের</a:t>
            </a:r>
            <a:r>
              <a:rPr lang="en-US" sz="1800" b="0" baseline="0" dirty="0" smtClean="0"/>
              <a:t> </a:t>
            </a:r>
            <a:r>
              <a:rPr lang="en-US" sz="1800" baseline="0" dirty="0" smtClean="0"/>
              <a:t>প্রাসঙ্গিক প্র</a:t>
            </a:r>
            <a:r>
              <a:rPr lang="bn-BD" sz="1800" baseline="0" dirty="0" smtClean="0"/>
              <a:t>শ্ন</a:t>
            </a:r>
            <a:r>
              <a:rPr lang="en-US" sz="1800" baseline="0" dirty="0" smtClean="0"/>
              <a:t> </a:t>
            </a:r>
            <a:r>
              <a:rPr lang="bn-BD" sz="1800" baseline="0" dirty="0" smtClean="0"/>
              <a:t>করা যেতে পারে।</a:t>
            </a:r>
            <a:endParaRPr lang="en-US" sz="180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C5D3961-5AB6-4782-A105-C004C9901E5C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Layout" Target="../diagrams/layout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12" Type="http://schemas.openxmlformats.org/officeDocument/2006/relationships/diagramData" Target="../diagrams/data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diagramColors" Target="../diagrams/colors5.xml"/><Relationship Id="rId5" Type="http://schemas.openxmlformats.org/officeDocument/2006/relationships/diagramLayout" Target="../diagrams/layout4.xml"/><Relationship Id="rId15" Type="http://schemas.openxmlformats.org/officeDocument/2006/relationships/diagramColors" Target="../diagrams/colors6.xml"/><Relationship Id="rId10" Type="http://schemas.openxmlformats.org/officeDocument/2006/relationships/diagramQuickStyle" Target="../diagrams/quickStyle5.xml"/><Relationship Id="rId4" Type="http://schemas.openxmlformats.org/officeDocument/2006/relationships/diagramData" Target="../diagrams/data4.xml"/><Relationship Id="rId9" Type="http://schemas.openxmlformats.org/officeDocument/2006/relationships/diagramLayout" Target="../diagrams/layout5.xml"/><Relationship Id="rId1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jpeg"/><Relationship Id="rId7" Type="http://schemas.openxmlformats.org/officeDocument/2006/relationships/image" Target="../media/image30.jpeg"/><Relationship Id="rId12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33.jpeg"/><Relationship Id="rId5" Type="http://schemas.openxmlformats.org/officeDocument/2006/relationships/image" Target="../media/image21.jpeg"/><Relationship Id="rId10" Type="http://schemas.openxmlformats.org/officeDocument/2006/relationships/image" Target="../media/image32.jpeg"/><Relationship Id="rId4" Type="http://schemas.openxmlformats.org/officeDocument/2006/relationships/image" Target="../media/image20.jpeg"/><Relationship Id="rId9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Data" Target="../diagrams/data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QuickStyle" Target="../diagrams/quickStyle2.xml"/><Relationship Id="rId5" Type="http://schemas.openxmlformats.org/officeDocument/2006/relationships/diagramData" Target="../diagrams/data1.xml"/><Relationship Id="rId15" Type="http://schemas.openxmlformats.org/officeDocument/2006/relationships/diagramQuickStyle" Target="../diagrams/quickStyle3.xml"/><Relationship Id="rId10" Type="http://schemas.openxmlformats.org/officeDocument/2006/relationships/diagramLayout" Target="../diagrams/layout2.xml"/><Relationship Id="rId4" Type="http://schemas.openxmlformats.org/officeDocument/2006/relationships/image" Target="../media/image3.jpeg"/><Relationship Id="rId9" Type="http://schemas.openxmlformats.org/officeDocument/2006/relationships/diagramData" Target="../diagrams/data2.xml"/><Relationship Id="rId1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0991" y="1"/>
            <a:ext cx="4351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    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47612" y="6488668"/>
            <a:ext cx="22781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nShot_20200803_181819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450 1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175" y="661183"/>
            <a:ext cx="5903741" cy="5219111"/>
          </a:xfrm>
          <a:prstGeom prst="rect">
            <a:avLst/>
          </a:prstGeom>
        </p:spPr>
      </p:pic>
      <p:pic>
        <p:nvPicPr>
          <p:cNvPr id="9" name="Picture 8" descr="450 1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8840"/>
            <a:ext cx="6049108" cy="520738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897944" y="4656406"/>
            <a:ext cx="1702191" cy="12098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</a:rPr>
              <a:t>স্বা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00136" y="4670473"/>
            <a:ext cx="1547446" cy="11676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গ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117101" y="4682196"/>
            <a:ext cx="1547446" cy="11676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ত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92685" y="4696264"/>
            <a:ext cx="1547446" cy="11676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ম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643532" y="168812"/>
            <a:ext cx="4754879" cy="73152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মাল্টিমিডিয়া ক্লাসে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473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33546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543951" y="2069180"/>
            <a:ext cx="10386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4065563" y="281354"/>
            <a:ext cx="4009292" cy="759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খাদ্য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উপাদান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745588" y="1251077"/>
            <a:ext cx="10775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</a:rPr>
              <a:t>আরো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as-IN" sz="3600" dirty="0" smtClean="0">
                <a:solidFill>
                  <a:srgbClr val="0070C0"/>
                </a:solidFill>
              </a:rPr>
              <a:t>তিন </a:t>
            </a:r>
            <a:r>
              <a:rPr lang="as-IN" sz="3600" dirty="0" smtClean="0">
                <a:solidFill>
                  <a:srgbClr val="0070C0"/>
                </a:solidFill>
              </a:rPr>
              <a:t>প্রকার অন্যান্য উপাদান বিশেষ প্রয়োজন। </a:t>
            </a:r>
            <a:r>
              <a:rPr lang="as-IN" sz="3600" dirty="0" smtClean="0">
                <a:solidFill>
                  <a:srgbClr val="0070C0"/>
                </a:solidFill>
              </a:rPr>
              <a:t>যথা-</a:t>
            </a:r>
            <a:endParaRPr lang="en-US" sz="3600" dirty="0">
              <a:solidFill>
                <a:srgbClr val="0070C0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1680308" y="2058312"/>
          <a:ext cx="7449623" cy="1120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1663896" y="3462737"/>
          <a:ext cx="7381630" cy="1120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1579489" y="4813234"/>
          <a:ext cx="7606714" cy="1601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Graphic spid="1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05410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3727938" y="211016"/>
            <a:ext cx="4234376" cy="844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/>
              <a:t>পুষ্টি</a:t>
            </a:r>
            <a:r>
              <a:rPr lang="en-US" sz="4400" b="1" dirty="0" smtClean="0"/>
              <a:t> ও </a:t>
            </a:r>
            <a:r>
              <a:rPr lang="en-US" sz="4400" b="1" dirty="0" err="1" smtClean="0"/>
              <a:t>পুষ্টিমান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8097" y="1547446"/>
            <a:ext cx="67665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পুষ্টি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প্রক্রিয়া</a:t>
            </a:r>
            <a:r>
              <a:rPr lang="en-US" sz="2400" dirty="0" smtClean="0"/>
              <a:t>। এ </a:t>
            </a:r>
            <a:r>
              <a:rPr lang="en-US" sz="2400" dirty="0" err="1" smtClean="0"/>
              <a:t>প্রক্রিয়াতে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খাদ্যবস্তু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খাওয়ার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পরিপাক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 </a:t>
            </a:r>
            <a:r>
              <a:rPr lang="en-US" sz="2400" dirty="0" err="1" smtClean="0"/>
              <a:t>জটিল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খাদ্য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উপাদানগুলো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ভেঙ্গে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সরল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উপাদানে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পরিনত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 </a:t>
            </a:r>
            <a:r>
              <a:rPr lang="en-US" sz="2400" dirty="0" err="1" smtClean="0"/>
              <a:t>দেহ</a:t>
            </a:r>
            <a:r>
              <a:rPr lang="en-US" sz="2400" dirty="0" smtClean="0"/>
              <a:t> </a:t>
            </a:r>
            <a:r>
              <a:rPr lang="en-US" sz="2400" dirty="0" err="1" smtClean="0"/>
              <a:t>এসব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সরল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উপাদান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শোষন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নেয়</a:t>
            </a:r>
            <a:r>
              <a:rPr lang="en-US" sz="2400" dirty="0" smtClean="0"/>
              <a:t>। </a:t>
            </a:r>
            <a:r>
              <a:rPr lang="en-US" sz="2400" dirty="0" err="1" smtClean="0"/>
              <a:t>শোষনের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খাদ্য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উপাদানগুলো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দেহের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সকল</a:t>
            </a:r>
            <a:r>
              <a:rPr lang="en-US" sz="2400" dirty="0" smtClean="0"/>
              <a:t> </a:t>
            </a:r>
            <a:r>
              <a:rPr lang="en-US" sz="2400" dirty="0" err="1" smtClean="0"/>
              <a:t>অঙ্গের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ক্ষয়প্রাপ্ত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কোষের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পুনগঠন</a:t>
            </a:r>
            <a:r>
              <a:rPr lang="en-US" sz="2400" dirty="0" smtClean="0"/>
              <a:t> ও </a:t>
            </a:r>
            <a:r>
              <a:rPr lang="en-US" sz="2400" dirty="0" err="1" smtClean="0"/>
              <a:t>দেহের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বৃদ্ধির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নতুন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কোষ</a:t>
            </a:r>
            <a:r>
              <a:rPr lang="en-US" sz="2400" dirty="0" smtClean="0"/>
              <a:t> </a:t>
            </a:r>
            <a:r>
              <a:rPr lang="en-US" sz="2400" dirty="0" err="1" smtClean="0"/>
              <a:t>গঠন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তাছাড়া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তাপ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উপাদান</a:t>
            </a:r>
            <a:r>
              <a:rPr lang="en-US" sz="2400" dirty="0" smtClean="0"/>
              <a:t>, </a:t>
            </a:r>
            <a:r>
              <a:rPr lang="en-US" sz="2400" dirty="0" err="1" smtClean="0"/>
              <a:t>রোগ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প্রতিরোধ</a:t>
            </a:r>
            <a:r>
              <a:rPr lang="en-US" sz="2400" dirty="0" smtClean="0"/>
              <a:t> </a:t>
            </a:r>
            <a:r>
              <a:rPr lang="en-US" sz="2400" dirty="0" smtClean="0"/>
              <a:t>ও </a:t>
            </a:r>
            <a:r>
              <a:rPr lang="en-US" sz="2400" dirty="0" err="1" smtClean="0"/>
              <a:t>রক্ষণাবেক্ষণের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পুষ্টি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যোগায়</a:t>
            </a:r>
            <a:r>
              <a:rPr lang="en-US" sz="2400" dirty="0" smtClean="0"/>
              <a:t>। </a:t>
            </a:r>
            <a:r>
              <a:rPr lang="en-US" sz="2400" dirty="0" err="1" smtClean="0"/>
              <a:t>দেহে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খাদ্যের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সকল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কাজই</a:t>
            </a:r>
            <a:r>
              <a:rPr lang="en-US" sz="2400" dirty="0" smtClean="0"/>
              <a:t> </a:t>
            </a:r>
            <a:r>
              <a:rPr lang="en-US" sz="2400" dirty="0" err="1" smtClean="0"/>
              <a:t>পুষ্টি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প্রক্রিয়া</a:t>
            </a:r>
            <a:r>
              <a:rPr lang="en-US" sz="2400" dirty="0" smtClean="0"/>
              <a:t>। </a:t>
            </a:r>
            <a:r>
              <a:rPr lang="en-US" sz="2400" dirty="0" err="1" smtClean="0"/>
              <a:t>পুষ্টি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উপাদান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হচ্ছে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প্রতিদিনের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খাবারের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গুণসম্পন্ন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সেসব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উপাদান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দেহের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শক্তি</a:t>
            </a:r>
            <a:r>
              <a:rPr lang="en-US" sz="2400" dirty="0" smtClean="0"/>
              <a:t> ও </a:t>
            </a:r>
            <a:r>
              <a:rPr lang="en-US" sz="2400" dirty="0" err="1" smtClean="0"/>
              <a:t>যথাযথ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বৃদ্ধি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নিশ্চিত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, </a:t>
            </a:r>
            <a:r>
              <a:rPr lang="en-US" sz="2400" dirty="0" err="1" smtClean="0"/>
              <a:t>মেধা</a:t>
            </a:r>
            <a:r>
              <a:rPr lang="en-US" sz="2400" dirty="0" smtClean="0"/>
              <a:t> ও </a:t>
            </a:r>
            <a:r>
              <a:rPr lang="en-US" sz="2400" dirty="0" err="1" smtClean="0"/>
              <a:t>বুদ্ধি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বাড়ায়</a:t>
            </a:r>
            <a:r>
              <a:rPr lang="en-US" sz="2400" dirty="0" smtClean="0"/>
              <a:t>, </a:t>
            </a:r>
            <a:r>
              <a:rPr lang="en-US" sz="2400" dirty="0" err="1" smtClean="0"/>
              <a:t>রোগ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প্রতিরোধ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, </a:t>
            </a:r>
            <a:r>
              <a:rPr lang="en-US" sz="2400" dirty="0" err="1" smtClean="0"/>
              <a:t>অসুখ-বিসুখ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তাড়াতাড়ি</a:t>
            </a:r>
            <a:r>
              <a:rPr lang="en-US" sz="2400" dirty="0" smtClean="0"/>
              <a:t> </a:t>
            </a:r>
            <a:r>
              <a:rPr lang="en-US" sz="2400" dirty="0" err="1" smtClean="0"/>
              <a:t>সেরে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উঠতে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সাহায্যে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মানুষকে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কর্মক্ষম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।  </a:t>
            </a:r>
            <a:endParaRPr lang="en-US" sz="2400" dirty="0"/>
          </a:p>
        </p:txBody>
      </p:sp>
      <p:pic>
        <p:nvPicPr>
          <p:cNvPr id="8" name="Picture 7" descr="১৩.৫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1702632"/>
            <a:ext cx="4739932" cy="3896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19478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4431323" y="168813"/>
            <a:ext cx="3854547" cy="759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পুষ্টি</a:t>
            </a:r>
            <a:r>
              <a:rPr lang="en-US" sz="4000" b="1" dirty="0" smtClean="0"/>
              <a:t> ও </a:t>
            </a:r>
            <a:r>
              <a:rPr lang="en-US" sz="4000" b="1" dirty="0" err="1" smtClean="0"/>
              <a:t>পুষ্টিমান</a:t>
            </a:r>
            <a:r>
              <a:rPr lang="en-US" sz="4000" b="1" dirty="0" smtClean="0"/>
              <a:t> 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63" b="14282"/>
          <a:stretch/>
        </p:blipFill>
        <p:spPr>
          <a:xfrm>
            <a:off x="211015" y="1205536"/>
            <a:ext cx="5233182" cy="42386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97416" y="1153550"/>
            <a:ext cx="6063175" cy="4557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খাদ্যে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পরিমাণ</a:t>
            </a:r>
            <a:r>
              <a:rPr lang="en-US" sz="2800" dirty="0" smtClean="0"/>
              <a:t> ও </a:t>
            </a:r>
            <a:r>
              <a:rPr lang="en-US" sz="2800" dirty="0" err="1" smtClean="0"/>
              <a:t>কত</a:t>
            </a:r>
            <a:r>
              <a:rPr lang="en-US" sz="2800" dirty="0" smtClean="0"/>
              <a:t> </a:t>
            </a:r>
            <a:r>
              <a:rPr lang="en-US" sz="2800" dirty="0" err="1" smtClean="0"/>
              <a:t>রকম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খাদ্য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উপাদান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নির্ভর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ঐ </a:t>
            </a:r>
            <a:r>
              <a:rPr lang="en-US" sz="2800" dirty="0" err="1" smtClean="0"/>
              <a:t>খাদ্যের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পুষ্টিমান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পুষ্টিমূল্য</a:t>
            </a:r>
            <a:r>
              <a:rPr lang="en-US" sz="2800" dirty="0" smtClean="0"/>
              <a:t>। </a:t>
            </a:r>
            <a:r>
              <a:rPr lang="en-US" sz="2800" dirty="0" err="1" smtClean="0"/>
              <a:t>যেমন</a:t>
            </a:r>
            <a:r>
              <a:rPr lang="en-US" sz="2800" dirty="0" smtClean="0"/>
              <a:t> </a:t>
            </a:r>
            <a:r>
              <a:rPr lang="en-US" sz="2800" dirty="0" err="1" smtClean="0"/>
              <a:t>সিদ্ধচালে</a:t>
            </a:r>
            <a:r>
              <a:rPr lang="en-US" sz="2800" dirty="0" smtClean="0"/>
              <a:t> ৭৯% </a:t>
            </a:r>
            <a:r>
              <a:rPr lang="en-US" sz="2800" dirty="0" err="1" smtClean="0"/>
              <a:t>শ্বেতসার</a:t>
            </a:r>
            <a:r>
              <a:rPr lang="en-US" sz="2800" dirty="0" smtClean="0"/>
              <a:t>, ৬% </a:t>
            </a:r>
            <a:r>
              <a:rPr lang="en-US" sz="2800" dirty="0" err="1" smtClean="0"/>
              <a:t>স্নেহ</a:t>
            </a:r>
            <a:r>
              <a:rPr lang="en-US" sz="2800" dirty="0" smtClean="0"/>
              <a:t> </a:t>
            </a:r>
            <a:r>
              <a:rPr lang="en-US" sz="2800" dirty="0" err="1" smtClean="0"/>
              <a:t>পদার্থ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থাকে</a:t>
            </a:r>
            <a:r>
              <a:rPr lang="en-US" sz="2800" dirty="0" smtClean="0"/>
              <a:t>। </a:t>
            </a:r>
            <a:r>
              <a:rPr lang="en-US" sz="2800" dirty="0" err="1" smtClean="0"/>
              <a:t>তাছাড়া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সামান্য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পরিমান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আমিষ</a:t>
            </a:r>
            <a:r>
              <a:rPr lang="en-US" sz="2800" dirty="0" smtClean="0"/>
              <a:t>, </a:t>
            </a:r>
            <a:r>
              <a:rPr lang="en-US" sz="2800" dirty="0" err="1" smtClean="0"/>
              <a:t>ভিটামিন</a:t>
            </a:r>
            <a:r>
              <a:rPr lang="en-US" sz="2800" dirty="0" smtClean="0"/>
              <a:t> ও </a:t>
            </a:r>
            <a:r>
              <a:rPr lang="en-US" sz="2800" dirty="0" err="1" smtClean="0"/>
              <a:t>খনিজ</a:t>
            </a:r>
            <a:r>
              <a:rPr lang="en-US" sz="2800" dirty="0" smtClean="0"/>
              <a:t> </a:t>
            </a:r>
            <a:r>
              <a:rPr lang="en-US" sz="2800" dirty="0" err="1" smtClean="0"/>
              <a:t>লবণ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থাকে</a:t>
            </a:r>
            <a:r>
              <a:rPr lang="en-US" sz="2800" dirty="0" smtClean="0"/>
              <a:t>। ১০০ </a:t>
            </a:r>
            <a:r>
              <a:rPr lang="en-US" sz="2800" dirty="0" err="1" smtClean="0"/>
              <a:t>গ্রাম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চাল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৩৪৫-৩৪৯ </a:t>
            </a:r>
            <a:r>
              <a:rPr lang="en-US" sz="2800" dirty="0" err="1" smtClean="0"/>
              <a:t>কিলোক্যালরি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শক্তি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পাওয়া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</a:t>
            </a:r>
            <a:r>
              <a:rPr lang="en-US" sz="2800" dirty="0" smtClean="0"/>
              <a:t>। </a:t>
            </a:r>
            <a:r>
              <a:rPr lang="en-US" sz="2800" dirty="0" err="1" smtClean="0"/>
              <a:t>সিদ্ধ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শ্বেতসার</a:t>
            </a:r>
            <a:r>
              <a:rPr lang="en-US" sz="2800" dirty="0" smtClean="0"/>
              <a:t>, </a:t>
            </a:r>
            <a:r>
              <a:rPr lang="en-US" sz="2800" dirty="0" err="1" smtClean="0"/>
              <a:t>আমিষ</a:t>
            </a:r>
            <a:r>
              <a:rPr lang="en-US" sz="2800" dirty="0" smtClean="0"/>
              <a:t> ও </a:t>
            </a:r>
            <a:r>
              <a:rPr lang="en-US" sz="2800" dirty="0" err="1" smtClean="0"/>
              <a:t>ভিটামিন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থাকে</a:t>
            </a:r>
            <a:r>
              <a:rPr lang="en-US" sz="2800" dirty="0" smtClean="0"/>
              <a:t>। </a:t>
            </a:r>
            <a:r>
              <a:rPr lang="en-US" sz="2800" dirty="0" err="1" smtClean="0"/>
              <a:t>কিন্ত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এতে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শ্বেসারের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পরিমান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বেশি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থাকে</a:t>
            </a:r>
            <a:r>
              <a:rPr lang="en-US" sz="2800" dirty="0" smtClean="0"/>
              <a:t>। </a:t>
            </a:r>
            <a:r>
              <a:rPr lang="en-US" sz="2800" dirty="0" err="1" smtClean="0"/>
              <a:t>অতএব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চাল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শ্বেতসার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জাতীয়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পদার্থ</a:t>
            </a:r>
            <a:r>
              <a:rPr lang="en-US" sz="2800" dirty="0" smtClean="0"/>
              <a:t>।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hot_20200803_181819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61681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১৩.৩.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12" y="1010822"/>
            <a:ext cx="2616591" cy="2477966"/>
          </a:xfrm>
          <a:prstGeom prst="rect">
            <a:avLst/>
          </a:prstGeom>
        </p:spPr>
      </p:pic>
      <p:pic>
        <p:nvPicPr>
          <p:cNvPr id="6" name="Picture 5" descr="১৩.৩.৪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2161" y="984739"/>
            <a:ext cx="3024552" cy="2504049"/>
          </a:xfrm>
          <a:prstGeom prst="rect">
            <a:avLst/>
          </a:prstGeom>
        </p:spPr>
      </p:pic>
      <p:pic>
        <p:nvPicPr>
          <p:cNvPr id="7" name="Picture 6" descr="১৩.৩.৫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4849" y="970671"/>
            <a:ext cx="3039793" cy="2518117"/>
          </a:xfrm>
          <a:prstGeom prst="rect">
            <a:avLst/>
          </a:prstGeom>
        </p:spPr>
      </p:pic>
      <p:pic>
        <p:nvPicPr>
          <p:cNvPr id="8" name="Picture 7" descr="১৩.৩.৩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3539" y="1018001"/>
            <a:ext cx="3024553" cy="24707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9489" y="3657601"/>
            <a:ext cx="113385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খাদ্যের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পুষ্টিগুণ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সম্পর্কে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জানতে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হলে</a:t>
            </a:r>
            <a:r>
              <a:rPr lang="en-US" sz="2800" dirty="0" smtClean="0"/>
              <a:t> ঐ </a:t>
            </a:r>
            <a:r>
              <a:rPr lang="en-US" sz="2800" dirty="0" err="1" smtClean="0"/>
              <a:t>খাদ্যের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প্রকৃতি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সম্পর্কে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জানতে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হলে</a:t>
            </a:r>
            <a:r>
              <a:rPr lang="en-US" sz="2800" dirty="0" smtClean="0"/>
              <a:t> ঐ </a:t>
            </a:r>
            <a:r>
              <a:rPr lang="en-US" sz="2800" dirty="0" err="1" smtClean="0"/>
              <a:t>খাদ্যের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প্রকৃতি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সম্পর্কে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প্রয়োজন</a:t>
            </a:r>
            <a:r>
              <a:rPr lang="en-US" sz="2800" dirty="0" smtClean="0"/>
              <a:t>। </a:t>
            </a:r>
            <a:r>
              <a:rPr lang="en-US" sz="2800" dirty="0" err="1" smtClean="0"/>
              <a:t>খাদ্যের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প্রকৃতি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মিশ্র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খাদ্য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বিশুদ্ধ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খাদ্য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বোঝায়</a:t>
            </a:r>
            <a:r>
              <a:rPr lang="en-US" sz="2800" dirty="0" smtClean="0"/>
              <a:t>। </a:t>
            </a:r>
            <a:r>
              <a:rPr lang="en-US" sz="2800" dirty="0" err="1" smtClean="0"/>
              <a:t>মিশ্র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খাদ্য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অধিক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পুষ্টি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উপাদান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বিদ্যমান</a:t>
            </a:r>
            <a:r>
              <a:rPr lang="en-US" sz="2800" dirty="0" smtClean="0"/>
              <a:t>। </a:t>
            </a:r>
            <a:r>
              <a:rPr lang="en-US" sz="2800" dirty="0" err="1" smtClean="0"/>
              <a:t>যেমনঃ</a:t>
            </a:r>
            <a:r>
              <a:rPr lang="en-US" sz="2800" dirty="0" smtClean="0"/>
              <a:t> </a:t>
            </a:r>
            <a:r>
              <a:rPr lang="en-US" sz="2800" dirty="0" err="1" smtClean="0"/>
              <a:t>দুধ</a:t>
            </a:r>
            <a:r>
              <a:rPr lang="en-US" sz="2800" dirty="0" smtClean="0"/>
              <a:t>, </a:t>
            </a:r>
            <a:r>
              <a:rPr lang="en-US" sz="2800" dirty="0" err="1" smtClean="0"/>
              <a:t>ডিম</a:t>
            </a:r>
            <a:r>
              <a:rPr lang="en-US" sz="2800" dirty="0" smtClean="0"/>
              <a:t>, </a:t>
            </a:r>
            <a:r>
              <a:rPr lang="en-US" sz="2800" dirty="0" err="1" smtClean="0"/>
              <a:t>খিচুরি</a:t>
            </a:r>
            <a:r>
              <a:rPr lang="en-US" sz="2800" dirty="0" smtClean="0"/>
              <a:t>, </a:t>
            </a:r>
            <a:r>
              <a:rPr lang="en-US" sz="2800" dirty="0" err="1" smtClean="0"/>
              <a:t>পেয়ারা</a:t>
            </a:r>
            <a:r>
              <a:rPr lang="en-US" sz="2800" dirty="0" smtClean="0"/>
              <a:t>। </a:t>
            </a:r>
            <a:r>
              <a:rPr lang="en-US" sz="2800" dirty="0" err="1" smtClean="0"/>
              <a:t>অন্যদিকে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বিশুদ্ধ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খাদ্যে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শুধুমাত্র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উপাদান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থাকে</a:t>
            </a:r>
            <a:r>
              <a:rPr lang="en-US" sz="2800" dirty="0" smtClean="0"/>
              <a:t>। </a:t>
            </a:r>
            <a:r>
              <a:rPr lang="en-US" sz="2800" dirty="0" err="1" smtClean="0"/>
              <a:t>যেমনঃ</a:t>
            </a:r>
            <a:r>
              <a:rPr lang="en-US" sz="2800" dirty="0" smtClean="0"/>
              <a:t> </a:t>
            </a:r>
            <a:r>
              <a:rPr lang="en-US" sz="2800" dirty="0" err="1" smtClean="0"/>
              <a:t>চিনি</a:t>
            </a:r>
            <a:r>
              <a:rPr lang="en-US" sz="2800" dirty="0" smtClean="0"/>
              <a:t>, </a:t>
            </a:r>
            <a:r>
              <a:rPr lang="en-US" sz="2800" dirty="0" err="1" smtClean="0"/>
              <a:t>গ্লুকোজ</a:t>
            </a:r>
            <a:r>
              <a:rPr lang="en-US" sz="2800" dirty="0" smtClean="0"/>
              <a:t>। </a:t>
            </a:r>
            <a:r>
              <a:rPr lang="en-US" sz="2800" dirty="0" err="1" smtClean="0"/>
              <a:t>এতে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শর্করা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ছাড়া</a:t>
            </a:r>
            <a:r>
              <a:rPr lang="en-US" sz="2800" dirty="0" smtClean="0"/>
              <a:t> </a:t>
            </a:r>
            <a:r>
              <a:rPr lang="en-US" sz="2800" dirty="0" err="1" smtClean="0"/>
              <a:t>আর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উপাদান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থাকেনা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4360985" y="211015"/>
            <a:ext cx="3643532" cy="604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পুষ্টি</a:t>
            </a:r>
            <a:r>
              <a:rPr lang="en-US" sz="3200" b="1" dirty="0" smtClean="0"/>
              <a:t> ও </a:t>
            </a:r>
            <a:r>
              <a:rPr lang="en-US" sz="3200" b="1" dirty="0" err="1" smtClean="0"/>
              <a:t>পুষ্টিমান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67 0.00208 L 8.38214E-7 1.637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99 0.00231 L -3.75E-6 -5.78035E-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35 0.00208 L 3.54167E-6 -3.46821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815 -0.00231 L 3.54167E-6 -3.46821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20306" y="295422"/>
            <a:ext cx="3193367" cy="464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একক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কাজ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933546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১৩.২.১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19" y="966421"/>
            <a:ext cx="3601329" cy="4595712"/>
          </a:xfrm>
          <a:prstGeom prst="rect">
            <a:avLst/>
          </a:prstGeom>
        </p:spPr>
      </p:pic>
      <p:pic>
        <p:nvPicPr>
          <p:cNvPr id="9" name="Picture 8" descr="১৩.২.২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2684" y="990527"/>
            <a:ext cx="2912012" cy="4538076"/>
          </a:xfrm>
          <a:prstGeom prst="rect">
            <a:avLst/>
          </a:prstGeom>
        </p:spPr>
      </p:pic>
      <p:pic>
        <p:nvPicPr>
          <p:cNvPr id="10" name="Picture 9" descr="১৩.২.৩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8253" y="957554"/>
            <a:ext cx="2597101" cy="4571049"/>
          </a:xfrm>
          <a:prstGeom prst="rect">
            <a:avLst/>
          </a:prstGeom>
        </p:spPr>
      </p:pic>
      <p:pic>
        <p:nvPicPr>
          <p:cNvPr id="11" name="Picture 10" descr="১৩.২.৪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1610" y="841205"/>
            <a:ext cx="2619375" cy="46733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12677" y="5866228"/>
            <a:ext cx="5247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উপরের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চিত্রগুলো</a:t>
            </a:r>
            <a:r>
              <a:rPr lang="en-US" sz="3200" dirty="0" smtClean="0"/>
              <a:t> </a:t>
            </a:r>
            <a:r>
              <a:rPr lang="en-US" sz="3200" dirty="0" err="1" smtClean="0"/>
              <a:t>নাম</a:t>
            </a:r>
            <a:r>
              <a:rPr lang="en-US" sz="3200" dirty="0" smtClean="0"/>
              <a:t> </a:t>
            </a:r>
            <a:r>
              <a:rPr lang="en-US" sz="3200" dirty="0" err="1" smtClean="0"/>
              <a:t>খাতায়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লিখ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675 0.00161 L 4.16667E-7 -0.0106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54751 L -6.25E-7 -2.08092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73133 L 3.54167E-6 5.78035E-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48 -0.00416 L -2.29167E-6 -1.7341E-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19478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ounded Rectangle 7"/>
          <p:cNvSpPr/>
          <p:nvPr/>
        </p:nvSpPr>
        <p:spPr>
          <a:xfrm>
            <a:off x="4164037" y="225084"/>
            <a:ext cx="4135901" cy="7174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শর্করা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শ্বেতসার</a:t>
            </a:r>
            <a:r>
              <a:rPr lang="en-US" sz="4000" b="1" dirty="0" smtClean="0"/>
              <a:t>  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pic>
        <p:nvPicPr>
          <p:cNvPr id="6" name="Picture 5" descr="১৩.২.১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084" y="1107099"/>
            <a:ext cx="3066756" cy="24238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04381" y="1139482"/>
            <a:ext cx="8440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/>
              <a:t>কার্বন</a:t>
            </a:r>
            <a:r>
              <a:rPr lang="en-US" sz="3200" dirty="0" smtClean="0"/>
              <a:t>, </a:t>
            </a:r>
            <a:r>
              <a:rPr lang="en-US" sz="3200" dirty="0" err="1" smtClean="0"/>
              <a:t>হাইড্রোজেন</a:t>
            </a:r>
            <a:r>
              <a:rPr lang="en-US" sz="3200" dirty="0" smtClean="0"/>
              <a:t> </a:t>
            </a:r>
            <a:r>
              <a:rPr lang="en-US" sz="3200" dirty="0" smtClean="0"/>
              <a:t>ও </a:t>
            </a:r>
            <a:r>
              <a:rPr lang="en-US" sz="3200" dirty="0" err="1" smtClean="0"/>
              <a:t>অক্রিজেনের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সমন্বয়ে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শর্করা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গঠিত</a:t>
            </a:r>
            <a:r>
              <a:rPr lang="en-US" sz="3200" dirty="0" smtClean="0"/>
              <a:t>। </a:t>
            </a:r>
            <a:r>
              <a:rPr lang="en-US" sz="3200" dirty="0" err="1" smtClean="0"/>
              <a:t>শর্করা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দেহের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কর্মক্ষমতা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যোগায়</a:t>
            </a:r>
            <a:r>
              <a:rPr lang="en-US" sz="3200" dirty="0" smtClean="0"/>
              <a:t>। </a:t>
            </a:r>
            <a:r>
              <a:rPr lang="en-US" sz="3200" dirty="0" err="1" smtClean="0"/>
              <a:t>গ্লুকোজ</a:t>
            </a:r>
            <a:r>
              <a:rPr lang="en-US" sz="3200" dirty="0" smtClean="0"/>
              <a:t> </a:t>
            </a:r>
            <a:r>
              <a:rPr lang="en-US" sz="3200" dirty="0" err="1" smtClean="0"/>
              <a:t>এক</a:t>
            </a:r>
            <a:r>
              <a:rPr lang="en-US" sz="3200" dirty="0" smtClean="0"/>
              <a:t> </a:t>
            </a:r>
            <a:r>
              <a:rPr lang="en-US" sz="3200" dirty="0" err="1" smtClean="0"/>
              <a:t>ধরনের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সরল</a:t>
            </a:r>
            <a:r>
              <a:rPr lang="en-US" sz="3200" dirty="0" smtClean="0"/>
              <a:t> </a:t>
            </a:r>
            <a:r>
              <a:rPr lang="en-US" sz="3200" dirty="0" err="1" smtClean="0"/>
              <a:t>শর্করা</a:t>
            </a:r>
            <a:r>
              <a:rPr lang="en-US" sz="3200" dirty="0" smtClean="0"/>
              <a:t>।  </a:t>
            </a:r>
            <a:endParaRPr lang="en-US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3615397" y="2743200"/>
            <a:ext cx="8074855" cy="64711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রাসায়নিক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গঠন</a:t>
            </a:r>
            <a:r>
              <a:rPr lang="en-US" sz="3200" dirty="0" smtClean="0"/>
              <a:t> </a:t>
            </a:r>
            <a:r>
              <a:rPr lang="en-US" sz="3200" dirty="0" err="1" smtClean="0"/>
              <a:t>পদ্ধতি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অনুসারে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শর্করা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তিন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প্রকার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95422" y="3756073"/>
            <a:ext cx="114229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/>
              <a:t>একটি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মাত্র</a:t>
            </a:r>
            <a:r>
              <a:rPr lang="en-US" sz="3200" dirty="0" smtClean="0"/>
              <a:t> </a:t>
            </a:r>
            <a:r>
              <a:rPr lang="en-US" sz="3200" dirty="0" err="1" smtClean="0"/>
              <a:t>শর্করা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অনু</a:t>
            </a:r>
            <a:r>
              <a:rPr lang="en-US" sz="3200" dirty="0" smtClean="0"/>
              <a:t> </a:t>
            </a:r>
            <a:r>
              <a:rPr lang="en-US" sz="3200" dirty="0" err="1" smtClean="0"/>
              <a:t>দিয়ে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গঠিত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 </a:t>
            </a:r>
            <a:r>
              <a:rPr lang="en-US" sz="3200" dirty="0" err="1" smtClean="0"/>
              <a:t>মনোস্যাকারাইড</a:t>
            </a:r>
            <a:r>
              <a:rPr lang="en-US" sz="3200" dirty="0" smtClean="0"/>
              <a:t>। </a:t>
            </a:r>
            <a:r>
              <a:rPr lang="en-US" sz="3200" dirty="0" err="1" smtClean="0"/>
              <a:t>একে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সরল</a:t>
            </a:r>
            <a:r>
              <a:rPr lang="en-US" sz="3200" dirty="0" smtClean="0"/>
              <a:t> </a:t>
            </a:r>
            <a:r>
              <a:rPr lang="en-US" sz="3200" dirty="0" err="1" smtClean="0"/>
              <a:t>শর্করাও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</a:t>
            </a:r>
            <a:r>
              <a:rPr lang="en-US" sz="3200" dirty="0" smtClean="0"/>
              <a:t>। </a:t>
            </a:r>
            <a:r>
              <a:rPr lang="en-US" sz="3200" dirty="0" err="1" smtClean="0"/>
              <a:t>দ্বি-শর্করা</a:t>
            </a:r>
            <a:r>
              <a:rPr lang="en-US" sz="3200" dirty="0" smtClean="0"/>
              <a:t> ও </a:t>
            </a:r>
            <a:r>
              <a:rPr lang="en-US" sz="3200" dirty="0" err="1" smtClean="0"/>
              <a:t>বহু</a:t>
            </a:r>
            <a:r>
              <a:rPr lang="en-US" sz="3200" dirty="0" smtClean="0"/>
              <a:t> </a:t>
            </a:r>
            <a:r>
              <a:rPr lang="en-US" sz="3200" dirty="0" err="1" smtClean="0"/>
              <a:t>শর্করা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পরিপাকের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মাধ্যমে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সরল</a:t>
            </a:r>
            <a:r>
              <a:rPr lang="en-US" sz="3200" dirty="0" smtClean="0"/>
              <a:t> </a:t>
            </a:r>
            <a:r>
              <a:rPr lang="en-US" sz="3200" dirty="0" err="1" smtClean="0"/>
              <a:t>শর্করায়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পরিনত</a:t>
            </a:r>
            <a:r>
              <a:rPr lang="en-US" sz="3200" dirty="0" smtClean="0"/>
              <a:t> </a:t>
            </a:r>
            <a:r>
              <a:rPr lang="en-US" sz="3200" dirty="0" err="1" smtClean="0"/>
              <a:t>হয়ে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দেহের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শোষণ</a:t>
            </a:r>
            <a:r>
              <a:rPr lang="en-US" sz="3200" dirty="0" smtClean="0"/>
              <a:t> </a:t>
            </a:r>
            <a:r>
              <a:rPr lang="en-US" sz="3200" dirty="0" err="1" smtClean="0"/>
              <a:t>যোগ্য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। </a:t>
            </a:r>
            <a:r>
              <a:rPr lang="en-US" sz="3200" dirty="0" err="1" smtClean="0"/>
              <a:t>মানবদেহ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পরিপুষ্টির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জন্য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সরল</a:t>
            </a:r>
            <a:r>
              <a:rPr lang="en-US" sz="3200" dirty="0" smtClean="0"/>
              <a:t> </a:t>
            </a:r>
            <a:r>
              <a:rPr lang="en-US" sz="3200" dirty="0" err="1" smtClean="0"/>
              <a:t>শর্করা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অত্যন্ত</a:t>
            </a:r>
            <a:r>
              <a:rPr lang="en-US" sz="3200" dirty="0" smtClean="0"/>
              <a:t> </a:t>
            </a:r>
            <a:r>
              <a:rPr lang="en-US" sz="3200" dirty="0" err="1" smtClean="0"/>
              <a:t>গুরুত্বপূর্ণ</a:t>
            </a:r>
            <a:r>
              <a:rPr lang="en-US" sz="3200" dirty="0" smtClean="0"/>
              <a:t>। </a:t>
            </a:r>
            <a:r>
              <a:rPr lang="en-US" sz="3200" dirty="0" err="1" smtClean="0"/>
              <a:t>গ্লুকোজ</a:t>
            </a:r>
            <a:r>
              <a:rPr lang="en-US" sz="3200" dirty="0" smtClean="0"/>
              <a:t>, </a:t>
            </a:r>
            <a:r>
              <a:rPr lang="en-US" sz="3200" dirty="0" err="1" smtClean="0"/>
              <a:t>ফ্রুকটোজ</a:t>
            </a:r>
            <a:r>
              <a:rPr lang="en-US" sz="3200" dirty="0" smtClean="0"/>
              <a:t> ও </a:t>
            </a:r>
            <a:r>
              <a:rPr lang="en-US" sz="3200" dirty="0" err="1" smtClean="0"/>
              <a:t>গ্যালাকটোজ</a:t>
            </a:r>
            <a:r>
              <a:rPr lang="en-US" sz="3200" dirty="0" smtClean="0"/>
              <a:t> </a:t>
            </a:r>
            <a:r>
              <a:rPr lang="en-US" sz="3200" dirty="0" err="1" smtClean="0"/>
              <a:t>হলো</a:t>
            </a:r>
            <a:r>
              <a:rPr lang="en-US" sz="3200" dirty="0" smtClean="0"/>
              <a:t> </a:t>
            </a:r>
            <a:r>
              <a:rPr lang="en-US" sz="3200" dirty="0" err="1" smtClean="0"/>
              <a:t>শর্করা</a:t>
            </a:r>
            <a:r>
              <a:rPr lang="en-US" sz="3200" dirty="0" smtClean="0"/>
              <a:t>।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47614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4262512" y="295423"/>
            <a:ext cx="3756073" cy="618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শর্করা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শ্বেতসার</a:t>
            </a:r>
            <a:endParaRPr lang="en-US" sz="3600" b="1" dirty="0"/>
          </a:p>
        </p:txBody>
      </p:sp>
      <p:pic>
        <p:nvPicPr>
          <p:cNvPr id="7" name="Picture 6" descr="১৩.২.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24" y="1145272"/>
            <a:ext cx="2968283" cy="28499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60651" y="1153551"/>
            <a:ext cx="82718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/>
              <a:t>শর্করা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সর্বাপেক্ষা</a:t>
            </a:r>
            <a:r>
              <a:rPr lang="en-US" sz="3200" dirty="0" smtClean="0"/>
              <a:t> </a:t>
            </a:r>
            <a:r>
              <a:rPr lang="en-US" sz="3200" dirty="0" err="1" smtClean="0"/>
              <a:t>সহজপাচ্য</a:t>
            </a:r>
            <a:r>
              <a:rPr lang="en-US" sz="3200" dirty="0" smtClean="0"/>
              <a:t>। </a:t>
            </a:r>
            <a:r>
              <a:rPr lang="en-US" sz="3200" dirty="0" err="1" smtClean="0"/>
              <a:t>দেহে</a:t>
            </a:r>
            <a:r>
              <a:rPr lang="en-US" sz="3200" dirty="0" smtClean="0"/>
              <a:t> </a:t>
            </a:r>
            <a:r>
              <a:rPr lang="en-US" sz="3200" dirty="0" err="1" smtClean="0"/>
              <a:t>শোষিত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হওয়ার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পর</a:t>
            </a:r>
            <a:r>
              <a:rPr lang="en-US" sz="3200" dirty="0" smtClean="0"/>
              <a:t> </a:t>
            </a:r>
            <a:r>
              <a:rPr lang="en-US" sz="3200" dirty="0" err="1" smtClean="0"/>
              <a:t>শর্করা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খুব</a:t>
            </a:r>
            <a:r>
              <a:rPr lang="en-US" sz="3200" dirty="0" smtClean="0"/>
              <a:t> </a:t>
            </a:r>
            <a:r>
              <a:rPr lang="en-US" sz="3200" dirty="0" err="1" smtClean="0"/>
              <a:t>কম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তাপ</a:t>
            </a:r>
            <a:r>
              <a:rPr lang="en-US" sz="3200" dirty="0" smtClean="0"/>
              <a:t> </a:t>
            </a:r>
            <a:r>
              <a:rPr lang="en-US" sz="3200" dirty="0" err="1" smtClean="0"/>
              <a:t>উৎপন্ন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দেহে</a:t>
            </a:r>
            <a:r>
              <a:rPr lang="en-US" sz="3200" dirty="0" smtClean="0"/>
              <a:t> </a:t>
            </a:r>
            <a:r>
              <a:rPr lang="en-US" sz="3200" dirty="0" err="1" smtClean="0"/>
              <a:t>শক্তি</a:t>
            </a:r>
            <a:r>
              <a:rPr lang="en-US" sz="3200" dirty="0" smtClean="0"/>
              <a:t> </a:t>
            </a:r>
            <a:r>
              <a:rPr lang="en-US" sz="3200" dirty="0" err="1" smtClean="0"/>
              <a:t>যোগায়</a:t>
            </a:r>
            <a:r>
              <a:rPr lang="en-US" sz="3200" dirty="0" smtClean="0"/>
              <a:t>। ১ </a:t>
            </a:r>
            <a:r>
              <a:rPr lang="en-US" sz="3200" dirty="0" err="1" smtClean="0"/>
              <a:t>গ্রাম</a:t>
            </a:r>
            <a:r>
              <a:rPr lang="en-US" sz="3200" dirty="0" smtClean="0"/>
              <a:t> </a:t>
            </a:r>
            <a:r>
              <a:rPr lang="en-US" sz="3200" dirty="0" err="1" smtClean="0"/>
              <a:t>শর্করা</a:t>
            </a:r>
            <a:r>
              <a:rPr lang="en-US" sz="3200" dirty="0" smtClean="0"/>
              <a:t> ৪ </a:t>
            </a:r>
            <a:r>
              <a:rPr lang="en-US" sz="3200" dirty="0" err="1" smtClean="0"/>
              <a:t>কিলোক্যালরি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তাপ</a:t>
            </a:r>
            <a:r>
              <a:rPr lang="en-US" sz="3200" dirty="0" smtClean="0"/>
              <a:t> </a:t>
            </a:r>
            <a:r>
              <a:rPr lang="en-US" sz="3200" dirty="0" err="1" smtClean="0"/>
              <a:t>উৎপন্ন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। </a:t>
            </a:r>
            <a:r>
              <a:rPr lang="en-US" sz="3200" dirty="0" err="1" smtClean="0"/>
              <a:t>মানব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দেহে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প্রায়</a:t>
            </a:r>
            <a:r>
              <a:rPr lang="en-US" sz="3200" dirty="0" smtClean="0"/>
              <a:t> ৩০০-৪০০ </a:t>
            </a:r>
            <a:r>
              <a:rPr lang="en-US" sz="3200" dirty="0" err="1" smtClean="0"/>
              <a:t>গ্রাম</a:t>
            </a:r>
            <a:r>
              <a:rPr lang="en-US" sz="3200" dirty="0" smtClean="0"/>
              <a:t> </a:t>
            </a:r>
            <a:r>
              <a:rPr lang="en-US" sz="3200" dirty="0" err="1" smtClean="0"/>
              <a:t>শর্করা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জমা</a:t>
            </a:r>
            <a:r>
              <a:rPr lang="en-US" sz="3200" dirty="0" smtClean="0"/>
              <a:t> </a:t>
            </a:r>
            <a:r>
              <a:rPr lang="en-US" sz="3200" dirty="0" err="1" smtClean="0"/>
              <a:t>থাকতে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পারে</a:t>
            </a:r>
            <a:r>
              <a:rPr lang="en-US" sz="3200" dirty="0" smtClean="0"/>
              <a:t>। এ </a:t>
            </a:r>
            <a:r>
              <a:rPr lang="en-US" sz="3200" dirty="0" err="1" smtClean="0"/>
              <a:t>পরিমান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শর্করা</a:t>
            </a:r>
            <a:r>
              <a:rPr lang="en-US" sz="3200" dirty="0" smtClean="0"/>
              <a:t> ১২০০-১৬০০ </a:t>
            </a:r>
            <a:r>
              <a:rPr lang="en-US" sz="3200" dirty="0" err="1" smtClean="0"/>
              <a:t>কিলোক্যালরি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তাপ</a:t>
            </a:r>
            <a:r>
              <a:rPr lang="en-US" sz="3200" dirty="0" smtClean="0"/>
              <a:t> </a:t>
            </a:r>
            <a:r>
              <a:rPr lang="en-US" sz="3200" dirty="0" err="1" smtClean="0"/>
              <a:t>উৎপন্ন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দেহে</a:t>
            </a:r>
            <a:r>
              <a:rPr lang="en-US" sz="3200" dirty="0" smtClean="0"/>
              <a:t> </a:t>
            </a:r>
            <a:r>
              <a:rPr lang="en-US" sz="3200" dirty="0" err="1" smtClean="0"/>
              <a:t>শক্তি</a:t>
            </a:r>
            <a:r>
              <a:rPr lang="en-US" sz="3200" dirty="0" smtClean="0"/>
              <a:t> </a:t>
            </a:r>
            <a:r>
              <a:rPr lang="en-US" sz="3200" dirty="0" err="1" smtClean="0"/>
              <a:t>যোগায়</a:t>
            </a:r>
            <a:r>
              <a:rPr lang="en-US" sz="3200" dirty="0" smtClean="0"/>
              <a:t>।   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23556" y="4389120"/>
            <a:ext cx="115636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বয়স</a:t>
            </a:r>
            <a:r>
              <a:rPr lang="en-US" sz="2800" dirty="0" smtClean="0"/>
              <a:t>, </a:t>
            </a:r>
            <a:r>
              <a:rPr lang="en-US" sz="2800" dirty="0" err="1" smtClean="0"/>
              <a:t>দেহের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ওজন</a:t>
            </a:r>
            <a:r>
              <a:rPr lang="en-US" sz="2800" dirty="0" smtClean="0"/>
              <a:t>, </a:t>
            </a:r>
            <a:r>
              <a:rPr lang="en-US" sz="2800" dirty="0" err="1" smtClean="0"/>
              <a:t>উচ্চতা</a:t>
            </a:r>
            <a:r>
              <a:rPr lang="en-US" sz="2800" dirty="0" smtClean="0"/>
              <a:t>, </a:t>
            </a:r>
            <a:r>
              <a:rPr lang="en-US" sz="2800" dirty="0" err="1" smtClean="0"/>
              <a:t>পরিশ্রমের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মাত্রার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উপর</a:t>
            </a:r>
            <a:r>
              <a:rPr lang="en-US" sz="2800" dirty="0" smtClean="0"/>
              <a:t> </a:t>
            </a:r>
            <a:r>
              <a:rPr lang="en-US" sz="2800" dirty="0" err="1" smtClean="0"/>
              <a:t>শর্করা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চাহিদা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নির্ভর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। </a:t>
            </a:r>
            <a:r>
              <a:rPr lang="en-US" sz="2800" dirty="0" err="1" smtClean="0"/>
              <a:t>একজন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পূর্ণ</a:t>
            </a:r>
            <a:r>
              <a:rPr lang="en-US" sz="2800" dirty="0" smtClean="0"/>
              <a:t> </a:t>
            </a:r>
            <a:r>
              <a:rPr lang="en-US" sz="2800" dirty="0" err="1" smtClean="0"/>
              <a:t>বয়স্ক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পুরুষের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দৈনিক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শর্করার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চাহিদা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দেহের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কিলোগ্রাম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ওজনের</a:t>
            </a:r>
            <a:r>
              <a:rPr lang="en-US" sz="2800" dirty="0" smtClean="0"/>
              <a:t> ৪.৬ </a:t>
            </a:r>
            <a:r>
              <a:rPr lang="en-US" sz="2800" dirty="0" err="1" smtClean="0"/>
              <a:t>গ্রাম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হয়ে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থাকে</a:t>
            </a:r>
            <a:r>
              <a:rPr lang="en-US" sz="2800" dirty="0" smtClean="0"/>
              <a:t>। </a:t>
            </a:r>
            <a:r>
              <a:rPr lang="en-US" sz="2800" dirty="0" err="1" smtClean="0"/>
              <a:t>একজন</a:t>
            </a:r>
            <a:r>
              <a:rPr lang="en-US" sz="2800" dirty="0" smtClean="0"/>
              <a:t> ৬০ </a:t>
            </a:r>
            <a:r>
              <a:rPr lang="en-US" sz="2800" dirty="0" err="1" smtClean="0"/>
              <a:t>কেজি</a:t>
            </a:r>
            <a:r>
              <a:rPr lang="en-US" sz="2800" dirty="0" smtClean="0"/>
              <a:t> </a:t>
            </a:r>
            <a:r>
              <a:rPr lang="en-US" sz="2800" dirty="0" err="1" smtClean="0"/>
              <a:t>ওজনের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পুরুষ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মানুষের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গড়ে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প্রতিদিন</a:t>
            </a:r>
            <a:r>
              <a:rPr lang="en-US" sz="2800" dirty="0" smtClean="0"/>
              <a:t> </a:t>
            </a:r>
            <a:r>
              <a:rPr lang="en-US" sz="2800" dirty="0" err="1" smtClean="0"/>
              <a:t>শর্করা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দৈনিক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চাহিদা</a:t>
            </a:r>
            <a:r>
              <a:rPr lang="en-US" sz="2800" dirty="0" smtClean="0"/>
              <a:t> ২৭৬ 	</a:t>
            </a:r>
            <a:r>
              <a:rPr lang="en-US" sz="2800" dirty="0" err="1" smtClean="0"/>
              <a:t>গ্রাম</a:t>
            </a:r>
            <a:r>
              <a:rPr lang="en-US" sz="2800" dirty="0" smtClean="0"/>
              <a:t>। </a:t>
            </a:r>
            <a:r>
              <a:rPr lang="en-US" sz="2800" dirty="0" err="1" smtClean="0"/>
              <a:t>ক্যালরির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শতকরা</a:t>
            </a:r>
            <a:r>
              <a:rPr lang="en-US" sz="2800" dirty="0" smtClean="0"/>
              <a:t> ৬০-৭০ </a:t>
            </a:r>
            <a:r>
              <a:rPr lang="en-US" sz="2800" dirty="0" err="1" smtClean="0"/>
              <a:t>ভাগ</a:t>
            </a:r>
            <a:r>
              <a:rPr lang="en-US" sz="2800" dirty="0" smtClean="0"/>
              <a:t> </a:t>
            </a:r>
            <a:r>
              <a:rPr lang="en-US" sz="2800" dirty="0" err="1" smtClean="0"/>
              <a:t>শর্করা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গ্রহণ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প্রয়োজন</a:t>
            </a:r>
            <a:r>
              <a:rPr lang="en-US" sz="2800" dirty="0" smtClean="0"/>
              <a:t>।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933546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21835" y="211015"/>
            <a:ext cx="4614202" cy="576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শর্করা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শ্বেতসার</a:t>
            </a:r>
            <a:r>
              <a:rPr lang="en-US" sz="4000" b="1" dirty="0" smtClean="0"/>
              <a:t> 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4164037" y="1083213"/>
            <a:ext cx="759655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800" dirty="0" smtClean="0"/>
              <a:t>শর্করা </a:t>
            </a:r>
            <a:r>
              <a:rPr lang="as-IN" sz="2800" dirty="0" smtClean="0"/>
              <a:t>শক্তি উৎপাদনকারী খাদ্য</a:t>
            </a:r>
            <a:r>
              <a:rPr lang="as-IN" sz="2800" dirty="0" smtClean="0"/>
              <a:t>।</a:t>
            </a:r>
            <a:endParaRPr lang="en-US" sz="2800" dirty="0" smtClean="0"/>
          </a:p>
          <a:p>
            <a:pPr algn="just"/>
            <a:r>
              <a:rPr lang="as-IN" sz="2800" b="1" dirty="0" smtClean="0"/>
              <a:t>অভাবজনিত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রোগঃ</a:t>
            </a:r>
            <a:endParaRPr lang="en-US" sz="2800" dirty="0" smtClean="0"/>
          </a:p>
          <a:p>
            <a:pPr algn="just"/>
            <a:r>
              <a:rPr lang="as-IN" sz="2800" dirty="0" smtClean="0"/>
              <a:t>আহারে </a:t>
            </a:r>
            <a:r>
              <a:rPr lang="as-IN" sz="2800" dirty="0" smtClean="0"/>
              <a:t>কম বা বেশি শর্করা গ্রহণ উভয়ই দেহের জন্য ক্ষতিকর। শর্করার অভাবে অপুষ্টি দেখা দেয়। রক্তে শর্করার পরিমাণ কমে গেলে দেহে বিপাক ক্রিয়ার সমস্যার সৃষ্টি হয়। রক্তে শর্করার মাত্রা কমে গেলে হাইপোগ- </a:t>
            </a:r>
            <a:r>
              <a:rPr lang="as-IN" sz="2800" dirty="0" smtClean="0"/>
              <a:t>হাইসমিয়ার</a:t>
            </a:r>
            <a:r>
              <a:rPr lang="en-US" sz="2800" dirty="0" smtClean="0"/>
              <a:t> </a:t>
            </a:r>
            <a:r>
              <a:rPr lang="as-IN" sz="2800" dirty="0" smtClean="0"/>
              <a:t> </a:t>
            </a:r>
            <a:r>
              <a:rPr lang="as-IN" sz="2800" dirty="0" smtClean="0"/>
              <a:t>লক্ষণ দেখা </a:t>
            </a:r>
            <a:r>
              <a:rPr lang="as-IN" sz="2800" dirty="0" smtClean="0"/>
              <a:t>দে</a:t>
            </a:r>
            <a:r>
              <a:rPr lang="en-US" sz="2800" dirty="0" smtClean="0"/>
              <a:t>য়।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215618" y="4348146"/>
            <a:ext cx="74183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 smtClean="0"/>
              <a:t>- ক্ষুধা অনুভব করা</a:t>
            </a:r>
            <a:br>
              <a:rPr lang="as-IN" sz="3200" dirty="0" smtClean="0"/>
            </a:br>
            <a:r>
              <a:rPr lang="as-IN" sz="3200" dirty="0" smtClean="0"/>
              <a:t>- বমি বমি ভাব</a:t>
            </a:r>
            <a:br>
              <a:rPr lang="as-IN" sz="3200" dirty="0" smtClean="0"/>
            </a:br>
            <a:r>
              <a:rPr lang="as-IN" sz="3200" dirty="0" smtClean="0"/>
              <a:t>- অতিরিক্ত </a:t>
            </a:r>
            <a:r>
              <a:rPr lang="as-IN" sz="3200" dirty="0" smtClean="0"/>
              <a:t>ঘ</a:t>
            </a:r>
            <a:r>
              <a:rPr lang="en-US" sz="3200" dirty="0" smtClean="0"/>
              <a:t>ু</a:t>
            </a:r>
            <a:r>
              <a:rPr lang="as-IN" sz="3200" dirty="0" smtClean="0"/>
              <a:t>মানো</a:t>
            </a:r>
            <a:r>
              <a:rPr lang="as-IN" sz="3200" dirty="0" smtClean="0"/>
              <a:t/>
            </a:r>
            <a:br>
              <a:rPr lang="as-IN" sz="3200" dirty="0" smtClean="0"/>
            </a:br>
            <a:r>
              <a:rPr lang="as-IN" sz="3200" dirty="0" smtClean="0"/>
              <a:t>- হৃদকম্পন বেড়ে বা কমে যেতে পারে।</a:t>
            </a:r>
            <a:endParaRPr lang="en-US" sz="3200" dirty="0"/>
          </a:p>
        </p:txBody>
      </p:sp>
      <p:pic>
        <p:nvPicPr>
          <p:cNvPr id="10" name="Picture 9" descr="১৩.৩.৬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29" y="3154313"/>
            <a:ext cx="3523957" cy="2374289"/>
          </a:xfrm>
          <a:prstGeom prst="rect">
            <a:avLst/>
          </a:prstGeom>
        </p:spPr>
      </p:pic>
      <p:pic>
        <p:nvPicPr>
          <p:cNvPr id="11" name="Picture 10" descr="১৩.৩.৭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6333" y="364151"/>
            <a:ext cx="3564486" cy="2660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9298E-6 -0.40634 L 3.29298E-6 -8.51064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0.45953 L -1.19485E-6 3.1729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220307" y="211015"/>
            <a:ext cx="3953022" cy="661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/>
              <a:t>আমিষ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প্রোটিন</a:t>
            </a:r>
            <a:endParaRPr lang="en-US" sz="4000" b="1" dirty="0" smtClean="0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933546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১৩.৩.৮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795" y="1271272"/>
            <a:ext cx="5231672" cy="34695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39619" y="1223890"/>
            <a:ext cx="61335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আমিষ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দেহ</a:t>
            </a:r>
            <a:r>
              <a:rPr lang="en-US" sz="2800" dirty="0" smtClean="0"/>
              <a:t> </a:t>
            </a:r>
            <a:r>
              <a:rPr lang="en-US" sz="2800" dirty="0" err="1" smtClean="0"/>
              <a:t>গঠনের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উপাদান</a:t>
            </a:r>
            <a:r>
              <a:rPr lang="en-US" sz="2800" dirty="0" smtClean="0"/>
              <a:t>। </a:t>
            </a:r>
            <a:r>
              <a:rPr lang="en-US" sz="2800" dirty="0" err="1" smtClean="0"/>
              <a:t>কার্বন</a:t>
            </a:r>
            <a:r>
              <a:rPr lang="en-US" sz="2800" dirty="0" smtClean="0"/>
              <a:t>, </a:t>
            </a:r>
            <a:r>
              <a:rPr lang="en-US" sz="2800" dirty="0" err="1" smtClean="0"/>
              <a:t>হাইড্রোজেন</a:t>
            </a:r>
            <a:r>
              <a:rPr lang="en-US" sz="2800" dirty="0" smtClean="0"/>
              <a:t>, </a:t>
            </a:r>
            <a:r>
              <a:rPr lang="en-US" sz="2800" dirty="0" err="1" smtClean="0"/>
              <a:t>অক্সিজেন</a:t>
            </a:r>
            <a:r>
              <a:rPr lang="en-US" sz="2800" dirty="0" smtClean="0"/>
              <a:t>, </a:t>
            </a:r>
            <a:r>
              <a:rPr lang="en-US" sz="2800" dirty="0" err="1" smtClean="0"/>
              <a:t>নাইট্রোজেন</a:t>
            </a:r>
            <a:r>
              <a:rPr lang="en-US" sz="2800" dirty="0" smtClean="0"/>
              <a:t> ও </a:t>
            </a:r>
            <a:r>
              <a:rPr lang="en-US" sz="2800" dirty="0" err="1" smtClean="0"/>
              <a:t>সালফারের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সমন্বয়ে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গঠিত</a:t>
            </a:r>
            <a:r>
              <a:rPr lang="en-US" sz="2800" dirty="0" smtClean="0"/>
              <a:t>। </a:t>
            </a:r>
            <a:r>
              <a:rPr lang="en-US" sz="2800" dirty="0" err="1" smtClean="0"/>
              <a:t>আমিষে</a:t>
            </a:r>
            <a:r>
              <a:rPr lang="en-US" sz="2800" dirty="0" smtClean="0"/>
              <a:t> ১৬% </a:t>
            </a:r>
            <a:r>
              <a:rPr lang="en-US" sz="2800" dirty="0" err="1" smtClean="0"/>
              <a:t>নাইট্রোজেন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থাকে</a:t>
            </a:r>
            <a:r>
              <a:rPr lang="en-US" sz="2800" dirty="0" smtClean="0"/>
              <a:t>। </a:t>
            </a:r>
            <a:r>
              <a:rPr lang="en-US" sz="2800" dirty="0" err="1" smtClean="0"/>
              <a:t>আমিষ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অ্যামাইনো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এসিডের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জটিল</a:t>
            </a:r>
            <a:r>
              <a:rPr lang="en-US" sz="2800" dirty="0" smtClean="0"/>
              <a:t> </a:t>
            </a:r>
            <a:r>
              <a:rPr lang="en-US" sz="2800" dirty="0" err="1" smtClean="0"/>
              <a:t>যৌগ</a:t>
            </a:r>
            <a:r>
              <a:rPr lang="en-US" sz="2800" dirty="0" smtClean="0"/>
              <a:t>। </a:t>
            </a:r>
            <a:r>
              <a:rPr lang="en-US" sz="2800" dirty="0" err="1" smtClean="0"/>
              <a:t>পরিপাক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প্রক্রিয়া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দ্বারা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এটি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দেহে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শোষণ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উপযোগী</a:t>
            </a:r>
            <a:r>
              <a:rPr lang="en-US" sz="2800" dirty="0" smtClean="0"/>
              <a:t> </a:t>
            </a:r>
            <a:r>
              <a:rPr lang="en-US" sz="2800" dirty="0" err="1" smtClean="0"/>
              <a:t>অ্যামাইনো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এসডে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পরিনত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। এ </a:t>
            </a:r>
            <a:r>
              <a:rPr lang="en-US" sz="2800" dirty="0" err="1" smtClean="0"/>
              <a:t>পর্যন্ত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প্রকৃতিজাত</a:t>
            </a:r>
            <a:r>
              <a:rPr lang="en-US" sz="2800" dirty="0" smtClean="0"/>
              <a:t> </a:t>
            </a:r>
            <a:r>
              <a:rPr lang="en-US" sz="2800" dirty="0" err="1" smtClean="0"/>
              <a:t>দ্রব্যে</a:t>
            </a:r>
            <a:r>
              <a:rPr lang="en-US" sz="2800" dirty="0" smtClean="0"/>
              <a:t> ২২ </a:t>
            </a:r>
            <a:r>
              <a:rPr lang="en-US" sz="2800" dirty="0" err="1" smtClean="0"/>
              <a:t>প্রকার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অ্যামাইনো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এসডের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সন্ধান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পাওয়া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গেছে</a:t>
            </a:r>
            <a:r>
              <a:rPr lang="en-US" sz="2800" dirty="0" smtClean="0"/>
              <a:t>। 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196945" y="4797082"/>
            <a:ext cx="11816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দেহের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বৃদ্ধি</a:t>
            </a:r>
            <a:r>
              <a:rPr lang="en-US" sz="2800" dirty="0" smtClean="0"/>
              <a:t>, </a:t>
            </a:r>
            <a:r>
              <a:rPr lang="en-US" sz="2800" dirty="0" err="1" smtClean="0"/>
              <a:t>ক্ষয়পূরণ</a:t>
            </a:r>
            <a:r>
              <a:rPr lang="en-US" sz="2800" dirty="0" smtClean="0"/>
              <a:t> ও </a:t>
            </a:r>
            <a:r>
              <a:rPr lang="en-US" sz="2800" dirty="0" err="1" smtClean="0"/>
              <a:t>নাইট্রোজেনের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রক্ষার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অ্যামাইনো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এসিড</a:t>
            </a:r>
            <a:r>
              <a:rPr lang="en-US" sz="2800" dirty="0" smtClean="0"/>
              <a:t> </a:t>
            </a:r>
            <a:r>
              <a:rPr lang="en-US" sz="2800" dirty="0" err="1" smtClean="0"/>
              <a:t>অত্যন্ত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প্রয়োজন</a:t>
            </a:r>
            <a:r>
              <a:rPr lang="en-US" sz="2800" dirty="0" smtClean="0"/>
              <a:t>। </a:t>
            </a:r>
            <a:r>
              <a:rPr lang="en-US" sz="2800" dirty="0" err="1" smtClean="0"/>
              <a:t>কিছু</a:t>
            </a:r>
            <a:r>
              <a:rPr lang="en-US" sz="2800" dirty="0" smtClean="0"/>
              <a:t> </a:t>
            </a:r>
            <a:r>
              <a:rPr lang="en-US" sz="2800" dirty="0" err="1" smtClean="0"/>
              <a:t>কিছু</a:t>
            </a:r>
            <a:r>
              <a:rPr lang="en-US" sz="2800" dirty="0" smtClean="0"/>
              <a:t> </a:t>
            </a:r>
            <a:r>
              <a:rPr lang="en-US" sz="2800" dirty="0" err="1" smtClean="0"/>
              <a:t>অ্যামাইনো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এসিডকে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অত্যাবশ্যকীয়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অ্যামাইনো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এসিড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। </a:t>
            </a:r>
            <a:r>
              <a:rPr lang="en-US" sz="2800" dirty="0" err="1" smtClean="0"/>
              <a:t>অত্যাবশ্যকীয়</a:t>
            </a:r>
            <a:r>
              <a:rPr lang="en-US" sz="2800" dirty="0" smtClean="0"/>
              <a:t> </a:t>
            </a:r>
          </a:p>
          <a:p>
            <a:pPr algn="just"/>
            <a:r>
              <a:rPr lang="en-US" sz="2800" dirty="0" smtClean="0"/>
              <a:t>	</a:t>
            </a:r>
            <a:r>
              <a:rPr lang="en-US" sz="2800" dirty="0" smtClean="0"/>
              <a:t> </a:t>
            </a:r>
            <a:r>
              <a:rPr lang="en-US" sz="2800" dirty="0" err="1" smtClean="0"/>
              <a:t>অ্যামাইনো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এসিড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দেহে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তৈরি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 </a:t>
            </a:r>
            <a:r>
              <a:rPr lang="en-US" sz="2800" dirty="0" err="1" smtClean="0"/>
              <a:t>না</a:t>
            </a:r>
            <a:r>
              <a:rPr lang="en-US" sz="2800" dirty="0" smtClean="0"/>
              <a:t>। </a:t>
            </a:r>
            <a:r>
              <a:rPr lang="en-US" sz="2800" dirty="0" err="1" smtClean="0"/>
              <a:t>খাদ্য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অ্যামাইনো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এসিড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সংগ্রহ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।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065562" y="225083"/>
            <a:ext cx="4332851" cy="675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/>
              <a:t>আমিষ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বা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প্রোটিন</a:t>
            </a:r>
            <a:r>
              <a:rPr lang="en-US" sz="4400" b="1" dirty="0" smtClean="0"/>
              <a:t> </a:t>
            </a:r>
            <a:endParaRPr lang="en-US" sz="4400" b="1" dirty="0" smtClean="0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961682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১৩.৪.১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2" y="1643063"/>
            <a:ext cx="4104469" cy="33791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60985" y="1547447"/>
            <a:ext cx="75121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আমিষ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জাতীয়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খাদ্য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গ্রহণ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</a:t>
            </a:r>
            <a:r>
              <a:rPr lang="en-US" sz="2800" dirty="0" smtClean="0"/>
              <a:t>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শতকরা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যত</a:t>
            </a:r>
            <a:r>
              <a:rPr lang="en-US" sz="2800" dirty="0" smtClean="0"/>
              <a:t> </a:t>
            </a:r>
            <a:r>
              <a:rPr lang="en-US" sz="2800" dirty="0" err="1" smtClean="0"/>
              <a:t>ভাগ</a:t>
            </a:r>
            <a:r>
              <a:rPr lang="en-US" sz="2800" dirty="0" smtClean="0"/>
              <a:t> </a:t>
            </a:r>
            <a:r>
              <a:rPr lang="en-US" sz="2800" dirty="0" err="1" smtClean="0"/>
              <a:t>অন্ত্র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দেহে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শোষিত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 </a:t>
            </a:r>
            <a:r>
              <a:rPr lang="en-US" sz="2800" dirty="0" err="1" smtClean="0"/>
              <a:t>তত</a:t>
            </a:r>
            <a:r>
              <a:rPr lang="en-US" sz="2800" dirty="0" smtClean="0"/>
              <a:t> </a:t>
            </a:r>
            <a:r>
              <a:rPr lang="en-US" sz="2800" dirty="0" err="1" smtClean="0"/>
              <a:t>ভাগকে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সেই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আমিষের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সহজপাচ্যতার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গুণক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। </a:t>
            </a:r>
            <a:r>
              <a:rPr lang="en-US" sz="2800" dirty="0" err="1" smtClean="0"/>
              <a:t>সহজপাচ্যতার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আমিষের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পুষ্টিমান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নির্ভর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। </a:t>
            </a:r>
            <a:r>
              <a:rPr lang="en-US" sz="2800" dirty="0" err="1" smtClean="0"/>
              <a:t>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আমিষ</a:t>
            </a:r>
            <a:r>
              <a:rPr lang="en-US" sz="2800" dirty="0" smtClean="0"/>
              <a:t> </a:t>
            </a:r>
            <a:r>
              <a:rPr lang="en-US" sz="2800" dirty="0" err="1" smtClean="0"/>
              <a:t>শতকরা</a:t>
            </a:r>
            <a:r>
              <a:rPr lang="en-US" sz="2800" dirty="0" smtClean="0"/>
              <a:t> ১০০ </a:t>
            </a:r>
            <a:r>
              <a:rPr lang="en-US" sz="2800" dirty="0" err="1" smtClean="0"/>
              <a:t>ভাগই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দেহে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শোষিত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দেহের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বৃদ্ধি</a:t>
            </a:r>
            <a:r>
              <a:rPr lang="en-US" sz="2800" dirty="0" smtClean="0"/>
              <a:t> ও </a:t>
            </a:r>
            <a:r>
              <a:rPr lang="en-US" sz="2800" dirty="0" err="1" smtClean="0"/>
              <a:t>ক্ষয়পূরণে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সহজপাচ্যতার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গুণক</a:t>
            </a:r>
            <a:r>
              <a:rPr lang="en-US" sz="2800" dirty="0" smtClean="0"/>
              <a:t> ১। </a:t>
            </a:r>
            <a:r>
              <a:rPr lang="en-US" sz="2800" dirty="0" err="1" smtClean="0"/>
              <a:t>মায়ের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দুধ</a:t>
            </a:r>
            <a:r>
              <a:rPr lang="en-US" sz="2800" dirty="0" smtClean="0"/>
              <a:t> ও </a:t>
            </a:r>
            <a:r>
              <a:rPr lang="en-US" sz="2800" dirty="0" err="1" smtClean="0"/>
              <a:t>ডিমে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আমিষের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সহজপাচ্যতার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গুণক</a:t>
            </a:r>
            <a:r>
              <a:rPr lang="en-US" sz="2800" dirty="0" smtClean="0"/>
              <a:t> ১। </a:t>
            </a:r>
            <a:r>
              <a:rPr lang="en-US" sz="2800" dirty="0" err="1" smtClean="0"/>
              <a:t>অন্যান্য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সব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আমিষেরই</a:t>
            </a:r>
            <a:r>
              <a:rPr lang="en-US" sz="2800" dirty="0" smtClean="0"/>
              <a:t> </a:t>
            </a:r>
            <a:r>
              <a:rPr lang="en-US" sz="2800" dirty="0" err="1" smtClean="0"/>
              <a:t>সহজপাচ্যতার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গুণক</a:t>
            </a:r>
            <a:r>
              <a:rPr lang="en-US" sz="2800" dirty="0" smtClean="0"/>
              <a:t> ১ </a:t>
            </a:r>
            <a:r>
              <a:rPr lang="en-US" sz="2800" dirty="0" err="1" smtClean="0"/>
              <a:t>হতে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কম</a:t>
            </a:r>
            <a:r>
              <a:rPr lang="en-US" sz="2800" dirty="0" smtClean="0"/>
              <a:t>।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72544" y="0"/>
            <a:ext cx="5083665" cy="798610"/>
          </a:xfrm>
          <a:prstGeom prst="horizontalScroll">
            <a:avLst/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1FE9EE-A52A-4066-B68D-BE786371EA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quarter" idx="1"/>
          </p:nvPr>
        </p:nvSpPr>
        <p:spPr>
          <a:xfrm>
            <a:off x="6344529" y="886265"/>
            <a:ext cx="5190980" cy="476894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জুয়েল রানা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হতেয়া এইচ এইচ ইউ উচ্চ বিদ্যালয়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সখীপুর, টাঙ্গাইল  </a:t>
            </a:r>
            <a:endParaRPr lang="bn-BD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০১৭২২-৪৫০৪০৬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561656" y="942535"/>
            <a:ext cx="192031" cy="4831938"/>
            <a:chOff x="5814874" y="280847"/>
            <a:chExt cx="230514" cy="590158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927678" y="280847"/>
              <a:ext cx="0" cy="5901589"/>
            </a:xfrm>
            <a:prstGeom prst="line">
              <a:avLst/>
            </a:prstGeom>
            <a:ln>
              <a:solidFill>
                <a:srgbClr val="7030A0"/>
              </a:solidFill>
              <a:prstDash val="sysDot"/>
              <a:headEnd type="diamond" w="med" len="med"/>
              <a:tailEnd type="diamond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5814874" y="919201"/>
              <a:ext cx="230514" cy="4727713"/>
              <a:chOff x="5814874" y="919201"/>
              <a:chExt cx="230514" cy="4727713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5814874" y="919201"/>
                <a:ext cx="0" cy="4714069"/>
              </a:xfrm>
              <a:prstGeom prst="line">
                <a:avLst/>
              </a:prstGeom>
              <a:ln>
                <a:solidFill>
                  <a:srgbClr val="7030A0"/>
                </a:solidFill>
                <a:prstDash val="sysDot"/>
                <a:headEnd type="diamond" w="med" len="med"/>
                <a:tailEnd type="diamond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045388" y="954108"/>
                <a:ext cx="0" cy="4692806"/>
              </a:xfrm>
              <a:prstGeom prst="line">
                <a:avLst/>
              </a:prstGeom>
              <a:ln>
                <a:solidFill>
                  <a:srgbClr val="7030A0"/>
                </a:solidFill>
                <a:prstDash val="sysDot"/>
                <a:headEnd type="diamond" w="med" len="med"/>
                <a:tailEnd type="diamond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614" y="1012874"/>
            <a:ext cx="5027093" cy="4600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InShot_20200803_1818190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905411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71052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10485" y="225083"/>
            <a:ext cx="7554351" cy="7033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/>
              <a:t> </a:t>
            </a:r>
            <a:r>
              <a:rPr lang="en-US" sz="4800" b="1" dirty="0" err="1" smtClean="0"/>
              <a:t>আমিষের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অভাবজনিত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রোগ</a:t>
            </a:r>
            <a:endParaRPr lang="en-US" sz="4800" b="1" dirty="0" smtClean="0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947613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" y="1208873"/>
            <a:ext cx="110572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dirty="0" smtClean="0"/>
              <a:t>দেহের স্বাভাবিক বৃদ্ধি ও গঠন ক্ষতিগ্রস্ত হয়। দেহে বৃদ্ধি বন্ধ বা স্থগিত থাকলে শিশু পুষ্টিহীনতায় ভোগে। শিশুদের কোয়াশিয়রকর ও মেরাসমাস রোগ দেখা দেয়।</a:t>
            </a:r>
            <a:endParaRPr lang="en-US" sz="32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2031999" y="2970497"/>
          <a:ext cx="8589107" cy="2994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9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15066" y="239152"/>
            <a:ext cx="6977574" cy="745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/>
              <a:t>কোয়াশিয়রকর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রোগের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লক্ষণ</a:t>
            </a:r>
            <a:r>
              <a:rPr lang="en-US" sz="4400" b="1" dirty="0" smtClean="0"/>
              <a:t> </a:t>
            </a:r>
            <a:endParaRPr lang="en-US" sz="4400" b="1" dirty="0" smtClean="0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919478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25218" y="1269499"/>
            <a:ext cx="71885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-</a:t>
            </a:r>
            <a:r>
              <a:rPr lang="as-IN" sz="3200" dirty="0" smtClean="0"/>
              <a:t>শিশুদের </a:t>
            </a:r>
            <a:r>
              <a:rPr lang="as-IN" sz="3200" dirty="0" smtClean="0"/>
              <a:t>খাওয়ায় অরুচি হয়।</a:t>
            </a:r>
            <a:br>
              <a:rPr lang="as-IN" sz="3200" dirty="0" smtClean="0"/>
            </a:br>
            <a:r>
              <a:rPr lang="en-US" sz="3200" dirty="0" smtClean="0"/>
              <a:t>-</a:t>
            </a:r>
            <a:r>
              <a:rPr lang="as-IN" sz="3200" dirty="0" smtClean="0"/>
              <a:t>পেশি </a:t>
            </a:r>
            <a:r>
              <a:rPr lang="as-IN" sz="3200" dirty="0" smtClean="0"/>
              <a:t>শীর্ণ ও দুর্বল হতে </a:t>
            </a:r>
            <a:r>
              <a:rPr lang="as-IN" sz="3200" dirty="0" smtClean="0"/>
              <a:t>থাকে,</a:t>
            </a:r>
            <a:r>
              <a:rPr lang="en-US" sz="3200" dirty="0" smtClean="0"/>
              <a:t> </a:t>
            </a:r>
            <a:r>
              <a:rPr lang="as-IN" sz="3200" dirty="0" smtClean="0"/>
              <a:t>চামড়া,</a:t>
            </a:r>
            <a:r>
              <a:rPr lang="en-US" sz="3200" dirty="0" smtClean="0"/>
              <a:t> </a:t>
            </a:r>
            <a:r>
              <a:rPr lang="as-IN" sz="3200" dirty="0" smtClean="0"/>
              <a:t>চুলের </a:t>
            </a:r>
            <a:r>
              <a:rPr lang="as-IN" sz="3200" dirty="0" smtClean="0"/>
              <a:t>মসৃণতা ও রং নষ্ট হয়ে যায়।</a:t>
            </a:r>
            <a:br>
              <a:rPr lang="as-IN" sz="3200" dirty="0" smtClean="0"/>
            </a:br>
            <a:r>
              <a:rPr lang="as-IN" sz="3200" dirty="0" smtClean="0"/>
              <a:t>- ডায়রিয়া রোগ হয়, শরীরে পানি আসে।</a:t>
            </a:r>
            <a:br>
              <a:rPr lang="as-IN" sz="3200" dirty="0" smtClean="0"/>
            </a:br>
            <a:r>
              <a:rPr lang="as-IN" sz="3200" dirty="0" smtClean="0"/>
              <a:t>- পেট বড় হয়</a:t>
            </a:r>
            <a:r>
              <a:rPr lang="as-IN" sz="3200" dirty="0" smtClean="0"/>
              <a:t>।</a:t>
            </a:r>
            <a:r>
              <a:rPr lang="en-US" sz="3200" dirty="0" smtClean="0"/>
              <a:t> </a:t>
            </a:r>
          </a:p>
          <a:p>
            <a:r>
              <a:rPr lang="as-IN" sz="3200" dirty="0" smtClean="0"/>
              <a:t>উপযুক্ত </a:t>
            </a:r>
            <a:r>
              <a:rPr lang="as-IN" sz="3200" dirty="0" smtClean="0"/>
              <a:t>চিকিৎসার দ্বারা এ রোগ নিরাময় হলেও দেহে মানসিক স্থবিরতা আসে। কোয়াশিয়রকর রোগ মারাত্মক হলে শিশুর মৃত্যু হতে পারে।</a:t>
            </a:r>
            <a:endParaRPr lang="en-US" sz="3200" dirty="0"/>
          </a:p>
        </p:txBody>
      </p:sp>
      <p:pic>
        <p:nvPicPr>
          <p:cNvPr id="8" name="Picture 7" descr="১৩.৫.১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4" y="1411898"/>
            <a:ext cx="4454476" cy="417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05410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16924" y="253220"/>
            <a:ext cx="4979963" cy="675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মেরাসমাস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রোগের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লক্ষণ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4783015" y="1250326"/>
            <a:ext cx="71604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as-IN" sz="3200" dirty="0" smtClean="0"/>
              <a:t>আমিষ </a:t>
            </a:r>
            <a:r>
              <a:rPr lang="as-IN" sz="3200" dirty="0" smtClean="0"/>
              <a:t>ও ক্যালরি উভয়েরই অভাব ঘটে, ফলে দেহের বৃদ্ধি বন্ধ হয়ে যায়।</a:t>
            </a:r>
            <a:br>
              <a:rPr lang="as-IN" sz="3200" dirty="0" smtClean="0"/>
            </a:br>
            <a:r>
              <a:rPr lang="as-IN" sz="3200" dirty="0" smtClean="0"/>
              <a:t>- শরীর ক্ষীণ হয়ে অস্থিচর্মসার হয়।</a:t>
            </a:r>
            <a:br>
              <a:rPr lang="as-IN" sz="3200" dirty="0" smtClean="0"/>
            </a:br>
            <a:r>
              <a:rPr lang="as-IN" sz="3200" dirty="0" smtClean="0"/>
              <a:t>- চামড়া বা ত্বক খসখসে হয়ে ঝুলে পড়ে।</a:t>
            </a:r>
            <a:br>
              <a:rPr lang="as-IN" sz="3200" dirty="0" smtClean="0"/>
            </a:br>
            <a:r>
              <a:rPr lang="as-IN" sz="3200" dirty="0" smtClean="0"/>
              <a:t>- শরীরের ওজন হ্রাস পায়</a:t>
            </a:r>
            <a:r>
              <a:rPr lang="as-IN" sz="3200" dirty="0" smtClean="0"/>
              <a:t>।</a:t>
            </a:r>
            <a:endParaRPr lang="en-US" sz="3200" dirty="0" smtClean="0"/>
          </a:p>
          <a:p>
            <a:pPr algn="just"/>
            <a:r>
              <a:rPr lang="as-IN" sz="3200" dirty="0" smtClean="0"/>
              <a:t/>
            </a:r>
            <a:br>
              <a:rPr lang="as-IN" sz="3200" dirty="0" smtClean="0"/>
            </a:br>
            <a:r>
              <a:rPr lang="as-IN" sz="3200" dirty="0" smtClean="0"/>
              <a:t>শিশুদের জন্য এরূপ অবস্থা বিপজ্জনক। এছাড়া প্রোটিনের অভাবে বয়স্কদের রোগ-প্রতিরোধ ক্ষমতা কমে যায় ও রক্তস্বল্পতা দেখা দেয়</a:t>
            </a:r>
            <a:r>
              <a:rPr lang="bn-BD" sz="3200" dirty="0" smtClean="0"/>
              <a:t>। </a:t>
            </a:r>
            <a:endParaRPr lang="en-US" sz="3200" dirty="0"/>
          </a:p>
        </p:txBody>
      </p:sp>
      <p:pic>
        <p:nvPicPr>
          <p:cNvPr id="7" name="Picture 6" descr="১৩.৫.৩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" y="1336431"/>
            <a:ext cx="4459458" cy="423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hot_20200803_181819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33546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45390" y="239153"/>
            <a:ext cx="3165231" cy="6189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জোড়ায়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কাজ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pic>
        <p:nvPicPr>
          <p:cNvPr id="6" name="Picture 5" descr="১৩.২.১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51" y="1137358"/>
            <a:ext cx="2246142" cy="1732451"/>
          </a:xfrm>
          <a:prstGeom prst="rect">
            <a:avLst/>
          </a:prstGeom>
        </p:spPr>
      </p:pic>
      <p:pic>
        <p:nvPicPr>
          <p:cNvPr id="7" name="Picture 6" descr="১৩.২.২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8794" y="1131204"/>
            <a:ext cx="2321169" cy="1745411"/>
          </a:xfrm>
          <a:prstGeom prst="rect">
            <a:avLst/>
          </a:prstGeom>
        </p:spPr>
      </p:pic>
      <p:pic>
        <p:nvPicPr>
          <p:cNvPr id="8" name="Picture 7" descr="১৩.২.৩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221" y="1167619"/>
            <a:ext cx="2250588" cy="1688123"/>
          </a:xfrm>
          <a:prstGeom prst="rect">
            <a:avLst/>
          </a:prstGeom>
        </p:spPr>
      </p:pic>
      <p:pic>
        <p:nvPicPr>
          <p:cNvPr id="9" name="Picture 8" descr="১৩.৩.১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0033" y="1200443"/>
            <a:ext cx="2349893" cy="1613095"/>
          </a:xfrm>
          <a:prstGeom prst="rect">
            <a:avLst/>
          </a:prstGeom>
        </p:spPr>
      </p:pic>
      <p:pic>
        <p:nvPicPr>
          <p:cNvPr id="10" name="Picture 9" descr="১৩.৩.৩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9151" y="3156292"/>
            <a:ext cx="2803867" cy="1578177"/>
          </a:xfrm>
          <a:prstGeom prst="rect">
            <a:avLst/>
          </a:prstGeom>
        </p:spPr>
      </p:pic>
      <p:pic>
        <p:nvPicPr>
          <p:cNvPr id="11" name="Picture 10" descr="১৩.৩.৪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68867" y="1181686"/>
            <a:ext cx="1887205" cy="1603717"/>
          </a:xfrm>
          <a:prstGeom prst="rect">
            <a:avLst/>
          </a:prstGeom>
        </p:spPr>
      </p:pic>
      <p:pic>
        <p:nvPicPr>
          <p:cNvPr id="12" name="Picture 11" descr="১৩.৩.৫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79298" y="3174023"/>
            <a:ext cx="2630659" cy="1578395"/>
          </a:xfrm>
          <a:prstGeom prst="rect">
            <a:avLst/>
          </a:prstGeom>
        </p:spPr>
      </p:pic>
      <p:pic>
        <p:nvPicPr>
          <p:cNvPr id="13" name="Picture 12" descr="১৩.৩.৯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80294" y="3156878"/>
            <a:ext cx="2996420" cy="1619101"/>
          </a:xfrm>
          <a:prstGeom prst="rect">
            <a:avLst/>
          </a:prstGeom>
        </p:spPr>
      </p:pic>
      <p:pic>
        <p:nvPicPr>
          <p:cNvPr id="14" name="Picture 13" descr="১৩.৪.২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989255" y="3123027"/>
            <a:ext cx="2933653" cy="165998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715064" y="5331655"/>
            <a:ext cx="8750104" cy="75965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/>
              <a:t>উপরের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চিত্রগুলো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থেকে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শর্করা</a:t>
            </a:r>
            <a:r>
              <a:rPr lang="en-US" sz="3600" dirty="0" smtClean="0"/>
              <a:t> ও </a:t>
            </a:r>
            <a:r>
              <a:rPr lang="en-US" sz="3600" dirty="0" err="1" smtClean="0"/>
              <a:t>আমিষ</a:t>
            </a:r>
            <a:r>
              <a:rPr lang="en-US" sz="3600" dirty="0" smtClean="0"/>
              <a:t> </a:t>
            </a:r>
            <a:r>
              <a:rPr lang="en-US" sz="3600" dirty="0" err="1" smtClean="0"/>
              <a:t>চিহ্নিত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কর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47613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4093698" y="211015"/>
            <a:ext cx="4572000" cy="829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 </a:t>
            </a:r>
            <a:r>
              <a:rPr lang="en-US" sz="4800" b="1" dirty="0" smtClean="0"/>
              <a:t>মূল্যায়ণ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0879" y="1192629"/>
            <a:ext cx="6419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/>
              <a:t/>
            </a:r>
            <a:br>
              <a:rPr lang="bn-BD" dirty="0" smtClean="0"/>
            </a:b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25083" y="1645920"/>
            <a:ext cx="478301" cy="253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6264" y="1617785"/>
            <a:ext cx="860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আমিষে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শতকরা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কত</a:t>
            </a:r>
            <a:r>
              <a:rPr lang="en-US" sz="2800" dirty="0" smtClean="0"/>
              <a:t> </a:t>
            </a:r>
            <a:r>
              <a:rPr lang="en-US" sz="2800" dirty="0" err="1" smtClean="0"/>
              <a:t>ভাগ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নাইট্রোজেন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থাকে</a:t>
            </a:r>
            <a:r>
              <a:rPr lang="en-US" sz="2800" dirty="0" smtClean="0"/>
              <a:t>?  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8187397" y="1716259"/>
            <a:ext cx="295422" cy="323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750105" y="1589649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১৬%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2" name="Right Arrow 11"/>
          <p:cNvSpPr/>
          <p:nvPr/>
        </p:nvSpPr>
        <p:spPr>
          <a:xfrm>
            <a:off x="208671" y="2290689"/>
            <a:ext cx="478301" cy="253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86264" y="2222696"/>
            <a:ext cx="8750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আমিষের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সহজপাচ্যতার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গুণক</a:t>
            </a:r>
            <a:r>
              <a:rPr lang="en-US" sz="2800" dirty="0" smtClean="0"/>
              <a:t> ১ </a:t>
            </a:r>
            <a:r>
              <a:rPr lang="en-US" sz="2800" dirty="0" err="1" smtClean="0"/>
              <a:t>কিসে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পাওয়া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</a:t>
            </a:r>
            <a:r>
              <a:rPr lang="en-US" sz="2800" dirty="0" smtClean="0"/>
              <a:t>? 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8199120" y="2318824"/>
            <a:ext cx="295422" cy="323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743687" y="2203325"/>
            <a:ext cx="816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ডিম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6" name="Right Arrow 15"/>
          <p:cNvSpPr/>
          <p:nvPr/>
        </p:nvSpPr>
        <p:spPr>
          <a:xfrm>
            <a:off x="192259" y="2907322"/>
            <a:ext cx="478301" cy="253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65858" y="2836372"/>
            <a:ext cx="6646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খাদ্যের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অভাবে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মেরাসমাস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রোগ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? </a:t>
            </a:r>
            <a:endParaRPr lang="en-US" sz="2800" dirty="0"/>
          </a:p>
        </p:txBody>
      </p:sp>
      <p:sp>
        <p:nvSpPr>
          <p:cNvPr id="18" name="Oval 17"/>
          <p:cNvSpPr/>
          <p:nvPr/>
        </p:nvSpPr>
        <p:spPr>
          <a:xfrm>
            <a:off x="8224909" y="2865121"/>
            <a:ext cx="295422" cy="323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622247" y="2766033"/>
            <a:ext cx="1037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আমিষ</a:t>
            </a:r>
            <a:endParaRPr lang="en-US" sz="2800" dirty="0"/>
          </a:p>
        </p:txBody>
      </p:sp>
      <p:sp>
        <p:nvSpPr>
          <p:cNvPr id="20" name="Right Arrow 19"/>
          <p:cNvSpPr/>
          <p:nvPr/>
        </p:nvSpPr>
        <p:spPr>
          <a:xfrm>
            <a:off x="218049" y="3509891"/>
            <a:ext cx="478301" cy="253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75811" y="3356876"/>
            <a:ext cx="5190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মানব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দেহে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কত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শর্করা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জমা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থাকে</a:t>
            </a:r>
            <a:r>
              <a:rPr lang="en-US" sz="2800" dirty="0" smtClean="0"/>
              <a:t>?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8250698" y="3453619"/>
            <a:ext cx="295422" cy="323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623496" y="3418450"/>
            <a:ext cx="236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৩০০-৪০০ </a:t>
            </a:r>
            <a:r>
              <a:rPr lang="en-US" sz="2800" dirty="0" err="1" smtClean="0"/>
              <a:t>গ্রাম</a:t>
            </a:r>
            <a:r>
              <a:rPr lang="en-US" sz="2800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800870" y="1612482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201636" y="4126525"/>
            <a:ext cx="478301" cy="253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201636" y="4703298"/>
            <a:ext cx="478301" cy="253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58129" y="4276578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58129" y="4135902"/>
            <a:ext cx="149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72197" y="3995224"/>
            <a:ext cx="5908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সেদ্ধচালে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শতকরা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কত</a:t>
            </a:r>
            <a:r>
              <a:rPr lang="en-US" sz="2800" dirty="0" smtClean="0"/>
              <a:t> </a:t>
            </a:r>
            <a:r>
              <a:rPr lang="en-US" sz="2800" dirty="0" err="1" smtClean="0"/>
              <a:t>ভাগ</a:t>
            </a:r>
            <a:r>
              <a:rPr lang="en-US" sz="2800" dirty="0" smtClean="0"/>
              <a:t> </a:t>
            </a:r>
            <a:r>
              <a:rPr lang="en-US" sz="2800" dirty="0" err="1" smtClean="0"/>
              <a:t>শ্বেতসার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থাকে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5" name="Oval 34"/>
          <p:cNvSpPr/>
          <p:nvPr/>
        </p:nvSpPr>
        <p:spPr>
          <a:xfrm>
            <a:off x="8220219" y="4070254"/>
            <a:ext cx="295422" cy="323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721969" y="396708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৭৯ </a:t>
            </a:r>
            <a:r>
              <a:rPr lang="en-US" sz="2800" dirty="0" err="1" smtClean="0"/>
              <a:t>ভাগ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703384" y="4614203"/>
            <a:ext cx="7765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 </a:t>
            </a:r>
            <a:r>
              <a:rPr lang="en-US" sz="2800" dirty="0" err="1" smtClean="0"/>
              <a:t>গ্রাম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শরকরা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পরিমান</a:t>
            </a:r>
            <a:r>
              <a:rPr lang="en-US" sz="2800" dirty="0" smtClean="0"/>
              <a:t>  </a:t>
            </a:r>
            <a:r>
              <a:rPr lang="en-US" sz="2800" dirty="0" err="1" smtClean="0"/>
              <a:t>তাপ</a:t>
            </a:r>
            <a:r>
              <a:rPr lang="en-US" sz="2800" dirty="0" smtClean="0"/>
              <a:t> </a:t>
            </a:r>
            <a:r>
              <a:rPr lang="en-US" sz="2800" dirty="0" err="1" smtClean="0"/>
              <a:t>শক্তি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উৎপন্ন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8" name="Oval 37"/>
          <p:cNvSpPr/>
          <p:nvPr/>
        </p:nvSpPr>
        <p:spPr>
          <a:xfrm>
            <a:off x="8222564" y="3453619"/>
            <a:ext cx="295422" cy="323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8248354" y="4689231"/>
            <a:ext cx="295422" cy="323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707901" y="4670474"/>
            <a:ext cx="2883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৪ </a:t>
            </a:r>
            <a:r>
              <a:rPr lang="en-US" sz="2800" dirty="0" err="1" smtClean="0"/>
              <a:t>কিলোক্যালরি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  <p:bldP spid="13" grpId="0"/>
      <p:bldP spid="15" grpId="0"/>
      <p:bldP spid="17" grpId="0"/>
      <p:bldP spid="19" grpId="0"/>
      <p:bldP spid="21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47614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বাড়ি-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4912"/>
            <a:ext cx="12192000" cy="509250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702191" y="0"/>
            <a:ext cx="10489809" cy="576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বাড়ির কাজ 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3131012" y="5914070"/>
            <a:ext cx="8218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উদ্ভিজ্জ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আমিষের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কার্যকারিতা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47614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979"/>
            <a:ext cx="12192000" cy="521911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674054" y="0"/>
            <a:ext cx="10517945" cy="137863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/>
              <a:t>সবাইকে</a:t>
            </a:r>
            <a:r>
              <a:rPr lang="en-US" sz="8800" b="1" dirty="0" smtClean="0"/>
              <a:t> </a:t>
            </a:r>
            <a:r>
              <a:rPr lang="en-US" sz="8800" b="1" dirty="0" err="1" smtClean="0"/>
              <a:t>ধন্যবাদ</a:t>
            </a:r>
            <a:r>
              <a:rPr lang="en-US" sz="8800" b="1" dirty="0" smtClean="0"/>
              <a:t> </a:t>
            </a:r>
            <a:endParaRPr lang="en-US" sz="88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179298" y="5838093"/>
            <a:ext cx="9012702" cy="10199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সবাই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সুস্থ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থাক</a:t>
            </a:r>
            <a:r>
              <a:rPr lang="en-US" sz="5400" b="1" dirty="0" smtClean="0"/>
              <a:t>। </a:t>
            </a:r>
            <a:r>
              <a:rPr lang="en-US" sz="5400" b="1" dirty="0" err="1" smtClean="0"/>
              <a:t>নিরাপদে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থাক</a:t>
            </a:r>
            <a:r>
              <a:rPr lang="en-US" sz="5400" b="1" dirty="0" smtClean="0"/>
              <a:t>।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hot_20200803_181819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60079" y="6488668"/>
            <a:ext cx="2281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659988" y="0"/>
            <a:ext cx="10532012" cy="6611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B0F0"/>
                </a:solidFill>
              </a:rPr>
              <a:t>নিচের চিত্রগুলো লক্ষ কর </a:t>
            </a:r>
            <a:endParaRPr lang="en-US" sz="4800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Juel Rana\Desktop\PIC SCIENCE\বিজ্ঞান-১৩\১৩.৭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895" y="984738"/>
            <a:ext cx="3938074" cy="3756073"/>
          </a:xfrm>
          <a:prstGeom prst="rect">
            <a:avLst/>
          </a:prstGeom>
          <a:noFill/>
        </p:spPr>
      </p:pic>
      <p:pic>
        <p:nvPicPr>
          <p:cNvPr id="1027" name="Picture 3" descr="C:\Users\Juel Rana\Desktop\PIC SCIENCE\বিজ্ঞান-১৩\১৩.৮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9971" y="1026942"/>
            <a:ext cx="3854547" cy="3713871"/>
          </a:xfrm>
          <a:prstGeom prst="rect">
            <a:avLst/>
          </a:prstGeom>
          <a:noFill/>
        </p:spPr>
      </p:pic>
      <p:pic>
        <p:nvPicPr>
          <p:cNvPr id="1028" name="Picture 4" descr="C:\Users\Juel Rana\Desktop\PIC SCIENCE\বিজ্ঞান-১৩\১৩.৯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4517" y="1026943"/>
            <a:ext cx="3955955" cy="371387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98806" y="5064369"/>
            <a:ext cx="1547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কয়লা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16" name="Rectangle 15"/>
          <p:cNvSpPr/>
          <p:nvPr/>
        </p:nvSpPr>
        <p:spPr>
          <a:xfrm>
            <a:off x="5154103" y="5101269"/>
            <a:ext cx="1627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/>
              <a:t>পেট্রোল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783569" y="5016863"/>
            <a:ext cx="2935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/>
              <a:t>প্রাকৃতিক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গ্যাস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3170559" y="5818721"/>
            <a:ext cx="7502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/>
              <a:t>চিত্রগুলো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থেকে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আমরা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বুঝতে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পারি</a:t>
            </a:r>
            <a:r>
              <a:rPr lang="en-US" sz="3600" b="1" dirty="0" smtClean="0"/>
              <a:t>?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47614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ounded Rectangle 7"/>
          <p:cNvSpPr/>
          <p:nvPr/>
        </p:nvSpPr>
        <p:spPr>
          <a:xfrm>
            <a:off x="1659988" y="0"/>
            <a:ext cx="10532012" cy="6611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 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চিত্রগুলো লক্ষ কর 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64898" y="5303520"/>
            <a:ext cx="8623496" cy="703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এই চিত্রগুলো আগের পেইজের চিত্রগুলোর সাথে কোথায় মিল রয়েছে? 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25"/>
          <a:stretch/>
        </p:blipFill>
        <p:spPr>
          <a:xfrm>
            <a:off x="0" y="863432"/>
            <a:ext cx="4248443" cy="38914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</p:pic>
      <p:pic>
        <p:nvPicPr>
          <p:cNvPr id="2050" name="Picture 2" descr="C:\Users\Juel Rana\Desktop\PIC SCIENCE\বিজ্ঞান-১৩\১৩.৩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2030" y="886265"/>
            <a:ext cx="4335195" cy="3882683"/>
          </a:xfrm>
          <a:prstGeom prst="rect">
            <a:avLst/>
          </a:prstGeom>
          <a:noFill/>
        </p:spPr>
      </p:pic>
      <p:pic>
        <p:nvPicPr>
          <p:cNvPr id="2051" name="Picture 3" descr="C:\Users\Juel Rana\Desktop\PIC SCIENCE\বিজ্ঞান-১৩\১৩.৫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95360" y="914397"/>
            <a:ext cx="3596640" cy="3868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hot_20200803_181819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47614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51162" y="323556"/>
            <a:ext cx="5064369" cy="1406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পাঠ শিরোনাম </a:t>
            </a:r>
            <a:endParaRPr lang="en-US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55741" y="3305908"/>
            <a:ext cx="6316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6000" b="1" dirty="0" smtClean="0">
                <a:solidFill>
                  <a:srgbClr val="0070C0"/>
                </a:solidFill>
              </a:rPr>
              <a:t>  </a:t>
            </a:r>
            <a:r>
              <a:rPr lang="en-US" sz="6000" b="1" dirty="0" err="1" smtClean="0">
                <a:solidFill>
                  <a:srgbClr val="0070C0"/>
                </a:solidFill>
              </a:rPr>
              <a:t>খাদ্য</a:t>
            </a:r>
            <a:r>
              <a:rPr lang="en-US" sz="6000" b="1" dirty="0" smtClean="0">
                <a:solidFill>
                  <a:srgbClr val="0070C0"/>
                </a:solidFill>
              </a:rPr>
              <a:t> ও </a:t>
            </a:r>
            <a:r>
              <a:rPr lang="en-US" sz="6000" b="1" dirty="0" err="1" smtClean="0">
                <a:solidFill>
                  <a:srgbClr val="0070C0"/>
                </a:solidFill>
              </a:rPr>
              <a:t>পুষ্টি</a:t>
            </a:r>
            <a:r>
              <a:rPr lang="en-US" sz="6000" b="1" dirty="0" smtClean="0">
                <a:solidFill>
                  <a:srgbClr val="0070C0"/>
                </a:solidFill>
              </a:rPr>
              <a:t> </a:t>
            </a:r>
            <a:endParaRPr lang="en-US" sz="6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05411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30991" y="225083"/>
            <a:ext cx="5233182" cy="970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পাঠ পরিচিতি </a:t>
            </a:r>
            <a:endParaRPr lang="en-US" sz="6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1" y="1491176"/>
            <a:ext cx="3291840" cy="4243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7061982" y="1491177"/>
            <a:ext cx="4459457" cy="4220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অধ্যায়ঃ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ত্রয়োদশ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১-৩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  </a:t>
            </a:r>
          </a:p>
          <a:p>
            <a:pPr algn="ctr"/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72333" y="1603718"/>
            <a:ext cx="211015" cy="3953021"/>
            <a:chOff x="5814874" y="280847"/>
            <a:chExt cx="230514" cy="590158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927678" y="280847"/>
              <a:ext cx="0" cy="5901589"/>
            </a:xfrm>
            <a:prstGeom prst="line">
              <a:avLst/>
            </a:prstGeom>
            <a:ln>
              <a:solidFill>
                <a:srgbClr val="7030A0"/>
              </a:solidFill>
              <a:prstDash val="sysDot"/>
              <a:headEnd type="diamond" w="med" len="med"/>
              <a:tailEnd type="diamond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22"/>
            <p:cNvGrpSpPr/>
            <p:nvPr/>
          </p:nvGrpSpPr>
          <p:grpSpPr>
            <a:xfrm>
              <a:off x="5814874" y="919201"/>
              <a:ext cx="230514" cy="4727713"/>
              <a:chOff x="5814874" y="919201"/>
              <a:chExt cx="230514" cy="4727713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814874" y="919201"/>
                <a:ext cx="0" cy="4714069"/>
              </a:xfrm>
              <a:prstGeom prst="line">
                <a:avLst/>
              </a:prstGeom>
              <a:ln>
                <a:solidFill>
                  <a:srgbClr val="7030A0"/>
                </a:solidFill>
                <a:prstDash val="sysDot"/>
                <a:headEnd type="diamond" w="med" len="med"/>
                <a:tailEnd type="diamond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045388" y="954108"/>
                <a:ext cx="0" cy="4692806"/>
              </a:xfrm>
              <a:prstGeom prst="line">
                <a:avLst/>
              </a:prstGeom>
              <a:ln>
                <a:solidFill>
                  <a:srgbClr val="7030A0"/>
                </a:solidFill>
                <a:prstDash val="sysDot"/>
                <a:headEnd type="diamond" w="med" len="med"/>
                <a:tailEnd type="diamond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33546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476" y="1774019"/>
            <a:ext cx="685029" cy="64143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348112" y="196947"/>
            <a:ext cx="5106572" cy="11394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শিখনফল </a:t>
            </a:r>
            <a:endParaRPr lang="en-US" sz="6600" b="1" dirty="0"/>
          </a:p>
        </p:txBody>
      </p:sp>
      <p:sp>
        <p:nvSpPr>
          <p:cNvPr id="7" name="Rectangle 6"/>
          <p:cNvSpPr/>
          <p:nvPr/>
        </p:nvSpPr>
        <p:spPr>
          <a:xfrm>
            <a:off x="793176" y="1767226"/>
            <a:ext cx="38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2800" b="1" dirty="0"/>
          </a:p>
        </p:txBody>
      </p:sp>
      <p:sp>
        <p:nvSpPr>
          <p:cNvPr id="8" name="Freeform 7"/>
          <p:cNvSpPr/>
          <p:nvPr/>
        </p:nvSpPr>
        <p:spPr>
          <a:xfrm>
            <a:off x="1350497" y="1847830"/>
            <a:ext cx="7839509" cy="473339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8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709" y="2935948"/>
            <a:ext cx="690842" cy="6468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635" y="3780009"/>
            <a:ext cx="650508" cy="609112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308294" y="2956833"/>
            <a:ext cx="7963773" cy="503819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পুষ্টিমান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জানবে ?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280159" y="3899369"/>
            <a:ext cx="7977841" cy="489752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6625" y="2934844"/>
            <a:ext cx="405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606288" y="3807042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28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094" y="4593591"/>
            <a:ext cx="690842" cy="64687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62560" y="4608900"/>
            <a:ext cx="38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৪</a:t>
            </a:r>
            <a:endParaRPr lang="en-US" sz="2800" b="1" dirty="0"/>
          </a:p>
        </p:txBody>
      </p:sp>
      <p:sp>
        <p:nvSpPr>
          <p:cNvPr id="22" name="Freeform 21"/>
          <p:cNvSpPr/>
          <p:nvPr/>
        </p:nvSpPr>
        <p:spPr>
          <a:xfrm>
            <a:off x="1263747" y="4701227"/>
            <a:ext cx="7839509" cy="473339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8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05410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3840479" y="196949"/>
            <a:ext cx="4487595" cy="829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 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464235" y="1367973"/>
            <a:ext cx="6597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21021" y="219780"/>
            <a:ext cx="37930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/>
              <a:t>খাদ্য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উপাদান</a:t>
            </a:r>
            <a:r>
              <a:rPr lang="en-US" sz="4800" b="1" dirty="0" smtClean="0"/>
              <a:t> 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337625" y="1170879"/>
            <a:ext cx="1157771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      </a:t>
            </a:r>
            <a:r>
              <a:rPr lang="as-IN" sz="2800" dirty="0" smtClean="0"/>
              <a:t>খাদ্য বলতে সেই জৈব উপাদানকে বুঝায় যা জীবের দেহগঠন, শক্তি</a:t>
            </a:r>
            <a:r>
              <a:rPr lang="en-US" sz="2800" dirty="0" smtClean="0"/>
              <a:t> </a:t>
            </a:r>
            <a:r>
              <a:rPr lang="as-IN" sz="2800" dirty="0" smtClean="0"/>
              <a:t>উৎপাদনে </a:t>
            </a:r>
            <a:endParaRPr lang="en-US" sz="2800" dirty="0" smtClean="0"/>
          </a:p>
          <a:p>
            <a:r>
              <a:rPr lang="as-IN" sz="2800" dirty="0" smtClean="0"/>
              <a:t>ব্যবহৃত হয়। খাদ্যের মধ্যে যে সকল উপাদান বা পুষ্টিদ্রব্য থাকে তা আমাদের দেহে মুখ্যত তিনটি কাজ করে। যথা-</a:t>
            </a:r>
            <a:br>
              <a:rPr lang="as-IN" sz="2800" dirty="0" smtClean="0"/>
            </a:br>
            <a:r>
              <a:rPr lang="as-IN" sz="2800" dirty="0" smtClean="0"/>
              <a:t>- জীবের বৃদ্ধি সাধন, ক্ষয়পূরণ ও রক্ষণাবেক্ষণ।</a:t>
            </a:r>
            <a:br>
              <a:rPr lang="as-IN" sz="2800" dirty="0" smtClean="0"/>
            </a:br>
            <a:r>
              <a:rPr lang="as-IN" sz="2800" dirty="0" smtClean="0"/>
              <a:t>- তাপশক্তি ও কর্মশক্তি প্রদান।</a:t>
            </a:r>
            <a:br>
              <a:rPr lang="as-IN" sz="2800" dirty="0" smtClean="0"/>
            </a:br>
            <a:r>
              <a:rPr lang="as-IN" sz="2800" dirty="0" smtClean="0"/>
              <a:t>- রোগ প্রতিরোধ, সুস্থতা বিধান ও শারীরবৃত্তীয় কাজ (যেমন : পরিপাক, শ্বসন, রেচন ইত্যাদি) নিয়ন্ত্রণ করে।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as-IN" sz="2800" b="1" dirty="0" smtClean="0"/>
              <a:t>পুষ্টি </a:t>
            </a:r>
            <a:r>
              <a:rPr lang="as-IN" sz="2800" dirty="0" smtClean="0"/>
              <a:t/>
            </a:r>
            <a:br>
              <a:rPr lang="as-IN" sz="2800" dirty="0" smtClean="0"/>
            </a:br>
            <a:r>
              <a:rPr lang="as-IN" sz="2800" dirty="0" smtClean="0"/>
              <a:t>পুষ্টি একটি প্রক্রিয়া। এ প্রক্রিয়াতে খাদ্যবস্তু খাওয়ার পরে পরিপাক হয় এবং</a:t>
            </a:r>
            <a:r>
              <a:rPr lang="en-US" sz="2800" dirty="0" smtClean="0"/>
              <a:t> </a:t>
            </a:r>
            <a:r>
              <a:rPr lang="as-IN" sz="2800" dirty="0" smtClean="0"/>
              <a:t>জটিল </a:t>
            </a:r>
            <a:endParaRPr lang="en-US" sz="2800" dirty="0" smtClean="0"/>
          </a:p>
          <a:p>
            <a:r>
              <a:rPr lang="as-IN" sz="2800" dirty="0" smtClean="0"/>
              <a:t>খাদ্য উপাদানগুলো ভেঙ্গে সরল উপাদানে পরিণত হয়। এসব সরল উপাদান দেহ শোষণ করে নেয়।</a:t>
            </a:r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>
            <a:off x="393895" y="1223889"/>
            <a:ext cx="464233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19478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3643533" y="196949"/>
            <a:ext cx="4881490" cy="661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খাদ্য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উপাদান</a:t>
            </a:r>
            <a:r>
              <a:rPr lang="en-US" sz="4800" b="1" dirty="0" smtClean="0"/>
              <a:t> </a:t>
            </a:r>
            <a:endParaRPr lang="en-US" sz="48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694376" y="1903567"/>
          <a:ext cx="6633698" cy="1120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1663896" y="3279857"/>
          <a:ext cx="6650110" cy="1024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1649829" y="4588152"/>
          <a:ext cx="6664178" cy="103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1" name="Rectangle 10"/>
          <p:cNvSpPr/>
          <p:nvPr/>
        </p:nvSpPr>
        <p:spPr>
          <a:xfrm>
            <a:off x="1196986" y="993503"/>
            <a:ext cx="9926115" cy="5847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as-IN" sz="3200" dirty="0" smtClean="0">
                <a:solidFill>
                  <a:srgbClr val="00B050"/>
                </a:solidFill>
              </a:rPr>
              <a:t>উপাদান অনুযায়ী খাদ্যবস্তুকে তিন ভাগে ভাগ করা হয়েছে। 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AsOne/>
      </p:bldGraphic>
      <p:bldGraphic spid="9" grpId="0">
        <p:bldAsOne/>
      </p:bldGraphic>
      <p:bldGraphic spid="10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3139</TotalTime>
  <Words>1139</Words>
  <Application>Microsoft Office PowerPoint</Application>
  <PresentationFormat>Custom</PresentationFormat>
  <Paragraphs>160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Equity</vt:lpstr>
      <vt:lpstr>Slide 1</vt:lpstr>
      <vt:lpstr>শিক্ষক পরিচিতি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Juel Rana</cp:lastModifiedBy>
  <cp:revision>514</cp:revision>
  <dcterms:created xsi:type="dcterms:W3CDTF">2019-10-09T08:40:31Z</dcterms:created>
  <dcterms:modified xsi:type="dcterms:W3CDTF">2020-08-23T04:12:24Z</dcterms:modified>
</cp:coreProperties>
</file>