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6" r:id="rId2"/>
    <p:sldId id="267" r:id="rId3"/>
    <p:sldId id="291"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9" r:id="rId20"/>
    <p:sldId id="284" r:id="rId21"/>
    <p:sldId id="285" r:id="rId22"/>
    <p:sldId id="286" r:id="rId23"/>
    <p:sldId id="290" r:id="rId24"/>
    <p:sldId id="287" r:id="rId25"/>
    <p:sldId id="2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66FFFF"/>
    <a:srgbClr val="66FF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guide orient="horz" pos="2160"/>
        <p:guide pos="3840"/>
      </p:guideLst>
    </p:cSldViewPr>
  </p:slideViewPr>
  <p:notesTextViewPr>
    <p:cViewPr>
      <p:scale>
        <a:sx n="1" d="1"/>
        <a:sy n="1" d="1"/>
      </p:scale>
      <p:origin x="0" y="0"/>
    </p:cViewPr>
  </p:notesTextViewPr>
  <p:sorterViewPr>
    <p:cViewPr>
      <p:scale>
        <a:sx n="100" d="100"/>
        <a:sy n="100" d="100"/>
      </p:scale>
      <p:origin x="0" y="-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8B0128-44BB-47E1-BB98-C2327D30FC34}" type="datetimeFigureOut">
              <a:rPr lang="en-US" smtClean="0"/>
              <a:t>8/23/2020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5C31-69A6-4DEE-9230-524C8C7D974F}" type="slidenum">
              <a:rPr lang="en-US" smtClean="0"/>
              <a:t>‹#›</a:t>
            </a:fld>
            <a:endParaRPr lang="en-US"/>
          </a:p>
        </p:txBody>
      </p:sp>
    </p:spTree>
    <p:extLst>
      <p:ext uri="{BB962C8B-B14F-4D97-AF65-F5344CB8AC3E}">
        <p14:creationId xmlns:p14="http://schemas.microsoft.com/office/powerpoint/2010/main" val="146047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B5A08-9769-4FE6-A579-DCD18BA4CB9D}" type="slidenum">
              <a:rPr lang="en-US" smtClean="0"/>
              <a:t>1</a:t>
            </a:fld>
            <a:endParaRPr lang="en-US" dirty="0"/>
          </a:p>
        </p:txBody>
      </p:sp>
    </p:spTree>
    <p:extLst>
      <p:ext uri="{BB962C8B-B14F-4D97-AF65-F5344CB8AC3E}">
        <p14:creationId xmlns:p14="http://schemas.microsoft.com/office/powerpoint/2010/main" val="74587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E55D37-40F3-48F8-B5F8-39BCB23FA6EA}" type="slidenum">
              <a:rPr lang="en-US" smtClean="0"/>
              <a:t>6</a:t>
            </a:fld>
            <a:endParaRPr lang="en-US"/>
          </a:p>
        </p:txBody>
      </p:sp>
    </p:spTree>
    <p:extLst>
      <p:ext uri="{BB962C8B-B14F-4D97-AF65-F5344CB8AC3E}">
        <p14:creationId xmlns:p14="http://schemas.microsoft.com/office/powerpoint/2010/main" val="632993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এটা বিশ্বের</a:t>
            </a:r>
            <a:r>
              <a:rPr lang="bn-BD" baseline="0" dirty="0" smtClean="0"/>
              <a:t> সর্ব বৃহৎ স্বর্নের খনি</a:t>
            </a:r>
            <a:endParaRPr lang="en-US" dirty="0"/>
          </a:p>
        </p:txBody>
      </p:sp>
      <p:sp>
        <p:nvSpPr>
          <p:cNvPr id="4" name="Slide Number Placeholder 3"/>
          <p:cNvSpPr>
            <a:spLocks noGrp="1"/>
          </p:cNvSpPr>
          <p:nvPr>
            <p:ph type="sldNum" sz="quarter" idx="10"/>
          </p:nvPr>
        </p:nvSpPr>
        <p:spPr/>
        <p:txBody>
          <a:bodyPr/>
          <a:lstStyle/>
          <a:p>
            <a:fld id="{1A035C31-69A6-4DEE-9230-524C8C7D974F}" type="slidenum">
              <a:rPr lang="en-US" smtClean="0"/>
              <a:t>10</a:t>
            </a:fld>
            <a:endParaRPr lang="en-US"/>
          </a:p>
        </p:txBody>
      </p:sp>
    </p:spTree>
    <p:extLst>
      <p:ext uri="{BB962C8B-B14F-4D97-AF65-F5344CB8AC3E}">
        <p14:creationId xmlns:p14="http://schemas.microsoft.com/office/powerpoint/2010/main" val="1104246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353482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165529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401964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79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312563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330850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1442590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355566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213146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65361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278904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8EEF8ED-5F06-4075-9CB5-5E3CE7B4C4BB}" type="datetimeFigureOut">
              <a:rPr lang="en-US" smtClean="0"/>
              <a:t>8/23/2020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19496F1-DF5F-4F18-BC9B-CD9F3E69750D}" type="slidenum">
              <a:rPr lang="en-US" smtClean="0"/>
              <a:t>‹#›</a:t>
            </a:fld>
            <a:endParaRPr lang="en-US"/>
          </a:p>
        </p:txBody>
      </p:sp>
    </p:spTree>
    <p:extLst>
      <p:ext uri="{BB962C8B-B14F-4D97-AF65-F5344CB8AC3E}">
        <p14:creationId xmlns:p14="http://schemas.microsoft.com/office/powerpoint/2010/main" val="338170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12192000" cy="6828504"/>
          </a:xfrm>
          <a:prstGeom prst="rect">
            <a:avLst/>
          </a:prstGeom>
          <a:noFill/>
          <a:ln w="190500" cap="rnd">
            <a:solidFill>
              <a:srgbClr val="AA268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A2687"/>
              </a:solidFill>
            </a:endParaRPr>
          </a:p>
        </p:txBody>
      </p:sp>
      <p:sp>
        <p:nvSpPr>
          <p:cNvPr id="15" name="Rectangle 14"/>
          <p:cNvSpPr/>
          <p:nvPr userDrawn="1"/>
        </p:nvSpPr>
        <p:spPr>
          <a:xfrm>
            <a:off x="265471" y="280218"/>
            <a:ext cx="11680723" cy="6297567"/>
          </a:xfrm>
          <a:prstGeom prst="rect">
            <a:avLst/>
          </a:prstGeom>
          <a:noFill/>
          <a:ln w="79375" cap="rnd">
            <a:solidFill>
              <a:srgbClr val="AA2687"/>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647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7" Type="http://schemas.openxmlformats.org/officeDocument/2006/relationships/image" Target="../media/image10.jfif"/><Relationship Id="rId2" Type="http://schemas.openxmlformats.org/officeDocument/2006/relationships/image" Target="../media/image5.jfif"/><Relationship Id="rId1" Type="http://schemas.openxmlformats.org/officeDocument/2006/relationships/slideLayout" Target="../slideLayouts/slideLayout7.xml"/><Relationship Id="rId6" Type="http://schemas.openxmlformats.org/officeDocument/2006/relationships/image" Target="../media/image9.jfif"/><Relationship Id="rId5" Type="http://schemas.openxmlformats.org/officeDocument/2006/relationships/image" Target="../media/image8.jfif"/><Relationship Id="rId4" Type="http://schemas.openxmlformats.org/officeDocument/2006/relationships/image" Target="../media/image7.jfif"/></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7335"/>
            <a:ext cx="6228263" cy="5209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573354" y="182060"/>
            <a:ext cx="8714510" cy="1323439"/>
          </a:xfrm>
          <a:prstGeom prst="rect">
            <a:avLst/>
          </a:prstGeom>
          <a:noFill/>
        </p:spPr>
        <p:txBody>
          <a:bodyPr wrap="square" rtlCol="0">
            <a:prstTxWarp prst="textWave2">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80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মাল্টিমিডিয়া ক্লা</a:t>
            </a:r>
            <a:r>
              <a:rPr lang="bn-IN" sz="80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সে</a:t>
            </a:r>
            <a:r>
              <a:rPr lang="en-US" sz="80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 </a:t>
            </a:r>
            <a:r>
              <a:rPr lang="bn-BD" sz="80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স্বাগত</a:t>
            </a:r>
            <a:endParaRPr lang="en-US" sz="80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263" y="1566390"/>
            <a:ext cx="5963737" cy="52916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90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2388358" y="356166"/>
            <a:ext cx="7027240"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000" b="1" dirty="0" smtClean="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আরও কিছু </a:t>
            </a:r>
            <a:r>
              <a:rPr lang="bn-BD" sz="4000" b="1" dirty="0">
                <a:ln w="11430"/>
                <a:solidFill>
                  <a:prstClr val="black"/>
                </a:solidFill>
                <a:effectLst>
                  <a:outerShdw blurRad="50800" dist="39000" dir="5460000" algn="tl">
                    <a:srgbClr val="000000">
                      <a:alpha val="38000"/>
                    </a:srgbClr>
                  </a:outerShdw>
                </a:effectLst>
                <a:latin typeface="NikoshBAN" pitchFamily="2" charset="0"/>
                <a:cs typeface="NikoshBAN" pitchFamily="2" charset="0"/>
              </a:rPr>
              <a:t>শব্দার্থ শিখে নিই</a:t>
            </a:r>
            <a:endParaRPr lang="en-US" sz="4000" dirty="0">
              <a:solidFill>
                <a:prstClr val="black"/>
              </a:solidFill>
              <a:latin typeface="NikoshBAN" pitchFamily="2" charset="0"/>
              <a:cs typeface="NikoshBAN" pitchFamily="2" charset="0"/>
            </a:endParaRPr>
          </a:p>
        </p:txBody>
      </p:sp>
      <p:sp>
        <p:nvSpPr>
          <p:cNvPr id="3" name="Rounded Rectangle 2"/>
          <p:cNvSpPr/>
          <p:nvPr/>
        </p:nvSpPr>
        <p:spPr>
          <a:xfrm>
            <a:off x="678873" y="1981200"/>
            <a:ext cx="2798618" cy="1108364"/>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800" b="1" dirty="0" smtClean="0">
                <a:latin typeface="NikoshBAN" panose="02000000000000000000" pitchFamily="2" charset="0"/>
                <a:cs typeface="NikoshBAN" panose="02000000000000000000" pitchFamily="2" charset="0"/>
              </a:rPr>
              <a:t>আকর</a:t>
            </a:r>
            <a:r>
              <a:rPr lang="bn-BD" sz="4800" dirty="0" smtClean="0">
                <a:latin typeface="NikoshBAN" panose="02000000000000000000" pitchFamily="2" charset="0"/>
                <a:cs typeface="NikoshBAN" panose="02000000000000000000" pitchFamily="2" charset="0"/>
              </a:rPr>
              <a:t> </a:t>
            </a:r>
            <a:r>
              <a:rPr lang="bn-BD" sz="4800" b="1" dirty="0" smtClean="0">
                <a:latin typeface="NikoshBAN" panose="02000000000000000000" pitchFamily="2" charset="0"/>
                <a:cs typeface="NikoshBAN" panose="02000000000000000000" pitchFamily="2" charset="0"/>
              </a:rPr>
              <a:t>  </a:t>
            </a:r>
            <a:endParaRPr lang="en-US" sz="4800" b="1" dirty="0">
              <a:latin typeface="NikoshBAN" panose="02000000000000000000" pitchFamily="2" charset="0"/>
              <a:cs typeface="NikoshBAN" panose="02000000000000000000" pitchFamily="2" charset="0"/>
            </a:endParaRPr>
          </a:p>
        </p:txBody>
      </p:sp>
      <p:sp>
        <p:nvSpPr>
          <p:cNvPr id="4" name="Rounded Rectangle 3"/>
          <p:cNvSpPr/>
          <p:nvPr/>
        </p:nvSpPr>
        <p:spPr>
          <a:xfrm>
            <a:off x="8285017" y="1884218"/>
            <a:ext cx="3144983" cy="120534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err="1" smtClean="0">
                <a:latin typeface="NikoshBAN" panose="02000000000000000000" pitchFamily="2" charset="0"/>
                <a:cs typeface="NikoshBAN" panose="02000000000000000000" pitchFamily="2" charset="0"/>
              </a:rPr>
              <a:t>খনি,ঊৎপাদন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কেন্দ্র</a:t>
            </a:r>
            <a:endParaRPr lang="en-US" sz="4000" b="1" dirty="0">
              <a:latin typeface="NikoshBAN" panose="02000000000000000000" pitchFamily="2" charset="0"/>
              <a:cs typeface="NikoshBAN" panose="02000000000000000000" pitchFamily="2" charset="0"/>
            </a:endParaRPr>
          </a:p>
        </p:txBody>
      </p:sp>
      <p:sp>
        <p:nvSpPr>
          <p:cNvPr id="5" name="Rounded Rectangle 4"/>
          <p:cNvSpPr/>
          <p:nvPr/>
        </p:nvSpPr>
        <p:spPr>
          <a:xfrm>
            <a:off x="678873" y="4668256"/>
            <a:ext cx="2798618" cy="1039817"/>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800" b="1" dirty="0" smtClean="0">
                <a:latin typeface="NikoshBAN" panose="02000000000000000000" pitchFamily="2" charset="0"/>
                <a:cs typeface="NikoshBAN" panose="02000000000000000000" pitchFamily="2" charset="0"/>
              </a:rPr>
              <a:t>পাথার </a:t>
            </a:r>
            <a:endParaRPr lang="en-US" sz="4800" b="1" dirty="0">
              <a:latin typeface="NikoshBAN" panose="02000000000000000000" pitchFamily="2" charset="0"/>
              <a:cs typeface="NikoshBAN" panose="02000000000000000000" pitchFamily="2" charset="0"/>
            </a:endParaRPr>
          </a:p>
        </p:txBody>
      </p:sp>
      <p:sp>
        <p:nvSpPr>
          <p:cNvPr id="6" name="Rounded Rectangle 5"/>
          <p:cNvSpPr/>
          <p:nvPr/>
        </p:nvSpPr>
        <p:spPr>
          <a:xfrm>
            <a:off x="8451272" y="4475018"/>
            <a:ext cx="2907395" cy="1177637"/>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800" b="1" dirty="0" smtClean="0">
                <a:latin typeface="NikoshBAN" panose="02000000000000000000" pitchFamily="2" charset="0"/>
                <a:cs typeface="NikoshBAN" panose="02000000000000000000" pitchFamily="2" charset="0"/>
              </a:rPr>
              <a:t>সমুদ্র</a:t>
            </a:r>
            <a:endParaRPr lang="en-US" sz="4800" b="1"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634" y="3979602"/>
            <a:ext cx="3686255" cy="22847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635" y="1364777"/>
            <a:ext cx="3686255" cy="22853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781806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12" name="TextBox 11"/>
          <p:cNvSpPr txBox="1"/>
          <p:nvPr/>
        </p:nvSpPr>
        <p:spPr>
          <a:xfrm>
            <a:off x="3740170" y="708519"/>
            <a:ext cx="4221480" cy="1015663"/>
          </a:xfrm>
          <a:prstGeom prst="rect">
            <a:avLst/>
          </a:prstGeom>
          <a:noFill/>
        </p:spPr>
        <p:txBody>
          <a:bodyPr wrap="square" rtlCol="0">
            <a:spAutoFit/>
          </a:bodyPr>
          <a:lstStyle/>
          <a:p>
            <a:pPr algn="ctr"/>
            <a:r>
              <a:rPr lang="en-US" sz="6000" b="1" dirty="0" err="1" smtClean="0">
                <a:latin typeface="NikoshBAN" panose="02000000000000000000" pitchFamily="2" charset="0"/>
                <a:cs typeface="NikoshBAN" panose="02000000000000000000" pitchFamily="2" charset="0"/>
              </a:rPr>
              <a:t>জোড়ায়</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কাজ</a:t>
            </a:r>
            <a:endParaRPr lang="en-US" sz="6000" b="1" dirty="0">
              <a:latin typeface="NikoshBAN" panose="02000000000000000000" pitchFamily="2" charset="0"/>
              <a:cs typeface="NikoshBAN" panose="02000000000000000000" pitchFamily="2" charset="0"/>
            </a:endParaRPr>
          </a:p>
        </p:txBody>
      </p:sp>
      <p:sp>
        <p:nvSpPr>
          <p:cNvPr id="3" name="TextBox 2"/>
          <p:cNvSpPr txBox="1"/>
          <p:nvPr/>
        </p:nvSpPr>
        <p:spPr>
          <a:xfrm>
            <a:off x="855838" y="4372238"/>
            <a:ext cx="10795819"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পাষাণ,শ্যামবনানী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এবং</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পাথার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শব্দ</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দিয়ে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তিনটি</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বাক্য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তৈরি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a:t>
            </a:r>
            <a:r>
              <a:rPr lang="en-US" sz="4000" b="1" dirty="0" smtClean="0">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659" y="1869140"/>
            <a:ext cx="2623616" cy="20977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43499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4568731" y="312332"/>
            <a:ext cx="3929646" cy="2062103"/>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আকাশ আমায় শিক্ষা দিল</a:t>
            </a:r>
          </a:p>
          <a:p>
            <a:r>
              <a:rPr lang="bn-BD" sz="3200" b="1" dirty="0" smtClean="0">
                <a:latin typeface="NikoshBAN" panose="02000000000000000000" pitchFamily="2" charset="0"/>
                <a:cs typeface="NikoshBAN" panose="02000000000000000000" pitchFamily="2" charset="0"/>
              </a:rPr>
              <a:t>উদার হতে ভাই রে, </a:t>
            </a:r>
          </a:p>
          <a:p>
            <a:r>
              <a:rPr lang="bn-BD" sz="3200" b="1" dirty="0" smtClean="0">
                <a:latin typeface="NikoshBAN" panose="02000000000000000000" pitchFamily="2" charset="0"/>
                <a:cs typeface="NikoshBAN" panose="02000000000000000000" pitchFamily="2" charset="0"/>
              </a:rPr>
              <a:t>কর্মী হবার মন্ত্র আমি</a:t>
            </a:r>
          </a:p>
          <a:p>
            <a:r>
              <a:rPr lang="bn-BD" sz="3200" b="1" dirty="0" smtClean="0">
                <a:latin typeface="NikoshBAN" panose="02000000000000000000" pitchFamily="2" charset="0"/>
                <a:cs typeface="NikoshBAN" panose="02000000000000000000" pitchFamily="2" charset="0"/>
              </a:rPr>
              <a:t>বায়ুর কাছে পাই রে ।</a:t>
            </a:r>
          </a:p>
        </p:txBody>
      </p:sp>
      <p:sp>
        <p:nvSpPr>
          <p:cNvPr id="10" name="Rounded Rectangle 9"/>
          <p:cNvSpPr/>
          <p:nvPr/>
        </p:nvSpPr>
        <p:spPr>
          <a:xfrm>
            <a:off x="773535" y="554692"/>
            <a:ext cx="3211611" cy="482537"/>
          </a:xfrm>
          <a:prstGeom prst="roundRect">
            <a:avLst/>
          </a:prstGeom>
          <a:solidFill>
            <a:schemeClr val="accent4">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IN" sz="2400" b="1" dirty="0">
                <a:latin typeface="NikoshBAN" pitchFamily="2" charset="0"/>
                <a:cs typeface="NikoshBAN" pitchFamily="2" charset="0"/>
              </a:rPr>
              <a:t>কবিতার বিষয়বস্তু আলোচনা </a:t>
            </a:r>
            <a:endParaRPr lang="en-US" sz="2400" b="1"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27" y="1960462"/>
            <a:ext cx="3655859" cy="3205092"/>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807" y="2794180"/>
            <a:ext cx="3619825" cy="3205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915" y="3210576"/>
            <a:ext cx="3638874" cy="32050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505670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760149" y="497180"/>
            <a:ext cx="4413459" cy="2062103"/>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পাহাড় শিখায় তাহার সমান</a:t>
            </a:r>
          </a:p>
          <a:p>
            <a:r>
              <a:rPr lang="bn-BD" sz="3200" b="1" dirty="0" smtClean="0">
                <a:latin typeface="NikoshBAN" panose="02000000000000000000" pitchFamily="2" charset="0"/>
                <a:cs typeface="NikoshBAN" panose="02000000000000000000" pitchFamily="2" charset="0"/>
              </a:rPr>
              <a:t>হই যেন ভাই মৌন-মহান,</a:t>
            </a:r>
          </a:p>
          <a:p>
            <a:r>
              <a:rPr lang="bn-BD" sz="3200" b="1" dirty="0" smtClean="0">
                <a:latin typeface="NikoshBAN" panose="02000000000000000000" pitchFamily="2" charset="0"/>
                <a:cs typeface="NikoshBAN" panose="02000000000000000000" pitchFamily="2" charset="0"/>
              </a:rPr>
              <a:t>খোলা মাঠের উপদেশে-</a:t>
            </a:r>
          </a:p>
          <a:p>
            <a:r>
              <a:rPr lang="bn-BD" sz="3200" b="1" dirty="0" smtClean="0">
                <a:latin typeface="NikoshBAN" panose="02000000000000000000" pitchFamily="2" charset="0"/>
                <a:cs typeface="NikoshBAN" panose="02000000000000000000" pitchFamily="2" charset="0"/>
              </a:rPr>
              <a:t>দিল-খোলা হই তাই রে। </a:t>
            </a:r>
            <a:endParaRPr lang="en-US" sz="3200" b="1"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264" y="2912196"/>
            <a:ext cx="4244534" cy="31034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098" y="2912196"/>
            <a:ext cx="4291780" cy="31034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62264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3955918" y="359164"/>
            <a:ext cx="4410160" cy="2062103"/>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সূর্য আমায় মন্ত্রনা দেয়</a:t>
            </a:r>
          </a:p>
          <a:p>
            <a:r>
              <a:rPr lang="bn-BD" sz="3200" b="1" dirty="0" smtClean="0">
                <a:latin typeface="NikoshBAN" panose="02000000000000000000" pitchFamily="2" charset="0"/>
                <a:cs typeface="NikoshBAN" panose="02000000000000000000" pitchFamily="2" charset="0"/>
              </a:rPr>
              <a:t>আপন তেজে জ্বলতে,</a:t>
            </a:r>
          </a:p>
          <a:p>
            <a:r>
              <a:rPr lang="bn-BD"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চাঁদ শিখালো হাসতে মিঠে</a:t>
            </a:r>
          </a:p>
          <a:p>
            <a:r>
              <a:rPr lang="bn-BD" sz="3200" b="1" dirty="0" smtClean="0">
                <a:latin typeface="NikoshBAN" panose="02000000000000000000" pitchFamily="2" charset="0"/>
                <a:cs typeface="NikoshBAN" panose="02000000000000000000" pitchFamily="2" charset="0"/>
              </a:rPr>
              <a:t>মধুর কথা বলতে ।</a:t>
            </a:r>
            <a:endParaRPr lang="en-US" sz="3200" b="1"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9667" y="3008671"/>
            <a:ext cx="4239676" cy="3038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575" y="3008671"/>
            <a:ext cx="4277033" cy="303816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922339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894162" y="421093"/>
            <a:ext cx="3912358" cy="2062103"/>
          </a:xfrm>
          <a:prstGeom prst="rect">
            <a:avLst/>
          </a:prstGeom>
        </p:spPr>
        <p:txBody>
          <a:bodyPr wrap="square">
            <a:spAutoFit/>
          </a:bodyPr>
          <a:lstStyle/>
          <a:p>
            <a:pPr algn="ctr"/>
            <a:r>
              <a:rPr lang="bn-BD" sz="3200" b="1" dirty="0" smtClean="0">
                <a:latin typeface="NikoshBAN" panose="02000000000000000000" pitchFamily="2" charset="0"/>
                <a:cs typeface="NikoshBAN" panose="02000000000000000000" pitchFamily="2" charset="0"/>
              </a:rPr>
              <a:t>ইঙ্গিতে তার শিখায় সাগর-</a:t>
            </a:r>
          </a:p>
          <a:p>
            <a:pPr algn="ctr"/>
            <a:r>
              <a:rPr lang="bn-BD" sz="3200" b="1" dirty="0" smtClean="0">
                <a:latin typeface="NikoshBAN" panose="02000000000000000000" pitchFamily="2" charset="0"/>
                <a:cs typeface="NikoshBAN" panose="02000000000000000000" pitchFamily="2" charset="0"/>
              </a:rPr>
              <a:t>অন্তর হোক রত্ন-আকর;</a:t>
            </a:r>
          </a:p>
          <a:p>
            <a:pPr algn="ctr"/>
            <a:r>
              <a:rPr lang="bn-BD" sz="3200" b="1" dirty="0" smtClean="0">
                <a:latin typeface="NikoshBAN" panose="02000000000000000000" pitchFamily="2" charset="0"/>
                <a:cs typeface="NikoshBAN" panose="02000000000000000000" pitchFamily="2" charset="0"/>
              </a:rPr>
              <a:t>নদীর কাছে শিক্ষা পেলাম</a:t>
            </a:r>
          </a:p>
          <a:p>
            <a:pPr algn="ctr"/>
            <a:r>
              <a:rPr lang="bn-BD" sz="3200" b="1" dirty="0" smtClean="0">
                <a:latin typeface="NikoshBAN" panose="02000000000000000000" pitchFamily="2" charset="0"/>
                <a:cs typeface="NikoshBAN" panose="02000000000000000000" pitchFamily="2" charset="0"/>
              </a:rPr>
              <a:t>আপন বেগে চলতে। </a:t>
            </a:r>
            <a:endParaRPr lang="en-US" sz="32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3" y="2570019"/>
            <a:ext cx="3639972" cy="1938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037" y="4595521"/>
            <a:ext cx="3630305" cy="1846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038" y="2570019"/>
            <a:ext cx="3630305" cy="19386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4103" y="4595521"/>
            <a:ext cx="3639971" cy="1846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45316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327999" y="421092"/>
            <a:ext cx="3912358" cy="2062103"/>
          </a:xfrm>
          <a:prstGeom prst="rect">
            <a:avLst/>
          </a:prstGeom>
        </p:spPr>
        <p:txBody>
          <a:bodyPr wrap="square">
            <a:spAutoFit/>
          </a:bodyPr>
          <a:lstStyle/>
          <a:p>
            <a:r>
              <a:rPr lang="bn-BD" sz="3200" b="1" dirty="0" smtClean="0">
                <a:latin typeface="NikoshBAN" panose="02000000000000000000" pitchFamily="2" charset="0"/>
                <a:cs typeface="NikoshBAN" panose="02000000000000000000" pitchFamily="2" charset="0"/>
              </a:rPr>
              <a:t>মাটির কাছে সহিষ্ণুতা</a:t>
            </a:r>
          </a:p>
          <a:p>
            <a:r>
              <a:rPr lang="bn-BD" sz="3200" b="1" dirty="0" smtClean="0">
                <a:latin typeface="NikoshBAN" panose="02000000000000000000" pitchFamily="2" charset="0"/>
                <a:cs typeface="NikoshBAN" panose="02000000000000000000" pitchFamily="2" charset="0"/>
              </a:rPr>
              <a:t>পেলাম আমি শিক্ষা,</a:t>
            </a:r>
          </a:p>
          <a:p>
            <a:r>
              <a:rPr lang="bn-BD" sz="3200" b="1" dirty="0" smtClean="0">
                <a:latin typeface="NikoshBAN" panose="02000000000000000000" pitchFamily="2" charset="0"/>
                <a:cs typeface="NikoshBAN" panose="02000000000000000000" pitchFamily="2" charset="0"/>
              </a:rPr>
              <a:t>আপন কাজে কঠোর হতে</a:t>
            </a:r>
          </a:p>
          <a:p>
            <a:r>
              <a:rPr lang="bn-BD" sz="3200" b="1" dirty="0" smtClean="0">
                <a:latin typeface="NikoshBAN" panose="02000000000000000000" pitchFamily="2" charset="0"/>
                <a:cs typeface="NikoshBAN" panose="02000000000000000000" pitchFamily="2" charset="0"/>
              </a:rPr>
              <a:t>পাষাণ দিল দীক্ষা।  </a:t>
            </a:r>
            <a:endParaRPr lang="en-US" sz="32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79" y="2644034"/>
            <a:ext cx="3582678" cy="27108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053" y="3276046"/>
            <a:ext cx="3234661" cy="27108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506" y="3679459"/>
            <a:ext cx="3211917" cy="27108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95456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137513" y="493458"/>
            <a:ext cx="4541928" cy="2062103"/>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ঝরনা তাহার সহজ গানে</a:t>
            </a:r>
          </a:p>
          <a:p>
            <a:r>
              <a:rPr lang="bn-BD" sz="3200" b="1" dirty="0" smtClean="0">
                <a:latin typeface="NikoshBAN" panose="02000000000000000000" pitchFamily="2" charset="0"/>
                <a:cs typeface="NikoshBAN" panose="02000000000000000000" pitchFamily="2" charset="0"/>
              </a:rPr>
              <a:t>গান জাগালো আমার প্রাণে,</a:t>
            </a:r>
          </a:p>
          <a:p>
            <a:r>
              <a:rPr lang="bn-BD" sz="3200" b="1" dirty="0" smtClean="0">
                <a:latin typeface="NikoshBAN" panose="02000000000000000000" pitchFamily="2" charset="0"/>
                <a:cs typeface="NikoshBAN" panose="02000000000000000000" pitchFamily="2" charset="0"/>
              </a:rPr>
              <a:t>শ্যাম বনানী সরসতা</a:t>
            </a:r>
          </a:p>
          <a:p>
            <a:r>
              <a:rPr lang="bn-BD" sz="3200" b="1" dirty="0" smtClean="0">
                <a:latin typeface="NikoshBAN" panose="02000000000000000000" pitchFamily="2" charset="0"/>
                <a:cs typeface="NikoshBAN" panose="02000000000000000000" pitchFamily="2" charset="0"/>
              </a:rPr>
              <a:t>আমায় দিল ভিক্ষা।</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477" y="3138050"/>
            <a:ext cx="4351382" cy="27704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122" y="3238258"/>
            <a:ext cx="4553529" cy="27704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90450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760470" y="459673"/>
            <a:ext cx="4737820" cy="2062103"/>
          </a:xfrm>
          <a:prstGeom prst="rect">
            <a:avLst/>
          </a:prstGeom>
          <a:noFill/>
          <a:ln>
            <a:noFill/>
          </a:ln>
        </p:spPr>
        <p:txBody>
          <a:bodyPr wrap="square" rtlCol="0">
            <a:spAutoFit/>
          </a:bodyPr>
          <a:lstStyle/>
          <a:p>
            <a:r>
              <a:rPr lang="bn-BD" sz="3200" b="1" dirty="0" smtClean="0">
                <a:latin typeface="NikoshBAN" panose="02000000000000000000" pitchFamily="2" charset="0"/>
                <a:cs typeface="NikoshBAN" panose="02000000000000000000" pitchFamily="2" charset="0"/>
              </a:rPr>
              <a:t>বিশ্ব জোড়া পাঠশালা মোর,</a:t>
            </a:r>
          </a:p>
          <a:p>
            <a:r>
              <a:rPr lang="bn-BD" sz="3200" b="1" dirty="0" smtClean="0">
                <a:latin typeface="NikoshBAN" panose="02000000000000000000" pitchFamily="2" charset="0"/>
                <a:cs typeface="NikoshBAN" panose="02000000000000000000" pitchFamily="2" charset="0"/>
              </a:rPr>
              <a:t>                  সবার আমি ছাত্র,</a:t>
            </a:r>
          </a:p>
          <a:p>
            <a:r>
              <a:rPr lang="bn-BD" sz="3200" b="1" dirty="0" smtClean="0">
                <a:latin typeface="NikoshBAN" panose="02000000000000000000" pitchFamily="2" charset="0"/>
                <a:cs typeface="NikoshBAN" panose="02000000000000000000" pitchFamily="2" charset="0"/>
              </a:rPr>
              <a:t>নানান ভাবের নতুন জিনিস</a:t>
            </a:r>
          </a:p>
          <a:p>
            <a:r>
              <a:rPr lang="bn-BD" sz="3200" b="1" dirty="0" smtClean="0">
                <a:latin typeface="NikoshBAN" panose="02000000000000000000" pitchFamily="2" charset="0"/>
                <a:cs typeface="NikoshBAN" panose="02000000000000000000" pitchFamily="2" charset="0"/>
              </a:rPr>
              <a:t>                   শিখছি দিবারাত্র; </a:t>
            </a:r>
            <a:endParaRPr lang="en-US" sz="32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1009" y="3224473"/>
            <a:ext cx="3582443" cy="2600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224" y="3224473"/>
            <a:ext cx="3539060" cy="26001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23090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196220" y="472199"/>
            <a:ext cx="4737820" cy="2062103"/>
          </a:xfrm>
          <a:prstGeom prst="rect">
            <a:avLst/>
          </a:prstGeom>
          <a:noFill/>
          <a:ln>
            <a:noFill/>
          </a:ln>
        </p:spPr>
        <p:txBody>
          <a:bodyPr wrap="square" rtlCol="0">
            <a:spAutoFit/>
          </a:bodyPr>
          <a:lstStyle/>
          <a:p>
            <a:r>
              <a:rPr lang="bn-BD" sz="3200" b="1" dirty="0" smtClean="0">
                <a:latin typeface="NikoshBAN" panose="02000000000000000000" pitchFamily="2" charset="0"/>
                <a:cs typeface="NikoshBAN" panose="02000000000000000000" pitchFamily="2" charset="0"/>
              </a:rPr>
              <a:t>এই পৃথিবীর বিরাট খাতায়-</a:t>
            </a:r>
          </a:p>
          <a:p>
            <a:r>
              <a:rPr lang="bn-BD" sz="3200" b="1" dirty="0" smtClean="0">
                <a:latin typeface="NikoshBAN" panose="02000000000000000000" pitchFamily="2" charset="0"/>
                <a:cs typeface="NikoshBAN" panose="02000000000000000000" pitchFamily="2" charset="0"/>
              </a:rPr>
              <a:t>পাঠ্য যে-সব পাতায় পাতায়,</a:t>
            </a:r>
          </a:p>
          <a:p>
            <a:r>
              <a:rPr lang="bn-BD" sz="3200" b="1" dirty="0" smtClean="0">
                <a:latin typeface="NikoshBAN" panose="02000000000000000000" pitchFamily="2" charset="0"/>
                <a:cs typeface="NikoshBAN" panose="02000000000000000000" pitchFamily="2" charset="0"/>
              </a:rPr>
              <a:t>শিখছি সে-সব কৌতূহলে-</a:t>
            </a:r>
          </a:p>
          <a:p>
            <a:r>
              <a:rPr lang="bn-BD"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               সন্দেহ নেই মাত্র। </a:t>
            </a:r>
            <a:endParaRPr lang="en-US" sz="32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119" y="2664583"/>
            <a:ext cx="3594972" cy="34950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477" y="2706416"/>
            <a:ext cx="7340251" cy="34950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43782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6" name="Content Placeholder 3"/>
          <p:cNvSpPr txBox="1">
            <a:spLocks/>
          </p:cNvSpPr>
          <p:nvPr/>
        </p:nvSpPr>
        <p:spPr>
          <a:xfrm>
            <a:off x="862172" y="3088916"/>
            <a:ext cx="4834433" cy="2327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en-US" sz="3600" dirty="0" err="1" smtClean="0">
                <a:ln>
                  <a:solidFill>
                    <a:schemeClr val="tx1"/>
                  </a:solidFill>
                </a:ln>
                <a:latin typeface="NikoshBAN" panose="02000000000000000000" pitchFamily="2" charset="0"/>
                <a:cs typeface="NikoshBAN" panose="02000000000000000000" pitchFamily="2" charset="0"/>
              </a:rPr>
              <a:t>শিরীন</a:t>
            </a:r>
            <a:r>
              <a:rPr lang="en-US" sz="3600" dirty="0" smtClean="0">
                <a:ln>
                  <a:solidFill>
                    <a:schemeClr val="tx1"/>
                  </a:solidFill>
                </a:ln>
                <a:latin typeface="NikoshBAN" panose="02000000000000000000" pitchFamily="2" charset="0"/>
                <a:cs typeface="NikoshBAN" panose="02000000000000000000" pitchFamily="2" charset="0"/>
              </a:rPr>
              <a:t> </a:t>
            </a:r>
            <a:r>
              <a:rPr lang="en-US" sz="3600" dirty="0" err="1" smtClean="0">
                <a:ln>
                  <a:solidFill>
                    <a:schemeClr val="tx1"/>
                  </a:solidFill>
                </a:ln>
                <a:latin typeface="NikoshBAN" panose="02000000000000000000" pitchFamily="2" charset="0"/>
                <a:cs typeface="NikoshBAN" panose="02000000000000000000" pitchFamily="2" charset="0"/>
              </a:rPr>
              <a:t>আখতার</a:t>
            </a:r>
            <a:endParaRPr lang="bn-BD" sz="3600" dirty="0" smtClean="0">
              <a:ln>
                <a:solidFill>
                  <a:schemeClr val="tx1"/>
                </a:solidFill>
              </a:ln>
              <a:latin typeface="NikoshBAN" panose="02000000000000000000" pitchFamily="2" charset="0"/>
              <a:cs typeface="NikoshBAN" panose="02000000000000000000" pitchFamily="2" charset="0"/>
            </a:endParaRPr>
          </a:p>
          <a:p>
            <a:pPr marL="342900" lvl="1" indent="0">
              <a:buFont typeface="Arial" panose="020B0604020202020204" pitchFamily="34" charset="0"/>
              <a:buNone/>
            </a:pPr>
            <a:r>
              <a:rPr lang="bn-BD" sz="3200" dirty="0" smtClean="0">
                <a:ln>
                  <a:solidFill>
                    <a:schemeClr val="tx1"/>
                  </a:solidFill>
                </a:ln>
                <a:latin typeface="NikoshBAN" panose="02000000000000000000" pitchFamily="2" charset="0"/>
                <a:cs typeface="NikoshBAN" panose="02000000000000000000" pitchFamily="2" charset="0"/>
              </a:rPr>
              <a:t>সহকারী শিক্ষক</a:t>
            </a:r>
          </a:p>
          <a:p>
            <a:pPr marL="0" indent="0">
              <a:buFont typeface="Arial" panose="020B0604020202020204" pitchFamily="34" charset="0"/>
              <a:buNone/>
            </a:pPr>
            <a:r>
              <a:rPr lang="en-US" sz="2400" dirty="0" err="1" smtClean="0">
                <a:ln>
                  <a:solidFill>
                    <a:schemeClr val="tx1"/>
                  </a:solidFill>
                </a:ln>
                <a:latin typeface="NikoshBAN" panose="02000000000000000000" pitchFamily="2" charset="0"/>
                <a:cs typeface="NikoshBAN" panose="02000000000000000000" pitchFamily="2" charset="0"/>
              </a:rPr>
              <a:t>আর</a:t>
            </a:r>
            <a:r>
              <a:rPr lang="en-US" sz="2400" dirty="0" smtClean="0">
                <a:ln>
                  <a:solidFill>
                    <a:schemeClr val="tx1"/>
                  </a:solidFill>
                </a:ln>
                <a:latin typeface="NikoshBAN" panose="02000000000000000000" pitchFamily="2" charset="0"/>
                <a:cs typeface="NikoshBAN" panose="02000000000000000000" pitchFamily="2" charset="0"/>
              </a:rPr>
              <a:t>, </a:t>
            </a:r>
            <a:r>
              <a:rPr lang="en-US" sz="2400" dirty="0" err="1" smtClean="0">
                <a:ln>
                  <a:solidFill>
                    <a:schemeClr val="tx1"/>
                  </a:solidFill>
                </a:ln>
                <a:latin typeface="NikoshBAN" panose="02000000000000000000" pitchFamily="2" charset="0"/>
                <a:cs typeface="NikoshBAN" panose="02000000000000000000" pitchFamily="2" charset="0"/>
              </a:rPr>
              <a:t>কে</a:t>
            </a:r>
            <a:r>
              <a:rPr lang="en-US" sz="2400" dirty="0" smtClean="0">
                <a:ln>
                  <a:solidFill>
                    <a:schemeClr val="tx1"/>
                  </a:solidFill>
                </a:ln>
                <a:latin typeface="NikoshBAN" panose="02000000000000000000" pitchFamily="2" charset="0"/>
                <a:cs typeface="NikoshBAN" panose="02000000000000000000" pitchFamily="2" charset="0"/>
              </a:rPr>
              <a:t>, </a:t>
            </a:r>
            <a:r>
              <a:rPr lang="en-US" sz="2400" dirty="0" err="1" smtClean="0">
                <a:ln>
                  <a:solidFill>
                    <a:schemeClr val="tx1"/>
                  </a:solidFill>
                </a:ln>
                <a:latin typeface="NikoshBAN" panose="02000000000000000000" pitchFamily="2" charset="0"/>
                <a:cs typeface="NikoshBAN" panose="02000000000000000000" pitchFamily="2" charset="0"/>
              </a:rPr>
              <a:t>ডি</a:t>
            </a:r>
            <a:r>
              <a:rPr lang="en-US" sz="2400" dirty="0" smtClean="0">
                <a:ln>
                  <a:solidFill>
                    <a:schemeClr val="tx1"/>
                  </a:solidFill>
                </a:ln>
                <a:latin typeface="NikoshBAN" panose="02000000000000000000" pitchFamily="2" charset="0"/>
                <a:cs typeface="NikoshBAN" panose="02000000000000000000" pitchFamily="2" charset="0"/>
              </a:rPr>
              <a:t>, </a:t>
            </a:r>
            <a:r>
              <a:rPr lang="en-US" sz="2400" dirty="0" err="1" smtClean="0">
                <a:ln>
                  <a:solidFill>
                    <a:schemeClr val="tx1"/>
                  </a:solidFill>
                </a:ln>
                <a:latin typeface="NikoshBAN" panose="02000000000000000000" pitchFamily="2" charset="0"/>
                <a:cs typeface="NikoshBAN" panose="02000000000000000000" pitchFamily="2" charset="0"/>
              </a:rPr>
              <a:t>এস</a:t>
            </a:r>
            <a:r>
              <a:rPr lang="en-US" sz="2400" dirty="0" smtClean="0">
                <a:ln>
                  <a:solidFill>
                    <a:schemeClr val="tx1"/>
                  </a:solidFill>
                </a:ln>
                <a:latin typeface="NikoshBAN" panose="02000000000000000000" pitchFamily="2" charset="0"/>
                <a:cs typeface="NikoshBAN" panose="02000000000000000000" pitchFamily="2" charset="0"/>
              </a:rPr>
              <a:t> </a:t>
            </a:r>
            <a:r>
              <a:rPr lang="en-US" sz="2400" dirty="0" err="1" smtClean="0">
                <a:ln>
                  <a:solidFill>
                    <a:schemeClr val="tx1"/>
                  </a:solidFill>
                </a:ln>
                <a:latin typeface="NikoshBAN" panose="02000000000000000000" pitchFamily="2" charset="0"/>
                <a:cs typeface="NikoshBAN" panose="02000000000000000000" pitchFamily="2" charset="0"/>
              </a:rPr>
              <a:t>বালিকা</a:t>
            </a:r>
            <a:r>
              <a:rPr lang="en-US" sz="2400" dirty="0" smtClean="0">
                <a:ln>
                  <a:solidFill>
                    <a:schemeClr val="tx1"/>
                  </a:solidFill>
                </a:ln>
                <a:latin typeface="NikoshBAN" panose="02000000000000000000" pitchFamily="2" charset="0"/>
                <a:cs typeface="NikoshBAN" panose="02000000000000000000" pitchFamily="2" charset="0"/>
              </a:rPr>
              <a:t> </a:t>
            </a:r>
            <a:r>
              <a:rPr lang="bn-BD" sz="2400" dirty="0" smtClean="0">
                <a:ln>
                  <a:solidFill>
                    <a:schemeClr val="tx1"/>
                  </a:solidFill>
                </a:ln>
                <a:latin typeface="NikoshBAN" panose="02000000000000000000" pitchFamily="2" charset="0"/>
                <a:cs typeface="NikoshBAN" panose="02000000000000000000" pitchFamily="2" charset="0"/>
              </a:rPr>
              <a:t>উচ্চ বিদ্যালয়</a:t>
            </a:r>
          </a:p>
          <a:p>
            <a:pPr marL="0" indent="0">
              <a:buFont typeface="Arial" panose="020B0604020202020204" pitchFamily="34" charset="0"/>
              <a:buNone/>
            </a:pPr>
            <a:r>
              <a:rPr lang="en-US" sz="2400" dirty="0" err="1" smtClean="0">
                <a:ln>
                  <a:solidFill>
                    <a:schemeClr val="tx1"/>
                  </a:solidFill>
                </a:ln>
                <a:latin typeface="NikoshBAN" panose="02000000000000000000" pitchFamily="2" charset="0"/>
                <a:cs typeface="NikoshBAN" panose="02000000000000000000" pitchFamily="2" charset="0"/>
              </a:rPr>
              <a:t>শরণখোলা</a:t>
            </a:r>
            <a:r>
              <a:rPr lang="en-US" sz="2400" dirty="0" smtClean="0">
                <a:ln>
                  <a:solidFill>
                    <a:schemeClr val="tx1"/>
                  </a:solidFill>
                </a:ln>
                <a:latin typeface="NikoshBAN" panose="02000000000000000000" pitchFamily="2" charset="0"/>
                <a:cs typeface="NikoshBAN" panose="02000000000000000000" pitchFamily="2" charset="0"/>
              </a:rPr>
              <a:t>, </a:t>
            </a:r>
            <a:r>
              <a:rPr lang="en-US" sz="2400" dirty="0" err="1" smtClean="0">
                <a:ln>
                  <a:solidFill>
                    <a:schemeClr val="tx1"/>
                  </a:solidFill>
                </a:ln>
                <a:latin typeface="NikoshBAN" panose="02000000000000000000" pitchFamily="2" charset="0"/>
                <a:cs typeface="NikoshBAN" panose="02000000000000000000" pitchFamily="2" charset="0"/>
              </a:rPr>
              <a:t>বাগেরহাট</a:t>
            </a:r>
            <a:r>
              <a:rPr lang="en-US" sz="2400" dirty="0" smtClean="0">
                <a:ln>
                  <a:solidFill>
                    <a:schemeClr val="tx1"/>
                  </a:solidFill>
                </a:ln>
                <a:latin typeface="NikoshBAN" panose="02000000000000000000" pitchFamily="2" charset="0"/>
                <a:cs typeface="NikoshBAN" panose="02000000000000000000" pitchFamily="2" charset="0"/>
              </a:rPr>
              <a:t>।</a:t>
            </a:r>
            <a:endParaRPr lang="bn-BD" sz="2400" dirty="0" smtClean="0">
              <a:ln>
                <a:solidFill>
                  <a:schemeClr val="tx1"/>
                </a:solidFill>
              </a:ln>
              <a:latin typeface="NikoshBAN" panose="02000000000000000000" pitchFamily="2" charset="0"/>
              <a:cs typeface="NikoshBAN" panose="02000000000000000000" pitchFamily="2" charset="0"/>
            </a:endParaRPr>
          </a:p>
          <a:p>
            <a:pPr marL="0" indent="0">
              <a:buNone/>
            </a:pPr>
            <a:r>
              <a:rPr lang="bn-BD" sz="2400" dirty="0" smtClean="0">
                <a:ln>
                  <a:solidFill>
                    <a:schemeClr val="tx1"/>
                  </a:solidFill>
                </a:ln>
                <a:latin typeface="NikoshBAN" panose="02000000000000000000" pitchFamily="2" charset="0"/>
                <a:cs typeface="NikoshBAN" panose="02000000000000000000" pitchFamily="2" charset="0"/>
              </a:rPr>
              <a:t>E-mail</a:t>
            </a:r>
            <a:r>
              <a:rPr lang="bn-BD" sz="2400" dirty="0" smtClean="0">
                <a:ln>
                  <a:solidFill>
                    <a:schemeClr val="tx1"/>
                  </a:solidFill>
                </a:ln>
                <a:latin typeface="Times New Roman" panose="02020603050405020304" pitchFamily="18" charset="0"/>
                <a:cs typeface="NikoshBAN" panose="02000000000000000000" pitchFamily="2" charset="0"/>
              </a:rPr>
              <a:t>: </a:t>
            </a:r>
            <a:r>
              <a:rPr lang="en-US" sz="2400" b="1" dirty="0" err="1">
                <a:latin typeface="Arial" panose="020B0604020202020204" pitchFamily="34" charset="0"/>
                <a:cs typeface="Arial" panose="020B0604020202020204" pitchFamily="34" charset="0"/>
              </a:rPr>
              <a:t>shirinrsb</a:t>
            </a:r>
            <a:r>
              <a:rPr lang="bn-BD" sz="2400" dirty="0" smtClean="0">
                <a:ln>
                  <a:solidFill>
                    <a:schemeClr val="tx1"/>
                  </a:solidFill>
                </a:ln>
                <a:latin typeface="Times New Roman" panose="02020603050405020304" pitchFamily="18" charset="0"/>
              </a:rPr>
              <a:t>@gmail.com</a:t>
            </a:r>
            <a:endParaRPr lang="en-US" sz="2400" dirty="0">
              <a:ln>
                <a:solidFill>
                  <a:schemeClr val="tx1"/>
                </a:solidFill>
              </a:ln>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9024" y="482972"/>
            <a:ext cx="2278038" cy="238811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7281446" y="3088916"/>
            <a:ext cx="4258101" cy="2554545"/>
          </a:xfrm>
          <a:prstGeom prst="rect">
            <a:avLst/>
          </a:prstGeom>
        </p:spPr>
        <p:txBody>
          <a:bodyPr wrap="square">
            <a:spAutoFit/>
          </a:bodyPr>
          <a:lstStyle/>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শ্রেণিঃসপ্তম </a:t>
            </a: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বিষয়ঃবাংলা ১ম পত্র</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bn-IN"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৫০ মিনিট </a:t>
            </a:r>
            <a:endPar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2</a:t>
            </a:r>
            <a:r>
              <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/০৮/২০২০ </a:t>
            </a:r>
            <a:r>
              <a:rPr lang="en-US" sz="32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খ্রিঃ</a:t>
            </a:r>
            <a:r>
              <a:rPr lang="en-US" sz="32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2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0" name="Group 9"/>
          <p:cNvGrpSpPr/>
          <p:nvPr/>
        </p:nvGrpSpPr>
        <p:grpSpPr>
          <a:xfrm>
            <a:off x="5987329" y="1578843"/>
            <a:ext cx="162749" cy="4921027"/>
            <a:chOff x="6109646" y="1733827"/>
            <a:chExt cx="162749" cy="4921027"/>
          </a:xfrm>
        </p:grpSpPr>
        <p:grpSp>
          <p:nvGrpSpPr>
            <p:cNvPr id="11" name="Group 10"/>
            <p:cNvGrpSpPr/>
            <p:nvPr/>
          </p:nvGrpSpPr>
          <p:grpSpPr>
            <a:xfrm>
              <a:off x="6109646" y="1733827"/>
              <a:ext cx="152249" cy="4851367"/>
              <a:chOff x="5780586" y="1458737"/>
              <a:chExt cx="195003" cy="5285842"/>
            </a:xfrm>
          </p:grpSpPr>
          <p:cxnSp>
            <p:nvCxnSpPr>
              <p:cNvPr id="14" name="Straight Connector 13"/>
              <p:cNvCxnSpPr/>
              <p:nvPr/>
            </p:nvCxnSpPr>
            <p:spPr>
              <a:xfrm>
                <a:off x="5874911" y="1458737"/>
                <a:ext cx="0" cy="5285842"/>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5780586" y="2277009"/>
                <a:ext cx="0" cy="3731949"/>
              </a:xfrm>
              <a:prstGeom prst="line">
                <a:avLst/>
              </a:prstGeom>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5975589" y="2250309"/>
                <a:ext cx="0" cy="3731949"/>
              </a:xfrm>
              <a:prstGeom prst="line">
                <a:avLst/>
              </a:prstGeom>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2" name="Oval 11"/>
            <p:cNvSpPr/>
            <p:nvPr/>
          </p:nvSpPr>
          <p:spPr>
            <a:xfrm>
              <a:off x="6120146" y="1733827"/>
              <a:ext cx="152249" cy="12589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b="1" u="sng" dirty="0" smtClean="0">
                <a:solidFill>
                  <a:schemeClr val="tx1"/>
                </a:solidFill>
                <a:latin typeface="NikoshBAN" panose="02000000000000000000" pitchFamily="2" charset="0"/>
                <a:cs typeface="NikoshBAN" panose="02000000000000000000" pitchFamily="2" charset="0"/>
              </a:endParaRPr>
            </a:p>
          </p:txBody>
        </p:sp>
        <p:sp>
          <p:nvSpPr>
            <p:cNvPr id="13" name="Oval 12"/>
            <p:cNvSpPr/>
            <p:nvPr/>
          </p:nvSpPr>
          <p:spPr>
            <a:xfrm>
              <a:off x="6117673" y="6528959"/>
              <a:ext cx="152249" cy="12589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b="1" u="sng" dirty="0" smtClean="0">
                <a:solidFill>
                  <a:schemeClr val="tx1"/>
                </a:solidFill>
                <a:latin typeface="NikoshBAN" panose="02000000000000000000" pitchFamily="2" charset="0"/>
                <a:cs typeface="NikoshBAN" panose="02000000000000000000" pitchFamily="2" charset="0"/>
              </a:endParaRPr>
            </a:p>
          </p:txBody>
        </p:sp>
      </p:grpSp>
      <p:sp>
        <p:nvSpPr>
          <p:cNvPr id="2" name="Rectangle 1"/>
          <p:cNvSpPr/>
          <p:nvPr/>
        </p:nvSpPr>
        <p:spPr>
          <a:xfrm>
            <a:off x="5210543" y="703130"/>
            <a:ext cx="1858069" cy="830997"/>
          </a:xfrm>
          <a:prstGeom prst="rect">
            <a:avLst/>
          </a:prstGeom>
        </p:spPr>
        <p:txBody>
          <a:bodyPr wrap="square">
            <a:spAutoFit/>
          </a:bodyPr>
          <a:lstStyle/>
          <a:p>
            <a:pPr algn="ctr">
              <a:lnSpc>
                <a:spcPct val="100000"/>
              </a:lnSpc>
              <a:spcBef>
                <a:spcPts val="0"/>
              </a:spcBef>
              <a:defRPr/>
            </a:pPr>
            <a:r>
              <a:rPr lang="bn-IN" sz="4800" b="1"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GB" sz="4800" b="1"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829" y="68754"/>
            <a:ext cx="3828395" cy="3020178"/>
          </a:xfrm>
          <a:prstGeom prst="ellipse">
            <a:avLst/>
          </a:prstGeom>
          <a:ln>
            <a:noFill/>
          </a:ln>
          <a:effectLst>
            <a:softEdge rad="112500"/>
          </a:effectLst>
        </p:spPr>
      </p:pic>
    </p:spTree>
    <p:extLst>
      <p:ext uri="{BB962C8B-B14F-4D97-AF65-F5344CB8AC3E}">
        <p14:creationId xmlns:p14="http://schemas.microsoft.com/office/powerpoint/2010/main" val="4261014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3446355" y="196066"/>
            <a:ext cx="4899546" cy="1123678"/>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wrap="square" lIns="91410" tIns="45705" rIns="91410" bIns="45705">
            <a:spAutoFit/>
          </a:bodyPr>
          <a:lstStyle/>
          <a:p>
            <a:pPr algn="ctr"/>
            <a:r>
              <a:rPr lang="bn-BD" sz="6000" b="1" dirty="0"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দলগতকাজ </a:t>
            </a:r>
            <a:r>
              <a:rPr lang="bn-IN" sz="6000" b="1" dirty="0"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 </a:t>
            </a:r>
            <a:endParaRPr lang="en-US" sz="6000" b="1" dirty="0">
              <a:ln w="1905"/>
              <a:solidFill>
                <a:prstClr val="black"/>
              </a:solidFill>
              <a:effectLst>
                <a:innerShdw blurRad="69850" dist="43180" dir="5400000">
                  <a:srgbClr val="000000">
                    <a:alpha val="65000"/>
                  </a:srgbClr>
                </a:innerShdw>
              </a:effectLst>
            </a:endParaRPr>
          </a:p>
        </p:txBody>
      </p:sp>
      <p:pic>
        <p:nvPicPr>
          <p:cNvPr id="4" name="Picture 3" descr="IMG_20180523_12011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7683" y="1319744"/>
            <a:ext cx="2986062" cy="2019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TextBox 24"/>
          <p:cNvSpPr txBox="1"/>
          <p:nvPr/>
        </p:nvSpPr>
        <p:spPr>
          <a:xfrm>
            <a:off x="1762959" y="3665011"/>
            <a:ext cx="8939049"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u="sng" dirty="0">
                <a:ln>
                  <a:solidFill>
                    <a:schemeClr val="accent2">
                      <a:lumMod val="75000"/>
                    </a:schemeClr>
                  </a:solidFill>
                </a:ln>
                <a:solidFill>
                  <a:schemeClr val="accent2">
                    <a:lumMod val="75000"/>
                  </a:schemeClr>
                </a:solidFill>
                <a:latin typeface="NikoshBAN" pitchFamily="2" charset="0"/>
                <a:cs typeface="NikoshBAN" pitchFamily="2" charset="0"/>
              </a:rPr>
              <a:t>ক-</a:t>
            </a:r>
            <a:r>
              <a:rPr lang="en-US" sz="4000" b="1" u="sng" dirty="0" err="1">
                <a:ln>
                  <a:solidFill>
                    <a:schemeClr val="accent2">
                      <a:lumMod val="75000"/>
                    </a:schemeClr>
                  </a:solidFill>
                </a:ln>
                <a:solidFill>
                  <a:schemeClr val="accent2">
                    <a:lumMod val="75000"/>
                  </a:schemeClr>
                </a:solidFill>
                <a:latin typeface="NikoshBAN" pitchFamily="2" charset="0"/>
                <a:cs typeface="NikoshBAN" pitchFamily="2" charset="0"/>
              </a:rPr>
              <a:t>দল</a:t>
            </a:r>
            <a:endParaRPr lang="en-US" sz="4000" b="1" u="sng" dirty="0">
              <a:ln>
                <a:solidFill>
                  <a:schemeClr val="accent2">
                    <a:lumMod val="75000"/>
                  </a:schemeClr>
                </a:solidFill>
              </a:ln>
              <a:solidFill>
                <a:schemeClr val="accent2">
                  <a:lumMod val="75000"/>
                </a:schemeClr>
              </a:solidFill>
              <a:latin typeface="NikoshBAN" pitchFamily="2" charset="0"/>
              <a:cs typeface="NikoshBAN" pitchFamily="2" charset="0"/>
            </a:endParaRPr>
          </a:p>
          <a:p>
            <a:r>
              <a:rPr lang="bn-BD" sz="4000" dirty="0" smtClean="0">
                <a:ln>
                  <a:solidFill>
                    <a:schemeClr val="tx1"/>
                  </a:solidFill>
                </a:ln>
                <a:latin typeface="NikoshBAN" pitchFamily="2" charset="0"/>
                <a:cs typeface="NikoshBAN" pitchFamily="2" charset="0"/>
              </a:rPr>
              <a:t>     কবি সাগরের কাছ থেকে কিসের শিক্ষা পান? </a:t>
            </a:r>
          </a:p>
          <a:p>
            <a:pPr algn="ctr"/>
            <a:r>
              <a:rPr lang="bn-BD" sz="4000" u="sng" dirty="0" smtClean="0">
                <a:ln>
                  <a:solidFill>
                    <a:srgbClr val="0070C0"/>
                  </a:solidFill>
                </a:ln>
                <a:solidFill>
                  <a:schemeClr val="accent5">
                    <a:lumMod val="75000"/>
                  </a:schemeClr>
                </a:solidFill>
                <a:latin typeface="NikoshBAN" pitchFamily="2" charset="0"/>
                <a:cs typeface="NikoshBAN" pitchFamily="2" charset="0"/>
              </a:rPr>
              <a:t>খ-দল </a:t>
            </a:r>
            <a:r>
              <a:rPr lang="bn-BD" sz="4000" dirty="0" smtClean="0">
                <a:ln>
                  <a:solidFill>
                    <a:srgbClr val="0070C0"/>
                  </a:solidFill>
                </a:ln>
                <a:solidFill>
                  <a:schemeClr val="accent5">
                    <a:lumMod val="75000"/>
                  </a:schemeClr>
                </a:solidFill>
                <a:latin typeface="NikoshBAN" pitchFamily="2" charset="0"/>
                <a:cs typeface="NikoshBAN" pitchFamily="2" charset="0"/>
              </a:rPr>
              <a:t> </a:t>
            </a:r>
          </a:p>
          <a:p>
            <a:r>
              <a:rPr lang="bn-BD" sz="4000" dirty="0" smtClean="0">
                <a:ln>
                  <a:solidFill>
                    <a:schemeClr val="tx1"/>
                  </a:solidFill>
                </a:ln>
                <a:latin typeface="NikoshBAN" pitchFamily="2" charset="0"/>
                <a:cs typeface="NikoshBAN" pitchFamily="2" charset="0"/>
              </a:rPr>
              <a:t>       ‘মৌন-মহান’বলতে কবি কী বুঝিয়েছেন? </a:t>
            </a:r>
          </a:p>
        </p:txBody>
      </p:sp>
    </p:spTree>
    <p:extLst>
      <p:ext uri="{BB962C8B-B14F-4D97-AF65-F5344CB8AC3E}">
        <p14:creationId xmlns:p14="http://schemas.microsoft.com/office/powerpoint/2010/main" val="2452866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133600" y="1728611"/>
            <a:ext cx="7580276" cy="66294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600" b="1" dirty="0">
                <a:solidFill>
                  <a:prstClr val="black"/>
                </a:solidFill>
                <a:latin typeface="NikoshBAN" pitchFamily="2" charset="0"/>
                <a:cs typeface="NikoshBAN" pitchFamily="2" charset="0"/>
              </a:rPr>
              <a:t>১</a:t>
            </a:r>
            <a:r>
              <a:rPr lang="bn-BD" sz="3600" b="1" dirty="0" smtClean="0">
                <a:solidFill>
                  <a:prstClr val="black"/>
                </a:solidFill>
                <a:latin typeface="NikoshBAN" pitchFamily="2" charset="0"/>
                <a:cs typeface="NikoshBAN" pitchFamily="2" charset="0"/>
              </a:rPr>
              <a:t>। কবি সুনির্মল বসু জন্মগ্রহণ করেন কত সালে? </a:t>
            </a:r>
            <a:endParaRPr lang="en-US" sz="3600" b="1" dirty="0">
              <a:solidFill>
                <a:prstClr val="black"/>
              </a:solidFill>
              <a:latin typeface="NikoshBAN" pitchFamily="2" charset="0"/>
              <a:cs typeface="NikoshBAN" pitchFamily="2" charset="0"/>
            </a:endParaRPr>
          </a:p>
        </p:txBody>
      </p:sp>
      <p:sp>
        <p:nvSpPr>
          <p:cNvPr id="3" name="Multiply 2"/>
          <p:cNvSpPr/>
          <p:nvPr/>
        </p:nvSpPr>
        <p:spPr>
          <a:xfrm>
            <a:off x="9677400" y="267176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Half Frame 3"/>
          <p:cNvSpPr/>
          <p:nvPr/>
        </p:nvSpPr>
        <p:spPr>
          <a:xfrm rot="14014148">
            <a:off x="9964802" y="3498951"/>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Rounded Rectangle 4"/>
          <p:cNvSpPr/>
          <p:nvPr/>
        </p:nvSpPr>
        <p:spPr>
          <a:xfrm>
            <a:off x="2599807" y="2532184"/>
            <a:ext cx="2705100" cy="6882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600" b="1" dirty="0">
                <a:solidFill>
                  <a:prstClr val="black"/>
                </a:solidFill>
                <a:latin typeface="NikoshBAN" pitchFamily="2" charset="0"/>
                <a:cs typeface="NikoshBAN" pitchFamily="2" charset="0"/>
              </a:rPr>
              <a:t>(</a:t>
            </a:r>
            <a:r>
              <a:rPr lang="bn-BD" sz="3600" b="1" dirty="0" smtClean="0">
                <a:solidFill>
                  <a:prstClr val="black"/>
                </a:solidFill>
                <a:latin typeface="NikoshBAN" pitchFamily="2" charset="0"/>
                <a:cs typeface="NikoshBAN" pitchFamily="2" charset="0"/>
              </a:rPr>
              <a:t>ক) ১৯৪১ সালে </a:t>
            </a:r>
            <a:endParaRPr lang="en-US" sz="3600" b="1" dirty="0">
              <a:solidFill>
                <a:prstClr val="black"/>
              </a:solidFill>
              <a:latin typeface="NikoshBAN" pitchFamily="2" charset="0"/>
              <a:cs typeface="NikoshBAN" pitchFamily="2" charset="0"/>
            </a:endParaRPr>
          </a:p>
        </p:txBody>
      </p:sp>
      <p:sp>
        <p:nvSpPr>
          <p:cNvPr id="6" name="Rounded Rectangle 5"/>
          <p:cNvSpPr/>
          <p:nvPr/>
        </p:nvSpPr>
        <p:spPr>
          <a:xfrm>
            <a:off x="6495745" y="2551234"/>
            <a:ext cx="2747682" cy="6882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b="1" dirty="0" smtClean="0">
                <a:solidFill>
                  <a:prstClr val="black"/>
                </a:solidFill>
                <a:latin typeface="NikoshBAN" pitchFamily="2" charset="0"/>
                <a:cs typeface="NikoshBAN" pitchFamily="2" charset="0"/>
              </a:rPr>
              <a:t>(খ) ১৯৪২ সালে </a:t>
            </a:r>
            <a:endParaRPr lang="en-US" sz="3600" b="1" dirty="0">
              <a:solidFill>
                <a:prstClr val="black"/>
              </a:solidFill>
            </a:endParaRPr>
          </a:p>
        </p:txBody>
      </p:sp>
      <p:sp>
        <p:nvSpPr>
          <p:cNvPr id="7" name="Rounded Rectangle 6"/>
          <p:cNvSpPr/>
          <p:nvPr/>
        </p:nvSpPr>
        <p:spPr>
          <a:xfrm>
            <a:off x="2597725" y="3532820"/>
            <a:ext cx="2705100" cy="6629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600" b="1" dirty="0">
                <a:solidFill>
                  <a:prstClr val="black"/>
                </a:solidFill>
                <a:latin typeface="NikoshBAN" pitchFamily="2" charset="0"/>
                <a:cs typeface="NikoshBAN" pitchFamily="2" charset="0"/>
              </a:rPr>
              <a:t>(</a:t>
            </a:r>
            <a:r>
              <a:rPr lang="bn-BD" sz="3600" b="1" dirty="0" smtClean="0">
                <a:solidFill>
                  <a:prstClr val="black"/>
                </a:solidFill>
                <a:latin typeface="NikoshBAN" pitchFamily="2" charset="0"/>
                <a:cs typeface="NikoshBAN" pitchFamily="2" charset="0"/>
              </a:rPr>
              <a:t>গ) ১৯৪৩ সালে </a:t>
            </a:r>
            <a:endParaRPr lang="en-US" sz="3600" b="1" dirty="0">
              <a:solidFill>
                <a:prstClr val="black"/>
              </a:solidFill>
              <a:latin typeface="NikoshBAN" pitchFamily="2" charset="0"/>
              <a:cs typeface="NikoshBAN" pitchFamily="2" charset="0"/>
            </a:endParaRPr>
          </a:p>
        </p:txBody>
      </p:sp>
      <p:sp>
        <p:nvSpPr>
          <p:cNvPr id="8" name="Rounded Rectangle 7"/>
          <p:cNvSpPr/>
          <p:nvPr/>
        </p:nvSpPr>
        <p:spPr>
          <a:xfrm>
            <a:off x="6472520" y="3532820"/>
            <a:ext cx="2770909" cy="6629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b="1" dirty="0">
                <a:solidFill>
                  <a:prstClr val="black"/>
                </a:solidFill>
                <a:latin typeface="NikoshBAN" pitchFamily="2" charset="0"/>
                <a:cs typeface="NikoshBAN" pitchFamily="2" charset="0"/>
              </a:rPr>
              <a:t>(</a:t>
            </a:r>
            <a:r>
              <a:rPr lang="bn-BD" sz="3600" b="1" dirty="0" smtClean="0">
                <a:solidFill>
                  <a:prstClr val="black"/>
                </a:solidFill>
                <a:latin typeface="NikoshBAN" pitchFamily="2" charset="0"/>
                <a:cs typeface="NikoshBAN" pitchFamily="2" charset="0"/>
              </a:rPr>
              <a:t>ঘ) ১৯০২ সালে </a:t>
            </a:r>
            <a:endParaRPr lang="en-US" sz="3600" b="1" dirty="0">
              <a:solidFill>
                <a:prstClr val="black"/>
              </a:solidFill>
              <a:latin typeface="NikoshBAN" pitchFamily="2" charset="0"/>
              <a:cs typeface="NikoshBAN" pitchFamily="2" charset="0"/>
            </a:endParaRPr>
          </a:p>
        </p:txBody>
      </p:sp>
      <p:sp>
        <p:nvSpPr>
          <p:cNvPr id="9" name="Rectangle 8"/>
          <p:cNvSpPr/>
          <p:nvPr/>
        </p:nvSpPr>
        <p:spPr>
          <a:xfrm>
            <a:off x="4138027" y="1154798"/>
            <a:ext cx="32004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প্রশ্ন</a:t>
            </a:r>
            <a:endParaRPr lang="en-US" sz="3200" dirty="0">
              <a:solidFill>
                <a:prstClr val="black"/>
              </a:solidFill>
              <a:latin typeface="NikoshBAN" pitchFamily="2" charset="0"/>
              <a:cs typeface="NikoshBAN" pitchFamily="2" charset="0"/>
            </a:endParaRPr>
          </a:p>
        </p:txBody>
      </p:sp>
      <p:sp>
        <p:nvSpPr>
          <p:cNvPr id="10" name="Multiply 9"/>
          <p:cNvSpPr/>
          <p:nvPr/>
        </p:nvSpPr>
        <p:spPr>
          <a:xfrm>
            <a:off x="5710518" y="2671760"/>
            <a:ext cx="4572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Multiply 10"/>
          <p:cNvSpPr/>
          <p:nvPr/>
        </p:nvSpPr>
        <p:spPr>
          <a:xfrm>
            <a:off x="5710518" y="3574730"/>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2233026" y="4313662"/>
            <a:ext cx="8710277" cy="60239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600" b="1" dirty="0">
                <a:solidFill>
                  <a:prstClr val="black"/>
                </a:solidFill>
                <a:latin typeface="NikoshBAN" pitchFamily="2" charset="0"/>
                <a:cs typeface="NikoshBAN" pitchFamily="2" charset="0"/>
              </a:rPr>
              <a:t>২</a:t>
            </a:r>
            <a:r>
              <a:rPr lang="bn-BD" sz="3600" b="1" dirty="0" smtClean="0">
                <a:solidFill>
                  <a:prstClr val="black"/>
                </a:solidFill>
                <a:latin typeface="NikoshBAN" pitchFamily="2" charset="0"/>
                <a:cs typeface="NikoshBAN" pitchFamily="2" charset="0"/>
              </a:rPr>
              <a:t>। সূর্য কীভাবে জ্বলার উপদেশ দেয়?</a:t>
            </a:r>
            <a:endParaRPr lang="en-US" sz="3600" b="1" dirty="0">
              <a:solidFill>
                <a:schemeClr val="tx1"/>
              </a:solidFill>
              <a:latin typeface="NikoshBAN" pitchFamily="2" charset="0"/>
              <a:cs typeface="NikoshBAN" pitchFamily="2" charset="0"/>
            </a:endParaRPr>
          </a:p>
        </p:txBody>
      </p:sp>
      <p:sp>
        <p:nvSpPr>
          <p:cNvPr id="13" name="Multiply 12"/>
          <p:cNvSpPr/>
          <p:nvPr/>
        </p:nvSpPr>
        <p:spPr>
          <a:xfrm>
            <a:off x="9713876" y="5824501"/>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Half Frame 13"/>
          <p:cNvSpPr/>
          <p:nvPr/>
        </p:nvSpPr>
        <p:spPr>
          <a:xfrm rot="14014148">
            <a:off x="9873937" y="4922395"/>
            <a:ext cx="257644" cy="527935"/>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Rounded Rectangle 14"/>
          <p:cNvSpPr/>
          <p:nvPr/>
        </p:nvSpPr>
        <p:spPr>
          <a:xfrm>
            <a:off x="2599808" y="4967385"/>
            <a:ext cx="2874870" cy="5867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600" b="1" dirty="0">
                <a:solidFill>
                  <a:prstClr val="black"/>
                </a:solidFill>
                <a:latin typeface="NikoshBAN" pitchFamily="2" charset="0"/>
                <a:cs typeface="NikoshBAN" pitchFamily="2" charset="0"/>
              </a:rPr>
              <a:t>(</a:t>
            </a:r>
            <a:r>
              <a:rPr lang="bn-BD" sz="3600" b="1" dirty="0" smtClean="0">
                <a:solidFill>
                  <a:prstClr val="black"/>
                </a:solidFill>
                <a:latin typeface="NikoshBAN" pitchFamily="2" charset="0"/>
                <a:cs typeface="NikoshBAN" pitchFamily="2" charset="0"/>
              </a:rPr>
              <a:t>ক) প্রবল জৌলুসে</a:t>
            </a:r>
            <a:endParaRPr lang="en-US" sz="3600" b="1" dirty="0">
              <a:solidFill>
                <a:prstClr val="black"/>
              </a:solidFill>
            </a:endParaRPr>
          </a:p>
        </p:txBody>
      </p:sp>
      <p:sp>
        <p:nvSpPr>
          <p:cNvPr id="16" name="Rounded Rectangle 15"/>
          <p:cNvSpPr/>
          <p:nvPr/>
        </p:nvSpPr>
        <p:spPr>
          <a:xfrm>
            <a:off x="6644438" y="5824501"/>
            <a:ext cx="2673399" cy="5904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3600" b="1" dirty="0" smtClean="0">
                <a:solidFill>
                  <a:prstClr val="black"/>
                </a:solidFill>
                <a:latin typeface="NikoshBAN" panose="02000000000000000000" pitchFamily="2" charset="0"/>
                <a:cs typeface="NikoshBAN" panose="02000000000000000000" pitchFamily="2" charset="0"/>
              </a:rPr>
              <a:t>(ঘ) </a:t>
            </a:r>
            <a:r>
              <a:rPr lang="bn-BD" sz="3200" b="1" dirty="0" smtClean="0">
                <a:solidFill>
                  <a:prstClr val="black"/>
                </a:solidFill>
                <a:latin typeface="NikoshBAN" panose="02000000000000000000" pitchFamily="2" charset="0"/>
                <a:cs typeface="NikoshBAN" panose="02000000000000000000" pitchFamily="2" charset="0"/>
              </a:rPr>
              <a:t>নিভু নিভু হয়ে</a:t>
            </a:r>
            <a:endParaRPr lang="en-US" sz="3200" b="1" dirty="0">
              <a:solidFill>
                <a:prstClr val="black"/>
              </a:solidFill>
              <a:latin typeface="NikoshBAN" panose="02000000000000000000" pitchFamily="2" charset="0"/>
              <a:cs typeface="NikoshBAN" panose="02000000000000000000" pitchFamily="2" charset="0"/>
            </a:endParaRPr>
          </a:p>
        </p:txBody>
      </p:sp>
      <p:sp>
        <p:nvSpPr>
          <p:cNvPr id="17" name="Rounded Rectangle 16"/>
          <p:cNvSpPr/>
          <p:nvPr/>
        </p:nvSpPr>
        <p:spPr>
          <a:xfrm>
            <a:off x="2588195" y="5805585"/>
            <a:ext cx="2874870" cy="5867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600" b="1" dirty="0" smtClean="0">
                <a:solidFill>
                  <a:prstClr val="black"/>
                </a:solidFill>
                <a:latin typeface="NikoshBAN" pitchFamily="2" charset="0"/>
                <a:cs typeface="NikoshBAN" pitchFamily="2" charset="0"/>
              </a:rPr>
              <a:t>(গ) অন্তর দিয়ে </a:t>
            </a:r>
            <a:endParaRPr lang="en-US" sz="3600" b="1" dirty="0">
              <a:solidFill>
                <a:prstClr val="black"/>
              </a:solidFill>
            </a:endParaRPr>
          </a:p>
        </p:txBody>
      </p:sp>
      <p:sp>
        <p:nvSpPr>
          <p:cNvPr id="18" name="Rounded Rectangle 17"/>
          <p:cNvSpPr/>
          <p:nvPr/>
        </p:nvSpPr>
        <p:spPr>
          <a:xfrm>
            <a:off x="6624919" y="4964953"/>
            <a:ext cx="2692918" cy="616270"/>
          </a:xfrm>
          <a:prstGeom prst="roundRec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bn-BD" sz="3600" b="1" dirty="0" smtClean="0">
                <a:solidFill>
                  <a:prstClr val="black"/>
                </a:solidFill>
                <a:latin typeface="NikoshBAN" pitchFamily="2" charset="0"/>
                <a:cs typeface="NikoshBAN" pitchFamily="2" charset="0"/>
              </a:rPr>
              <a:t>(খ) আপন তেজে</a:t>
            </a:r>
            <a:endParaRPr lang="en-US" sz="3600" b="1" dirty="0">
              <a:solidFill>
                <a:prstClr val="black"/>
              </a:solidFill>
              <a:latin typeface="NikoshBAN" pitchFamily="2" charset="0"/>
              <a:cs typeface="NikoshBAN" pitchFamily="2" charset="0"/>
            </a:endParaRPr>
          </a:p>
        </p:txBody>
      </p:sp>
      <p:sp>
        <p:nvSpPr>
          <p:cNvPr id="19" name="Multiply 18"/>
          <p:cNvSpPr/>
          <p:nvPr/>
        </p:nvSpPr>
        <p:spPr>
          <a:xfrm>
            <a:off x="5738227" y="5009295"/>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Multiply 19"/>
          <p:cNvSpPr/>
          <p:nvPr/>
        </p:nvSpPr>
        <p:spPr>
          <a:xfrm>
            <a:off x="5753896" y="5868282"/>
            <a:ext cx="46168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Up Ribbon 20"/>
          <p:cNvSpPr/>
          <p:nvPr/>
        </p:nvSpPr>
        <p:spPr>
          <a:xfrm>
            <a:off x="3718563" y="281511"/>
            <a:ext cx="4124171" cy="1101887"/>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5400" b="1" kern="0" dirty="0">
                <a:solidFill>
                  <a:prstClr val="black"/>
                </a:solidFill>
                <a:effectLst>
                  <a:outerShdw blurRad="38100" dist="38100" dir="2700000" algn="tl">
                    <a:srgbClr val="000000">
                      <a:alpha val="43137"/>
                    </a:srgbClr>
                  </a:outerShdw>
                </a:effectLst>
                <a:latin typeface="NikoshBAN" pitchFamily="2" charset="0"/>
                <a:cs typeface="NikoshBAN" pitchFamily="2" charset="0"/>
              </a:rPr>
              <a:t>মূল্যায়ন</a:t>
            </a:r>
            <a:endParaRPr lang="en-US" sz="5400" kern="0" dirty="0">
              <a:solidFill>
                <a:prstClr val="black"/>
              </a:solidFill>
              <a:latin typeface="Tw Cen MT"/>
            </a:endParaRPr>
          </a:p>
        </p:txBody>
      </p:sp>
    </p:spTree>
    <p:extLst>
      <p:ext uri="{BB962C8B-B14F-4D97-AF65-F5344CB8AC3E}">
        <p14:creationId xmlns:p14="http://schemas.microsoft.com/office/powerpoint/2010/main" val="592566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 calcmode="lin" valueType="num">
                                      <p:cBhvr>
                                        <p:cTn id="65" dur="1000" fill="hold"/>
                                        <p:tgtEl>
                                          <p:spTgt spid="15"/>
                                        </p:tgtEl>
                                        <p:attrNameLst>
                                          <p:attrName>style.rotation</p:attrName>
                                        </p:attrNameLst>
                                      </p:cBhvr>
                                      <p:tavLst>
                                        <p:tav tm="0">
                                          <p:val>
                                            <p:fltVal val="90"/>
                                          </p:val>
                                        </p:tav>
                                        <p:tav tm="100000">
                                          <p:val>
                                            <p:fltVal val="0"/>
                                          </p:val>
                                        </p:tav>
                                      </p:tavLst>
                                    </p:anim>
                                    <p:animEffect transition="in" filter="fade">
                                      <p:cBhvr>
                                        <p:cTn id="66" dur="1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1000" fill="hold"/>
                                        <p:tgtEl>
                                          <p:spTgt spid="18"/>
                                        </p:tgtEl>
                                        <p:attrNameLst>
                                          <p:attrName>ppt_w</p:attrName>
                                        </p:attrNameLst>
                                      </p:cBhvr>
                                      <p:tavLst>
                                        <p:tav tm="0">
                                          <p:val>
                                            <p:fltVal val="0"/>
                                          </p:val>
                                        </p:tav>
                                        <p:tav tm="100000">
                                          <p:val>
                                            <p:strVal val="#ppt_w"/>
                                          </p:val>
                                        </p:tav>
                                      </p:tavLst>
                                    </p:anim>
                                    <p:anim calcmode="lin" valueType="num">
                                      <p:cBhvr>
                                        <p:cTn id="72" dur="1000" fill="hold"/>
                                        <p:tgtEl>
                                          <p:spTgt spid="18"/>
                                        </p:tgtEl>
                                        <p:attrNameLst>
                                          <p:attrName>ppt_h</p:attrName>
                                        </p:attrNameLst>
                                      </p:cBhvr>
                                      <p:tavLst>
                                        <p:tav tm="0">
                                          <p:val>
                                            <p:fltVal val="0"/>
                                          </p:val>
                                        </p:tav>
                                        <p:tav tm="100000">
                                          <p:val>
                                            <p:strVal val="#ppt_h"/>
                                          </p:val>
                                        </p:tav>
                                      </p:tavLst>
                                    </p:anim>
                                    <p:anim calcmode="lin" valueType="num">
                                      <p:cBhvr>
                                        <p:cTn id="73" dur="1000" fill="hold"/>
                                        <p:tgtEl>
                                          <p:spTgt spid="18"/>
                                        </p:tgtEl>
                                        <p:attrNameLst>
                                          <p:attrName>style.rotation</p:attrName>
                                        </p:attrNameLst>
                                      </p:cBhvr>
                                      <p:tavLst>
                                        <p:tav tm="0">
                                          <p:val>
                                            <p:fltVal val="90"/>
                                          </p:val>
                                        </p:tav>
                                        <p:tav tm="100000">
                                          <p:val>
                                            <p:fltVal val="0"/>
                                          </p:val>
                                        </p:tav>
                                      </p:tavLst>
                                    </p:anim>
                                    <p:animEffect transition="in" filter="fade">
                                      <p:cBhvr>
                                        <p:cTn id="74" dur="10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style.rotation</p:attrName>
                                        </p:attrNameLst>
                                      </p:cBhvr>
                                      <p:tavLst>
                                        <p:tav tm="0">
                                          <p:val>
                                            <p:fltVal val="90"/>
                                          </p:val>
                                        </p:tav>
                                        <p:tav tm="100000">
                                          <p:val>
                                            <p:fltVal val="0"/>
                                          </p:val>
                                        </p:tav>
                                      </p:tavLst>
                                    </p:anim>
                                    <p:animEffect transition="in" filter="fade">
                                      <p:cBhvr>
                                        <p:cTn id="9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5"/>
                    </p:tgtEl>
                  </p:cond>
                </p:stCondLst>
                <p:endSync evt="end" delay="0">
                  <p:rtn val="all"/>
                </p:endSync>
                <p:childTnLst>
                  <p:par>
                    <p:cTn id="92" fill="hold">
                      <p:stCondLst>
                        <p:cond delay="0"/>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500" fill="hold"/>
                                        <p:tgtEl>
                                          <p:spTgt spid="10"/>
                                        </p:tgtEl>
                                        <p:attrNameLst>
                                          <p:attrName>ppt_w</p:attrName>
                                        </p:attrNameLst>
                                      </p:cBhvr>
                                      <p:tavLst>
                                        <p:tav tm="0">
                                          <p:val>
                                            <p:fltVal val="0"/>
                                          </p:val>
                                        </p:tav>
                                        <p:tav tm="100000">
                                          <p:val>
                                            <p:strVal val="#ppt_w"/>
                                          </p:val>
                                        </p:tav>
                                      </p:tavLst>
                                    </p:anim>
                                    <p:anim calcmode="lin" valueType="num">
                                      <p:cBhvr>
                                        <p:cTn id="9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
                  </p:tgtEl>
                </p:cond>
              </p:nextCondLst>
            </p:seq>
            <p:seq concurrent="1" nextAc="seek">
              <p:cTn id="98" restart="whenNotActive" fill="hold" evtFilter="cancelBubble" nodeType="interactiveSeq">
                <p:stCondLst>
                  <p:cond evt="onClick" delay="0">
                    <p:tgtEl>
                      <p:spTgt spid="6"/>
                    </p:tgtEl>
                  </p:cond>
                </p:stCondLst>
                <p:endSync evt="end" delay="0">
                  <p:rtn val="all"/>
                </p:endSync>
                <p:childTnLst>
                  <p:par>
                    <p:cTn id="99" fill="hold">
                      <p:stCondLst>
                        <p:cond delay="0"/>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p:cTn id="103" dur="500" fill="hold"/>
                                        <p:tgtEl>
                                          <p:spTgt spid="3"/>
                                        </p:tgtEl>
                                        <p:attrNameLst>
                                          <p:attrName>ppt_w</p:attrName>
                                        </p:attrNameLst>
                                      </p:cBhvr>
                                      <p:tavLst>
                                        <p:tav tm="0">
                                          <p:val>
                                            <p:fltVal val="0"/>
                                          </p:val>
                                        </p:tav>
                                        <p:tav tm="100000">
                                          <p:val>
                                            <p:strVal val="#ppt_w"/>
                                          </p:val>
                                        </p:tav>
                                      </p:tavLst>
                                    </p:anim>
                                    <p:anim calcmode="lin" valueType="num">
                                      <p:cBhvr>
                                        <p:cTn id="10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7"/>
                    </p:tgtEl>
                  </p:cond>
                </p:stCondLst>
                <p:endSync evt="end" delay="0">
                  <p:rtn val="all"/>
                </p:endSync>
                <p:childTnLst>
                  <p:par>
                    <p:cTn id="106" fill="hold">
                      <p:stCondLst>
                        <p:cond delay="0"/>
                      </p:stCondLst>
                      <p:childTnLst>
                        <p:par>
                          <p:cTn id="107" fill="hold">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 calcmode="lin" valueType="num">
                                      <p:cBhvr>
                                        <p:cTn id="110" dur="500" fill="hold"/>
                                        <p:tgtEl>
                                          <p:spTgt spid="11"/>
                                        </p:tgtEl>
                                        <p:attrNameLst>
                                          <p:attrName>ppt_w</p:attrName>
                                        </p:attrNameLst>
                                      </p:cBhvr>
                                      <p:tavLst>
                                        <p:tav tm="0">
                                          <p:val>
                                            <p:fltVal val="0"/>
                                          </p:val>
                                        </p:tav>
                                        <p:tav tm="100000">
                                          <p:val>
                                            <p:strVal val="#ppt_w"/>
                                          </p:val>
                                        </p:tav>
                                      </p:tavLst>
                                    </p:anim>
                                    <p:anim calcmode="lin" valueType="num">
                                      <p:cBhvr>
                                        <p:cTn id="111"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seq concurrent="1" nextAc="seek">
              <p:cTn id="112" restart="whenNotActive" fill="hold" evtFilter="cancelBubble" nodeType="interactiveSeq">
                <p:stCondLst>
                  <p:cond evt="onClick" delay="0">
                    <p:tgtEl>
                      <p:spTgt spid="8"/>
                    </p:tgtEl>
                  </p:cond>
                </p:stCondLst>
                <p:endSync evt="end" delay="0">
                  <p:rtn val="all"/>
                </p:endSync>
                <p:childTnLst>
                  <p:par>
                    <p:cTn id="113" fill="hold">
                      <p:stCondLst>
                        <p:cond delay="0"/>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4"/>
                                        </p:tgtEl>
                                        <p:attrNameLst>
                                          <p:attrName>style.visibility</p:attrName>
                                        </p:attrNameLst>
                                      </p:cBhvr>
                                      <p:to>
                                        <p:strVal val="visible"/>
                                      </p:to>
                                    </p:set>
                                    <p:anim calcmode="lin" valueType="num">
                                      <p:cBhvr>
                                        <p:cTn id="117" dur="500" fill="hold"/>
                                        <p:tgtEl>
                                          <p:spTgt spid="4"/>
                                        </p:tgtEl>
                                        <p:attrNameLst>
                                          <p:attrName>ppt_w</p:attrName>
                                        </p:attrNameLst>
                                      </p:cBhvr>
                                      <p:tavLst>
                                        <p:tav tm="0">
                                          <p:val>
                                            <p:fltVal val="0"/>
                                          </p:val>
                                        </p:tav>
                                        <p:tav tm="100000">
                                          <p:val>
                                            <p:strVal val="#ppt_w"/>
                                          </p:val>
                                        </p:tav>
                                      </p:tavLst>
                                    </p:anim>
                                    <p:anim calcmode="lin" valueType="num">
                                      <p:cBhvr>
                                        <p:cTn id="1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119" restart="whenNotActive" fill="hold" evtFilter="cancelBubble" nodeType="interactiveSeq">
                <p:stCondLst>
                  <p:cond evt="onClick" delay="0">
                    <p:tgtEl>
                      <p:spTgt spid="15"/>
                    </p:tgtEl>
                  </p:cond>
                </p:stCondLst>
                <p:endSync evt="end" delay="0">
                  <p:rtn val="all"/>
                </p:endSync>
                <p:childTnLst>
                  <p:par>
                    <p:cTn id="120" fill="hold">
                      <p:stCondLst>
                        <p:cond delay="0"/>
                      </p:stCondLst>
                      <p:childTnLst>
                        <p:par>
                          <p:cTn id="121" fill="hold">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500" fill="hold"/>
                                        <p:tgtEl>
                                          <p:spTgt spid="19"/>
                                        </p:tgtEl>
                                        <p:attrNameLst>
                                          <p:attrName>ppt_w</p:attrName>
                                        </p:attrNameLst>
                                      </p:cBhvr>
                                      <p:tavLst>
                                        <p:tav tm="0">
                                          <p:val>
                                            <p:fltVal val="0"/>
                                          </p:val>
                                        </p:tav>
                                        <p:tav tm="100000">
                                          <p:val>
                                            <p:strVal val="#ppt_w"/>
                                          </p:val>
                                        </p:tav>
                                      </p:tavLst>
                                    </p:anim>
                                    <p:anim calcmode="lin" valueType="num">
                                      <p:cBhvr>
                                        <p:cTn id="125"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
                  </p:tgtEl>
                </p:cond>
              </p:nextCondLst>
            </p:seq>
            <p:seq concurrent="1" nextAc="seek">
              <p:cTn id="126" restart="whenNotActive" fill="hold" evtFilter="cancelBubble" nodeType="interactiveSeq">
                <p:stCondLst>
                  <p:cond evt="onClick" delay="0">
                    <p:tgtEl>
                      <p:spTgt spid="16"/>
                    </p:tgtEl>
                  </p:cond>
                </p:stCondLst>
                <p:endSync evt="end" delay="0">
                  <p:rtn val="all"/>
                </p:endSync>
                <p:childTnLst>
                  <p:par>
                    <p:cTn id="127" fill="hold">
                      <p:stCondLst>
                        <p:cond delay="0"/>
                      </p:stCondLst>
                      <p:childTnLst>
                        <p:par>
                          <p:cTn id="128" fill="hold">
                            <p:stCondLst>
                              <p:cond delay="0"/>
                            </p:stCondLst>
                            <p:childTnLst>
                              <p:par>
                                <p:cTn id="129" presetID="23" presetClass="entr" presetSubtype="16" fill="hold" grpId="0" nodeType="clickEffect">
                                  <p:stCondLst>
                                    <p:cond delay="0"/>
                                  </p:stCondLst>
                                  <p:childTnLst>
                                    <p:set>
                                      <p:cBhvr>
                                        <p:cTn id="130" dur="1" fill="hold">
                                          <p:stCondLst>
                                            <p:cond delay="0"/>
                                          </p:stCondLst>
                                        </p:cTn>
                                        <p:tgtEl>
                                          <p:spTgt spid="13"/>
                                        </p:tgtEl>
                                        <p:attrNameLst>
                                          <p:attrName>style.visibility</p:attrName>
                                        </p:attrNameLst>
                                      </p:cBhvr>
                                      <p:to>
                                        <p:strVal val="visible"/>
                                      </p:to>
                                    </p:set>
                                    <p:anim calcmode="lin" valueType="num">
                                      <p:cBhvr>
                                        <p:cTn id="131" dur="500" fill="hold"/>
                                        <p:tgtEl>
                                          <p:spTgt spid="13"/>
                                        </p:tgtEl>
                                        <p:attrNameLst>
                                          <p:attrName>ppt_w</p:attrName>
                                        </p:attrNameLst>
                                      </p:cBhvr>
                                      <p:tavLst>
                                        <p:tav tm="0">
                                          <p:val>
                                            <p:fltVal val="0"/>
                                          </p:val>
                                        </p:tav>
                                        <p:tav tm="100000">
                                          <p:val>
                                            <p:strVal val="#ppt_w"/>
                                          </p:val>
                                        </p:tav>
                                      </p:tavLst>
                                    </p:anim>
                                    <p:anim calcmode="lin" valueType="num">
                                      <p:cBhvr>
                                        <p:cTn id="13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seq concurrent="1" nextAc="seek">
              <p:cTn id="133" restart="whenNotActive" fill="hold" evtFilter="cancelBubble" nodeType="interactiveSeq">
                <p:stCondLst>
                  <p:cond evt="onClick" delay="0">
                    <p:tgtEl>
                      <p:spTgt spid="17"/>
                    </p:tgtEl>
                  </p:cond>
                </p:stCondLst>
                <p:endSync evt="end" delay="0">
                  <p:rtn val="all"/>
                </p:endSync>
                <p:childTnLst>
                  <p:par>
                    <p:cTn id="134" fill="hold">
                      <p:stCondLst>
                        <p:cond delay="0"/>
                      </p:stCondLst>
                      <p:childTnLst>
                        <p:par>
                          <p:cTn id="135" fill="hold">
                            <p:stCondLst>
                              <p:cond delay="0"/>
                            </p:stCondLst>
                            <p:childTnLst>
                              <p:par>
                                <p:cTn id="136" presetID="23" presetClass="entr" presetSubtype="16" fill="hold" grpId="0" nodeType="click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7"/>
                  </p:tgtEl>
                </p:cond>
              </p:nextCondLst>
            </p:seq>
            <p:seq concurrent="1" nextAc="seek">
              <p:cTn id="140" restart="whenNotActive" fill="hold" evtFilter="cancelBubble" nodeType="interactiveSeq">
                <p:stCondLst>
                  <p:cond evt="onClick" delay="0">
                    <p:tgtEl>
                      <p:spTgt spid="18"/>
                    </p:tgtEl>
                  </p:cond>
                </p:stCondLst>
                <p:endSync evt="end" delay="0">
                  <p:rtn val="all"/>
                </p:endSync>
                <p:childTnLst>
                  <p:par>
                    <p:cTn id="141" fill="hold">
                      <p:stCondLst>
                        <p:cond delay="0"/>
                      </p:stCondLst>
                      <p:childTnLst>
                        <p:par>
                          <p:cTn id="142" fill="hold">
                            <p:stCondLst>
                              <p:cond delay="0"/>
                            </p:stCondLst>
                            <p:childTnLst>
                              <p:par>
                                <p:cTn id="143" presetID="23" presetClass="entr" presetSubtype="16" fill="hold" grpId="0" nodeType="clickEffect">
                                  <p:stCondLst>
                                    <p:cond delay="0"/>
                                  </p:stCondLst>
                                  <p:childTnLst>
                                    <p:set>
                                      <p:cBhvr>
                                        <p:cTn id="144" dur="1" fill="hold">
                                          <p:stCondLst>
                                            <p:cond delay="0"/>
                                          </p:stCondLst>
                                        </p:cTn>
                                        <p:tgtEl>
                                          <p:spTgt spid="14"/>
                                        </p:tgtEl>
                                        <p:attrNameLst>
                                          <p:attrName>style.visibility</p:attrName>
                                        </p:attrNameLst>
                                      </p:cBhvr>
                                      <p:to>
                                        <p:strVal val="visible"/>
                                      </p:to>
                                    </p:set>
                                    <p:anim calcmode="lin" valueType="num">
                                      <p:cBhvr>
                                        <p:cTn id="145" dur="500" fill="hold"/>
                                        <p:tgtEl>
                                          <p:spTgt spid="14"/>
                                        </p:tgtEl>
                                        <p:attrNameLst>
                                          <p:attrName>ppt_w</p:attrName>
                                        </p:attrNameLst>
                                      </p:cBhvr>
                                      <p:tavLst>
                                        <p:tav tm="0">
                                          <p:val>
                                            <p:fltVal val="0"/>
                                          </p:val>
                                        </p:tav>
                                        <p:tav tm="100000">
                                          <p:val>
                                            <p:strVal val="#ppt_w"/>
                                          </p:val>
                                        </p:tav>
                                      </p:tavLst>
                                    </p:anim>
                                    <p:anim calcmode="lin" valueType="num">
                                      <p:cBhvr>
                                        <p:cTn id="14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8"/>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901873" y="977030"/>
            <a:ext cx="10750195" cy="328675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bn-BD" sz="3200" b="1" dirty="0" smtClean="0">
                <a:solidFill>
                  <a:prstClr val="black"/>
                </a:solidFill>
                <a:latin typeface="NikoshBAN" pitchFamily="2" charset="0"/>
                <a:cs typeface="NikoshBAN" pitchFamily="2" charset="0"/>
              </a:rPr>
              <a:t>৩।  প্রকৃতিই জ্ঞান রাজ্যে পৌঁছাবার একমাত্র দরজা।তাই মানুষ বারবার প্রকৃতির কাছে ছুটে যায় জ্ঞান অর্জন করতে। উদ্দিপক ও ‘সবার আমি ছাত্র’ কবিতায় প্রকাশ পেয়েছে- </a:t>
            </a:r>
          </a:p>
          <a:p>
            <a:r>
              <a:rPr lang="bn-BD"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i</a:t>
            </a:r>
            <a:r>
              <a:rPr lang="en-US" sz="3200" b="1" dirty="0" smtClean="0">
                <a:solidFill>
                  <a:prstClr val="black"/>
                </a:solidFill>
                <a:latin typeface="NikoshBAN" pitchFamily="2" charset="0"/>
                <a:cs typeface="NikoshBAN" pitchFamily="2" charset="0"/>
              </a:rPr>
              <a:t>.</a:t>
            </a:r>
            <a:r>
              <a:rPr lang="bn-IN" sz="3200" b="1" dirty="0">
                <a:latin typeface="NikoshBAN" panose="02000000000000000000" pitchFamily="2" charset="0"/>
                <a:cs typeface="NikoshBAN" panose="02000000000000000000" pitchFamily="2" charset="0"/>
              </a:rPr>
              <a:t> </a:t>
            </a:r>
            <a:r>
              <a:rPr lang="bn-BD" sz="3200" b="1" dirty="0" smtClean="0">
                <a:latin typeface="NikoshBAN" panose="02000000000000000000" pitchFamily="2" charset="0"/>
                <a:cs typeface="NikoshBAN" panose="02000000000000000000" pitchFamily="2" charset="0"/>
              </a:rPr>
              <a:t>প্রকৃতির বন্দনা </a:t>
            </a:r>
            <a:endParaRPr lang="bn-IN" sz="3200" b="1" dirty="0">
              <a:latin typeface="NikoshBAN" panose="02000000000000000000" pitchFamily="2" charset="0"/>
              <a:cs typeface="NikoshBAN" panose="02000000000000000000" pitchFamily="2" charset="0"/>
            </a:endParaRPr>
          </a:p>
          <a:p>
            <a:r>
              <a:rPr lang="bn-BD" sz="3200" b="1" dirty="0" smtClean="0">
                <a:solidFill>
                  <a:prstClr val="black"/>
                </a:solidFill>
                <a:latin typeface="NikoshBAN" pitchFamily="2" charset="0"/>
                <a:cs typeface="NikoshBAN" pitchFamily="2" charset="0"/>
              </a:rPr>
              <a:t> </a:t>
            </a:r>
            <a:r>
              <a:rPr lang="en-US" sz="3200" b="1" dirty="0" smtClean="0">
                <a:solidFill>
                  <a:prstClr val="black"/>
                </a:solidFill>
                <a:latin typeface="NikoshBAN" pitchFamily="2" charset="0"/>
                <a:cs typeface="NikoshBAN" pitchFamily="2" charset="0"/>
              </a:rPr>
              <a:t>ii. </a:t>
            </a:r>
            <a:r>
              <a:rPr lang="en-US" sz="3200" b="1" dirty="0" err="1" smtClean="0">
                <a:solidFill>
                  <a:prstClr val="black"/>
                </a:solidFill>
                <a:latin typeface="NikoshBAN" pitchFamily="2" charset="0"/>
                <a:cs typeface="NikoshBAN" pitchFamily="2" charset="0"/>
              </a:rPr>
              <a:t>জ্ঞান</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বিকাশে</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প্রকৃতির</a:t>
            </a:r>
            <a:r>
              <a:rPr lang="en-US" sz="3200" b="1" dirty="0" smtClean="0">
                <a:solidFill>
                  <a:prstClr val="black"/>
                </a:solidFill>
                <a:latin typeface="NikoshBAN" pitchFamily="2" charset="0"/>
                <a:cs typeface="NikoshBAN" pitchFamily="2" charset="0"/>
              </a:rPr>
              <a:t> </a:t>
            </a:r>
            <a:r>
              <a:rPr lang="en-US" sz="3200" b="1" dirty="0" err="1" smtClean="0">
                <a:solidFill>
                  <a:prstClr val="black"/>
                </a:solidFill>
                <a:latin typeface="NikoshBAN" pitchFamily="2" charset="0"/>
                <a:cs typeface="NikoshBAN" pitchFamily="2" charset="0"/>
              </a:rPr>
              <a:t>অবদান</a:t>
            </a:r>
            <a:endParaRPr lang="en-US" sz="3200" b="1" dirty="0" smtClean="0">
              <a:solidFill>
                <a:prstClr val="black"/>
              </a:solidFill>
              <a:latin typeface="NikoshBAN" pitchFamily="2" charset="0"/>
              <a:cs typeface="NikoshBAN" pitchFamily="2" charset="0"/>
            </a:endParaRPr>
          </a:p>
          <a:p>
            <a:r>
              <a:rPr lang="en-US" sz="3200" b="1" dirty="0" smtClean="0">
                <a:solidFill>
                  <a:prstClr val="black"/>
                </a:solidFill>
                <a:latin typeface="NikoshBAN" pitchFamily="2" charset="0"/>
                <a:cs typeface="NikoshBAN" pitchFamily="2" charset="0"/>
              </a:rPr>
              <a:t>iii</a:t>
            </a:r>
            <a:r>
              <a:rPr lang="bn-BD" sz="3200" b="1" dirty="0">
                <a:solidFill>
                  <a:prstClr val="black"/>
                </a:solidFill>
                <a:latin typeface="NikoshBAN" pitchFamily="2" charset="0"/>
                <a:cs typeface="NikoshBAN" pitchFamily="2" charset="0"/>
              </a:rPr>
              <a:t>. </a:t>
            </a:r>
            <a:r>
              <a:rPr lang="bn-BD" sz="3200" b="1" dirty="0" smtClean="0">
                <a:solidFill>
                  <a:prstClr val="black"/>
                </a:solidFill>
                <a:latin typeface="NikoshBAN" pitchFamily="2" charset="0"/>
                <a:cs typeface="NikoshBAN" pitchFamily="2" charset="0"/>
              </a:rPr>
              <a:t>মানুষের সাথে প্রকৃতির নিবিড় সম্পর্ক </a:t>
            </a:r>
            <a:endParaRPr lang="bn-IN" sz="3200" b="1" dirty="0">
              <a:latin typeface="NikoshBAN" panose="02000000000000000000" pitchFamily="2" charset="0"/>
              <a:cs typeface="NikoshBAN" panose="02000000000000000000" pitchFamily="2" charset="0"/>
            </a:endParaRPr>
          </a:p>
          <a:p>
            <a:r>
              <a:rPr lang="bn-BD" sz="3200" b="1" dirty="0" smtClean="0">
                <a:solidFill>
                  <a:prstClr val="black"/>
                </a:solidFill>
                <a:latin typeface="NikoshBAN" pitchFamily="2" charset="0"/>
                <a:cs typeface="NikoshBAN" pitchFamily="2" charset="0"/>
              </a:rPr>
              <a:t>নিচের </a:t>
            </a:r>
            <a:r>
              <a:rPr lang="bn-BD" sz="3200" b="1" dirty="0">
                <a:solidFill>
                  <a:prstClr val="black"/>
                </a:solidFill>
                <a:latin typeface="NikoshBAN" pitchFamily="2" charset="0"/>
                <a:cs typeface="NikoshBAN" pitchFamily="2" charset="0"/>
              </a:rPr>
              <a:t>কোনটি সঠিক</a:t>
            </a:r>
            <a:r>
              <a:rPr lang="bn-BD" sz="3200" b="1" dirty="0" smtClean="0">
                <a:solidFill>
                  <a:prstClr val="black"/>
                </a:solidFill>
                <a:latin typeface="NikoshBAN" pitchFamily="2" charset="0"/>
                <a:cs typeface="NikoshBAN" pitchFamily="2" charset="0"/>
              </a:rPr>
              <a:t>? </a:t>
            </a:r>
            <a:endParaRPr lang="bn-BD" sz="3200" b="1" dirty="0">
              <a:solidFill>
                <a:prstClr val="black"/>
              </a:solidFill>
              <a:latin typeface="NikoshBAN" pitchFamily="2" charset="0"/>
              <a:cs typeface="NikoshBAN" pitchFamily="2" charset="0"/>
            </a:endParaRPr>
          </a:p>
        </p:txBody>
      </p:sp>
      <p:sp>
        <p:nvSpPr>
          <p:cNvPr id="3" name="Rounded Rectangle 2"/>
          <p:cNvSpPr/>
          <p:nvPr/>
        </p:nvSpPr>
        <p:spPr>
          <a:xfrm>
            <a:off x="2332887" y="4346655"/>
            <a:ext cx="2523387"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(ক) </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a:t>
            </a:r>
            <a:endParaRPr lang="en-US" sz="3200" dirty="0">
              <a:solidFill>
                <a:prstClr val="black"/>
              </a:solidFill>
            </a:endParaRPr>
          </a:p>
        </p:txBody>
      </p:sp>
      <p:sp>
        <p:nvSpPr>
          <p:cNvPr id="4" name="Rounded Rectangle 3"/>
          <p:cNvSpPr/>
          <p:nvPr/>
        </p:nvSpPr>
        <p:spPr>
          <a:xfrm>
            <a:off x="6276970" y="4318161"/>
            <a:ext cx="2473107" cy="609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(খ) </a:t>
            </a:r>
            <a:r>
              <a:rPr lang="en-US" sz="3200" dirty="0" smtClean="0">
                <a:solidFill>
                  <a:prstClr val="black"/>
                </a:solidFill>
                <a:latin typeface="Times New Roman" panose="02020603050405020304" pitchFamily="18" charset="0"/>
                <a:cs typeface="Times New Roman" panose="02020603050405020304" pitchFamily="18" charset="0"/>
              </a:rPr>
              <a:t>ii</a:t>
            </a:r>
            <a:r>
              <a:rPr lang="en-US" sz="3200" dirty="0" smtClean="0">
                <a:solidFill>
                  <a:prstClr val="black"/>
                </a:solidFill>
                <a:latin typeface="NikoshBAN" pitchFamily="2" charset="0"/>
                <a:cs typeface="NikoshBAN" pitchFamily="2" charset="0"/>
              </a:rPr>
              <a:t> </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iii. </a:t>
            </a:r>
            <a:endParaRPr lang="en-US" sz="3200" dirty="0">
              <a:solidFill>
                <a:prstClr val="black"/>
              </a:solidFill>
            </a:endParaRPr>
          </a:p>
        </p:txBody>
      </p:sp>
      <p:sp>
        <p:nvSpPr>
          <p:cNvPr id="5" name="Rounded Rectangle 4"/>
          <p:cNvSpPr/>
          <p:nvPr/>
        </p:nvSpPr>
        <p:spPr>
          <a:xfrm>
            <a:off x="2332887" y="5111033"/>
            <a:ext cx="2482508" cy="584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solidFill>
                  <a:prstClr val="black"/>
                </a:solidFill>
                <a:latin typeface="NikoshBAN" pitchFamily="2" charset="0"/>
                <a:cs typeface="NikoshBAN" pitchFamily="2" charset="0"/>
              </a:rPr>
              <a:t>(গ) </a:t>
            </a:r>
            <a:r>
              <a:rPr lang="en-US" sz="3200" dirty="0" err="1">
                <a:solidFill>
                  <a:prstClr val="black"/>
                </a:solidFill>
                <a:latin typeface="NikoshBAN" pitchFamily="2" charset="0"/>
                <a:cs typeface="NikoshBAN" pitchFamily="2" charset="0"/>
              </a:rPr>
              <a:t>i</a:t>
            </a:r>
            <a:r>
              <a:rPr lang="bn-BD" sz="3200" dirty="0">
                <a:solidFill>
                  <a:prstClr val="black"/>
                </a:solidFill>
                <a:latin typeface="NikoshBAN" pitchFamily="2" charset="0"/>
                <a:cs typeface="NikoshBAN" pitchFamily="2" charset="0"/>
              </a:rPr>
              <a:t> ও </a:t>
            </a:r>
            <a:r>
              <a:rPr lang="en-US" sz="3200" dirty="0">
                <a:solidFill>
                  <a:prstClr val="black"/>
                </a:solidFill>
                <a:latin typeface="NikoshBAN" pitchFamily="2" charset="0"/>
                <a:cs typeface="NikoshBAN" pitchFamily="2" charset="0"/>
              </a:rPr>
              <a:t>iii</a:t>
            </a:r>
            <a:endParaRPr lang="en-US" sz="3200" dirty="0">
              <a:solidFill>
                <a:prstClr val="black"/>
              </a:solidFill>
            </a:endParaRPr>
          </a:p>
        </p:txBody>
      </p:sp>
      <p:sp>
        <p:nvSpPr>
          <p:cNvPr id="6" name="Rounded Rectangle 5"/>
          <p:cNvSpPr/>
          <p:nvPr/>
        </p:nvSpPr>
        <p:spPr>
          <a:xfrm>
            <a:off x="6312140" y="5092383"/>
            <a:ext cx="2473107" cy="6079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a:solidFill>
                  <a:prstClr val="black"/>
                </a:solidFill>
                <a:latin typeface="NikoshBAN" pitchFamily="2" charset="0"/>
                <a:cs typeface="NikoshBAN" pitchFamily="2" charset="0"/>
              </a:rPr>
              <a:t>(</a:t>
            </a:r>
            <a:r>
              <a:rPr lang="bn-BD" sz="3200" dirty="0">
                <a:solidFill>
                  <a:prstClr val="black"/>
                </a:solidFill>
                <a:latin typeface="NikoshBAN" pitchFamily="2" charset="0"/>
                <a:cs typeface="NikoshBAN" pitchFamily="2" charset="0"/>
              </a:rPr>
              <a:t>ঘ) </a:t>
            </a:r>
            <a:r>
              <a:rPr lang="en-US" sz="3200" dirty="0" err="1" smtClean="0">
                <a:solidFill>
                  <a:prstClr val="black"/>
                </a:solidFill>
                <a:latin typeface="NikoshBAN" pitchFamily="2" charset="0"/>
                <a:cs typeface="NikoshBAN" pitchFamily="2" charset="0"/>
              </a:rPr>
              <a:t>i</a:t>
            </a:r>
            <a:r>
              <a:rPr lang="bn-BD" sz="3200" dirty="0" smtClean="0">
                <a:solidFill>
                  <a:prstClr val="black"/>
                </a:solidFill>
                <a:latin typeface="NikoshBAN" pitchFamily="2" charset="0"/>
                <a:cs typeface="NikoshBAN" pitchFamily="2" charset="0"/>
              </a:rPr>
              <a:t> ,ii </a:t>
            </a:r>
            <a:r>
              <a:rPr lang="bn-BD" sz="3200" dirty="0">
                <a:solidFill>
                  <a:prstClr val="black"/>
                </a:solidFill>
                <a:latin typeface="NikoshBAN" pitchFamily="2" charset="0"/>
                <a:cs typeface="NikoshBAN" pitchFamily="2" charset="0"/>
              </a:rPr>
              <a:t>ও </a:t>
            </a:r>
            <a:r>
              <a:rPr lang="en-US" sz="3200" dirty="0">
                <a:solidFill>
                  <a:prstClr val="black"/>
                </a:solidFill>
                <a:latin typeface="NikoshBAN" pitchFamily="2" charset="0"/>
                <a:cs typeface="NikoshBAN" pitchFamily="2" charset="0"/>
              </a:rPr>
              <a:t>iii. </a:t>
            </a:r>
          </a:p>
        </p:txBody>
      </p:sp>
      <p:sp>
        <p:nvSpPr>
          <p:cNvPr id="7" name="Oval 6"/>
          <p:cNvSpPr/>
          <p:nvPr/>
        </p:nvSpPr>
        <p:spPr>
          <a:xfrm>
            <a:off x="4307987" y="313056"/>
            <a:ext cx="3886200" cy="762000"/>
          </a:xfrm>
          <a:prstGeom prst="ellipse">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bliqueTopRight"/>
              <a:lightRig rig="threePt" dir="t"/>
            </a:scene3d>
          </a:bodyPr>
          <a:lstStyle/>
          <a:p>
            <a:pPr algn="ctr"/>
            <a:r>
              <a:rPr lang="bn-BD" sz="4400" dirty="0">
                <a:ln w="19050">
                  <a:solidFill>
                    <a:schemeClr val="tx1"/>
                  </a:solidFill>
                </a:ln>
                <a:solidFill>
                  <a:prstClr val="black"/>
                </a:solidFill>
                <a:latin typeface="NikoshBAN" pitchFamily="2" charset="0"/>
                <a:cs typeface="NikoshBAN" pitchFamily="2" charset="0"/>
              </a:rPr>
              <a:t>বহুনির্বাচনী প্রশ্ন </a:t>
            </a:r>
            <a:endParaRPr lang="en-US" sz="4400" dirty="0">
              <a:ln w="19050">
                <a:solidFill>
                  <a:schemeClr val="tx1"/>
                </a:solidFill>
              </a:ln>
              <a:solidFill>
                <a:prstClr val="black"/>
              </a:solidFill>
              <a:latin typeface="NikoshBAN" pitchFamily="2" charset="0"/>
              <a:cs typeface="NikoshBAN" pitchFamily="2" charset="0"/>
            </a:endParaRPr>
          </a:p>
        </p:txBody>
      </p:sp>
      <p:sp>
        <p:nvSpPr>
          <p:cNvPr id="8" name="Multiply 7"/>
          <p:cNvSpPr/>
          <p:nvPr/>
        </p:nvSpPr>
        <p:spPr>
          <a:xfrm>
            <a:off x="5023525" y="5174444"/>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Half Frame 8"/>
          <p:cNvSpPr/>
          <p:nvPr/>
        </p:nvSpPr>
        <p:spPr>
          <a:xfrm rot="14014148">
            <a:off x="9142918" y="5066310"/>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0" name="Multiply 9"/>
          <p:cNvSpPr/>
          <p:nvPr/>
        </p:nvSpPr>
        <p:spPr>
          <a:xfrm>
            <a:off x="8920101" y="4392568"/>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Multiply 10"/>
          <p:cNvSpPr/>
          <p:nvPr/>
        </p:nvSpPr>
        <p:spPr>
          <a:xfrm>
            <a:off x="4981278" y="43434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3898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ppt_w</p:attrName>
                                        </p:attrNameLst>
                                      </p:cBhvr>
                                      <p:tavLst>
                                        <p:tav tm="0">
                                          <p:val>
                                            <p:fltVal val="0"/>
                                          </p:val>
                                        </p:tav>
                                        <p:tav tm="100000">
                                          <p:val>
                                            <p:strVal val="#ppt_w"/>
                                          </p:val>
                                        </p:tav>
                                      </p:tavLst>
                                    </p:anim>
                                    <p:anim calcmode="lin" valueType="num">
                                      <p:cBhvr>
                                        <p:cTn id="39" dur="1000" fill="hold"/>
                                        <p:tgtEl>
                                          <p:spTgt spid="6"/>
                                        </p:tgtEl>
                                        <p:attrNameLst>
                                          <p:attrName>ppt_h</p:attrName>
                                        </p:attrNameLst>
                                      </p:cBhvr>
                                      <p:tavLst>
                                        <p:tav tm="0">
                                          <p:val>
                                            <p:fltVal val="0"/>
                                          </p:val>
                                        </p:tav>
                                        <p:tav tm="100000">
                                          <p:val>
                                            <p:strVal val="#ppt_h"/>
                                          </p:val>
                                        </p:tav>
                                      </p:tavLst>
                                    </p:anim>
                                    <p:anim calcmode="lin" valueType="num">
                                      <p:cBhvr>
                                        <p:cTn id="40" dur="1000" fill="hold"/>
                                        <p:tgtEl>
                                          <p:spTgt spid="6"/>
                                        </p:tgtEl>
                                        <p:attrNameLst>
                                          <p:attrName>style.rotation</p:attrName>
                                        </p:attrNameLst>
                                      </p:cBhvr>
                                      <p:tavLst>
                                        <p:tav tm="0">
                                          <p:val>
                                            <p:fltVal val="90"/>
                                          </p:val>
                                        </p:tav>
                                        <p:tav tm="100000">
                                          <p:val>
                                            <p:fltVal val="0"/>
                                          </p:val>
                                        </p:tav>
                                      </p:tavLst>
                                    </p:anim>
                                    <p:animEffect transition="in" filter="fade">
                                      <p:cBhvr>
                                        <p:cTn id="4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
                  </p:tgtEl>
                </p:cond>
              </p:nextCondLst>
            </p:seq>
            <p:seq concurrent="1" nextAc="seek">
              <p:cTn id="49" restart="whenNotActive" fill="hold" evtFilter="cancelBubble" nodeType="interactiveSeq">
                <p:stCondLst>
                  <p:cond evt="onClick" delay="0">
                    <p:tgtEl>
                      <p:spTgt spid="5"/>
                    </p:tgtEl>
                  </p:cond>
                </p:stCondLst>
                <p:endSync evt="end" delay="0">
                  <p:rtn val="all"/>
                </p:endSync>
                <p:childTnLst>
                  <p:par>
                    <p:cTn id="50" fill="hold">
                      <p:stCondLst>
                        <p:cond delay="0"/>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4"/>
                    </p:tgtEl>
                  </p:cond>
                </p:stCondLst>
                <p:endSync evt="end" delay="0">
                  <p:rtn val="all"/>
                </p:endSync>
                <p:childTnLst>
                  <p:par>
                    <p:cTn id="57" fill="hold">
                      <p:stCondLst>
                        <p:cond delay="0"/>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
                  </p:tgtEl>
                </p:cond>
              </p:nextCondLst>
            </p:seq>
            <p:seq concurrent="1" nextAc="seek">
              <p:cTn id="63" restart="whenNotActive" fill="hold" evtFilter="cancelBubble" nodeType="interactiveSeq">
                <p:stCondLst>
                  <p:cond evt="onClick" delay="0">
                    <p:tgtEl>
                      <p:spTgt spid="6"/>
                    </p:tgtEl>
                  </p:cond>
                </p:stCondLst>
                <p:endSync evt="end" delay="0">
                  <p:rtn val="all"/>
                </p:endSync>
                <p:childTnLst>
                  <p:par>
                    <p:cTn id="64" fill="hold">
                      <p:stCondLst>
                        <p:cond delay="0"/>
                      </p:stCondLst>
                      <p:childTnLst>
                        <p:par>
                          <p:cTn id="65" fill="hold">
                            <p:stCondLst>
                              <p:cond delay="0"/>
                            </p:stCondLst>
                            <p:childTnLst>
                              <p:par>
                                <p:cTn id="66" presetID="23"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
                  </p:tgtEl>
                </p:cond>
              </p:nextCondLst>
            </p:seq>
          </p:childTnLst>
        </p:cTn>
      </p:par>
    </p:tnLst>
    <p:bldLst>
      <p:bldP spid="2" grpId="0"/>
      <p:bldP spid="3" grpId="0" animBg="1"/>
      <p:bldP spid="4" grpId="0" animBg="1"/>
      <p:bldP spid="5" grpId="0" animBg="1"/>
      <p:bldP spid="6"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3251598" y="478568"/>
            <a:ext cx="5281084" cy="932229"/>
          </a:xfrm>
          <a:prstGeom prst="roundRect">
            <a:avLst>
              <a:gd name="adj" fmla="val 1971"/>
            </a:avLst>
          </a:prstGeom>
          <a:noFill/>
          <a:ln>
            <a:noFill/>
          </a:ln>
        </p:spPr>
        <p:style>
          <a:lnRef idx="1">
            <a:schemeClr val="accent5"/>
          </a:lnRef>
          <a:fillRef idx="2">
            <a:schemeClr val="accent5"/>
          </a:fillRef>
          <a:effectRef idx="1">
            <a:schemeClr val="accent5"/>
          </a:effectRef>
          <a:fontRef idx="minor">
            <a:schemeClr val="dk1"/>
          </a:fontRef>
        </p:style>
        <p:txBody>
          <a:bodyPr wrap="square" lIns="91410" tIns="45705" rIns="91410" bIns="45705">
            <a:spAutoFit/>
          </a:bodyPr>
          <a:lstStyle/>
          <a:p>
            <a:pPr algn="ctr"/>
            <a:r>
              <a:rPr lang="bn-BD" sz="5400" b="1" dirty="0"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মূল বক্তব্য</a:t>
            </a:r>
            <a:endParaRPr lang="en-US" sz="54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sp>
        <p:nvSpPr>
          <p:cNvPr id="3" name="TextBox 2"/>
          <p:cNvSpPr txBox="1"/>
          <p:nvPr/>
        </p:nvSpPr>
        <p:spPr>
          <a:xfrm>
            <a:off x="443594" y="1410797"/>
            <a:ext cx="11362324" cy="5016758"/>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জন্ম থেকেই মানুষ নানাভাবে প্রকৃতির ওপর নির্ভরশীল। নৈতিক ও মানবিক শিক্ষার প্রাথমিক পাঠ আমরা আপন পরিবেশ ও প্রকৃতি থেকেই লাভ করি।অসীম আকাশ আমাদের উদারতার শিক্ষা দেয়।বাতাস নিরন্তর বয়ে চলার মধ্য দিয়ে কর্মপ্রেরণা জোগায়। পাহাড়ের বিশালতা আমাদের মহত্ত্ব অর্জনের উদ্দীপনা জোগায়। সূর্য আমাদের আপন শক্তিতে বলীয়ান হতে শিক্ষা দেয়,ত্যাগের মন্ত্রে উজ্জীবিত করে।চাঁদের মন ভোলানো মধুর হাসি দেখে আমরা মধুর ব্যবহারের শিক্ষা পাই।সাগর  তার বিশাল বুকে মানিক-রতন ধরে রেখে সকলের অন্তরকে সমৃদ্ধ করার শিক্ষা দেয়।নদীর বয়ে চলা জীবনে গতিশীলতার শিক্ষা দেয়।সবুজ বন শেখায় মনকে সজীব রাখতে।মাটি শেখায় সহনশীল হতে।পাথরের কাছ থেকে শিক্ষা লাভ করি দৃঢ়চিত্ত হওয়ার।এভাবে আমরা আমাদের চারপাশের সকল বস্তু ও ব্যক্তির কাছ থেকে শিক্ষালাভ করি।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0406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6634" y="2366840"/>
            <a:ext cx="2555630" cy="2144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Up Ribbon 1"/>
          <p:cNvSpPr/>
          <p:nvPr/>
        </p:nvSpPr>
        <p:spPr>
          <a:xfrm>
            <a:off x="2926081" y="538032"/>
            <a:ext cx="5570806" cy="182880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বাড়ির </a:t>
            </a:r>
            <a:r>
              <a:rPr lang="bn-BD" sz="5400" b="1" dirty="0" smtClean="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কাজ</a:t>
            </a:r>
            <a:endParaRPr lang="en-US" sz="54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Flowchart: Document 3"/>
          <p:cNvSpPr/>
          <p:nvPr/>
        </p:nvSpPr>
        <p:spPr>
          <a:xfrm>
            <a:off x="773718" y="4670472"/>
            <a:ext cx="10883705" cy="215939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b="1" dirty="0" smtClean="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a:p>
            <a:r>
              <a:rPr lang="bn-BD" sz="5400" b="1" dirty="0" smtClean="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আপন </a:t>
            </a:r>
            <a:r>
              <a:rPr lang="bn-BD" sz="54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পরিবেশ ও প্রকৃতি থেকে শিক্ষা নিয়ে</a:t>
            </a:r>
          </a:p>
          <a:p>
            <a:r>
              <a:rPr lang="bn-BD" sz="54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rPr>
              <a:t>  জীবন গড়ে তোলার বিষয়টি বিশ্লেষণ কর। </a:t>
            </a:r>
            <a:endParaRPr lang="en-US" sz="5400" b="1" dirty="0">
              <a:ln w="1905"/>
              <a:solidFill>
                <a:schemeClr val="bg1"/>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dirty="0"/>
          </a:p>
        </p:txBody>
      </p:sp>
    </p:spTree>
    <p:extLst>
      <p:ext uri="{BB962C8B-B14F-4D97-AF65-F5344CB8AC3E}">
        <p14:creationId xmlns:p14="http://schemas.microsoft.com/office/powerpoint/2010/main" val="1222657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8)">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23" y="304800"/>
            <a:ext cx="11582400" cy="6213231"/>
          </a:xfrm>
          <a:prstGeom prst="rect">
            <a:avLst/>
          </a:prstGeom>
          <a:ln>
            <a:noFill/>
          </a:ln>
          <a:effectLst>
            <a:outerShdw blurRad="292100" dist="139700" dir="2700000" algn="tl" rotWithShape="0">
              <a:srgbClr val="333333">
                <a:alpha val="65000"/>
              </a:srgbClr>
            </a:outerShdw>
          </a:effectLst>
        </p:spPr>
      </p:pic>
      <p:sp>
        <p:nvSpPr>
          <p:cNvPr id="3" name="Rounded Rectangle 2"/>
          <p:cNvSpPr/>
          <p:nvPr/>
        </p:nvSpPr>
        <p:spPr>
          <a:xfrm>
            <a:off x="708821" y="304800"/>
            <a:ext cx="10778837" cy="1389235"/>
          </a:xfrm>
          <a:prstGeom prst="roundRect">
            <a:avLst>
              <a:gd name="adj" fmla="val 1971"/>
            </a:avLst>
          </a:prstGeom>
          <a:noFill/>
          <a:ln>
            <a:noFill/>
          </a:ln>
        </p:spPr>
        <p:style>
          <a:lnRef idx="1">
            <a:schemeClr val="accent5"/>
          </a:lnRef>
          <a:fillRef idx="2">
            <a:schemeClr val="accent5"/>
          </a:fillRef>
          <a:effectRef idx="1">
            <a:schemeClr val="accent5"/>
          </a:effectRef>
          <a:fontRef idx="minor">
            <a:schemeClr val="dk1"/>
          </a:fontRef>
        </p:style>
        <p:txBody>
          <a:bodyPr wrap="square" lIns="91410" tIns="45705" rIns="91410" bIns="45705">
            <a:prstTxWarp prst="textDoubleWave1">
              <a:avLst/>
            </a:prstTxWarp>
            <a:spAutoFit/>
          </a:bodyPr>
          <a:lstStyle/>
          <a:p>
            <a:pPr algn="ctr"/>
            <a:r>
              <a:rPr lang="en-US" sz="7200" b="1" dirty="0"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 </a:t>
            </a:r>
            <a:r>
              <a:rPr lang="en-US" sz="11500" b="1" dirty="0" err="1"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সবাইকে</a:t>
            </a:r>
            <a:r>
              <a:rPr lang="en-US" sz="11500" b="1" dirty="0"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 </a:t>
            </a:r>
            <a:r>
              <a:rPr lang="en-US" sz="11500" b="1" dirty="0" err="1" smtClean="0">
                <a:ln w="1905"/>
                <a:solidFill>
                  <a:prstClr val="black"/>
                </a:solidFill>
                <a:effectLst>
                  <a:innerShdw blurRad="69850" dist="43180" dir="5400000">
                    <a:srgbClr val="000000">
                      <a:alpha val="65000"/>
                    </a:srgbClr>
                  </a:innerShdw>
                </a:effectLst>
                <a:latin typeface="NikoshBAN" pitchFamily="2" charset="0"/>
                <a:cs typeface="NikoshBAN" pitchFamily="2" charset="0"/>
              </a:rPr>
              <a:t>ধন্যবাদ</a:t>
            </a:r>
            <a:endParaRPr lang="en-US" sz="9600" b="1" dirty="0">
              <a:ln w="1905"/>
              <a:solidFill>
                <a:prstClr val="black"/>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455898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77" y="921259"/>
            <a:ext cx="3309315" cy="1904646"/>
          </a:xfrm>
          <a:prstGeom prst="rect">
            <a:avLst/>
          </a:prstGeom>
          <a:ln>
            <a:noFill/>
          </a:ln>
          <a:effectLst>
            <a:outerShdw blurRad="190500" algn="tl" rotWithShape="0">
              <a:srgbClr val="000000">
                <a:alpha val="70000"/>
              </a:srgbClr>
            </a:outerShdw>
          </a:effectLst>
        </p:spPr>
      </p:pic>
      <p:sp>
        <p:nvSpPr>
          <p:cNvPr id="5" name="TextBox 4"/>
          <p:cNvSpPr txBox="1"/>
          <p:nvPr/>
        </p:nvSpPr>
        <p:spPr>
          <a:xfrm>
            <a:off x="3823857" y="296642"/>
            <a:ext cx="7259782" cy="646331"/>
          </a:xfrm>
          <a:prstGeom prst="rect">
            <a:avLst/>
          </a:prstGeom>
          <a:noFill/>
        </p:spPr>
        <p:txBody>
          <a:bodyPr wrap="square" rtlCol="0">
            <a:spAutoFit/>
          </a:bodyPr>
          <a:lstStyle/>
          <a:p>
            <a:r>
              <a:rPr lang="bn-BD" sz="3600" b="1" dirty="0" smtClean="0">
                <a:latin typeface="NikoshBAN" pitchFamily="2" charset="0"/>
                <a:cs typeface="NikoshBAN" pitchFamily="2" charset="0"/>
              </a:rPr>
              <a:t>এসো আরও  কয়েকটি  ছবি দেখি</a:t>
            </a:r>
            <a:endParaRPr lang="en-US" sz="3600" b="1" dirty="0">
              <a:latin typeface="NikoshBAN" pitchFamily="2" charset="0"/>
              <a:cs typeface="NikoshBAN"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77" y="3556847"/>
            <a:ext cx="3165761" cy="1965223"/>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8350" y="3497654"/>
            <a:ext cx="3283114" cy="2024416"/>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6826" y="3558973"/>
            <a:ext cx="3309257" cy="1963097"/>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2375734" y="5680893"/>
            <a:ext cx="3860637" cy="584775"/>
          </a:xfrm>
          <a:prstGeom prst="rect">
            <a:avLst/>
          </a:prstGeom>
          <a:noFill/>
        </p:spPr>
        <p:txBody>
          <a:bodyPr wrap="square" rtlCol="0">
            <a:spAutoFit/>
          </a:bodyPr>
          <a:lstStyle/>
          <a:p>
            <a:r>
              <a:rPr lang="bn-BD" sz="3200" b="1" dirty="0" smtClean="0">
                <a:latin typeface="NikoshBAN" pitchFamily="2" charset="0"/>
                <a:cs typeface="NikoshBAN" pitchFamily="2" charset="0"/>
              </a:rPr>
              <a:t>শিক্ষকের কাছে শিখছে </a:t>
            </a:r>
            <a:endParaRPr lang="en-US" sz="3200" b="1" dirty="0">
              <a:latin typeface="NikoshBAN" pitchFamily="2" charset="0"/>
              <a:cs typeface="NikoshBAN" pitchFamily="2" charset="0"/>
            </a:endParaRPr>
          </a:p>
        </p:txBody>
      </p:sp>
      <p:sp>
        <p:nvSpPr>
          <p:cNvPr id="14" name="TextBox 13"/>
          <p:cNvSpPr txBox="1"/>
          <p:nvPr/>
        </p:nvSpPr>
        <p:spPr>
          <a:xfrm>
            <a:off x="6531264" y="2974198"/>
            <a:ext cx="4294909" cy="584775"/>
          </a:xfrm>
          <a:prstGeom prst="rect">
            <a:avLst/>
          </a:prstGeom>
          <a:noFill/>
        </p:spPr>
        <p:txBody>
          <a:bodyPr wrap="square" rtlCol="0">
            <a:spAutoFit/>
          </a:bodyPr>
          <a:lstStyle/>
          <a:p>
            <a:r>
              <a:rPr lang="bn-BD" sz="3200" b="1" dirty="0" smtClean="0">
                <a:latin typeface="NikoshBAN" pitchFamily="2" charset="0"/>
                <a:cs typeface="NikoshBAN" pitchFamily="2" charset="0"/>
              </a:rPr>
              <a:t>গুরুর কাছে শিষ্য শিখছে </a:t>
            </a:r>
            <a:endParaRPr lang="en-US" sz="3200" b="1" dirty="0">
              <a:latin typeface="NikoshBAN" pitchFamily="2" charset="0"/>
              <a:cs typeface="NikoshBAN" pitchFamily="2" charset="0"/>
            </a:endParaRPr>
          </a:p>
        </p:txBody>
      </p:sp>
      <p:sp>
        <p:nvSpPr>
          <p:cNvPr id="16" name="TextBox 15"/>
          <p:cNvSpPr txBox="1"/>
          <p:nvPr/>
        </p:nvSpPr>
        <p:spPr>
          <a:xfrm>
            <a:off x="808803" y="2914621"/>
            <a:ext cx="3307269"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বাবা</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মায়ের কাছে শিখছে </a:t>
            </a:r>
            <a:endParaRPr lang="en-US" sz="3200" b="1" dirty="0">
              <a:latin typeface="NikoshBAN" pitchFamily="2" charset="0"/>
              <a:cs typeface="NikoshBAN" pitchFamily="2" charset="0"/>
            </a:endParaRPr>
          </a:p>
        </p:txBody>
      </p:sp>
      <p:sp>
        <p:nvSpPr>
          <p:cNvPr id="17" name="TextBox 16"/>
          <p:cNvSpPr txBox="1"/>
          <p:nvPr/>
        </p:nvSpPr>
        <p:spPr>
          <a:xfrm>
            <a:off x="8326580" y="5602649"/>
            <a:ext cx="3443682" cy="584775"/>
          </a:xfrm>
          <a:prstGeom prst="rect">
            <a:avLst/>
          </a:prstGeom>
          <a:noFill/>
        </p:spPr>
        <p:txBody>
          <a:bodyPr wrap="square" rtlCol="0">
            <a:spAutoFit/>
          </a:bodyPr>
          <a:lstStyle/>
          <a:p>
            <a:r>
              <a:rPr lang="bn-BD" sz="3200" b="1" dirty="0" smtClean="0">
                <a:latin typeface="NikoshBAN" pitchFamily="2" charset="0"/>
                <a:cs typeface="NikoshBAN" pitchFamily="2" charset="0"/>
              </a:rPr>
              <a:t>গুরু জনের কাছে  শিখছে </a:t>
            </a:r>
            <a:endParaRPr lang="en-US" sz="3200" b="1" dirty="0">
              <a:latin typeface="NikoshBAN" pitchFamily="2" charset="0"/>
              <a:cs typeface="NikoshBAN" pitchFamily="2" charset="0"/>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2971" y="921258"/>
            <a:ext cx="3309257" cy="1904647"/>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26579" y="921259"/>
            <a:ext cx="3299364" cy="19933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00991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3" name="Rounded Rectangle 2"/>
          <p:cNvSpPr/>
          <p:nvPr/>
        </p:nvSpPr>
        <p:spPr>
          <a:xfrm>
            <a:off x="0" y="950943"/>
            <a:ext cx="8679975" cy="1242350"/>
          </a:xfrm>
          <a:prstGeom prst="roundRect">
            <a:avLst/>
          </a:prstGeom>
          <a:no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bn-IN" sz="7200" b="1" dirty="0" smtClean="0">
                <a:solidFill>
                  <a:schemeClr val="tx1"/>
                </a:solidFill>
                <a:latin typeface="NikoshBAN" panose="02000000000000000000" pitchFamily="2" charset="0"/>
                <a:cs typeface="NikoshBAN" panose="02000000000000000000" pitchFamily="2" charset="0"/>
              </a:rPr>
              <a:t>আজকের পাঠ</a:t>
            </a:r>
            <a:r>
              <a:rPr lang="bn-BD" sz="7200" b="1" dirty="0" smtClean="0">
                <a:solidFill>
                  <a:schemeClr val="tx1"/>
                </a:solidFill>
                <a:latin typeface="NikoshBAN" panose="02000000000000000000" pitchFamily="2" charset="0"/>
                <a:cs typeface="NikoshBAN" panose="02000000000000000000" pitchFamily="2" charset="0"/>
              </a:rPr>
              <a:t>...</a:t>
            </a:r>
            <a:r>
              <a:rPr lang="bn-IN" sz="7200" b="1" dirty="0" smtClean="0">
                <a:solidFill>
                  <a:schemeClr val="tx1"/>
                </a:solidFill>
                <a:latin typeface="NikoshBAN" panose="02000000000000000000" pitchFamily="2" charset="0"/>
                <a:cs typeface="NikoshBAN" panose="02000000000000000000" pitchFamily="2" charset="0"/>
              </a:rPr>
              <a:t> </a:t>
            </a:r>
            <a:endParaRPr lang="en-US" sz="7200" b="1"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3080925" y="1957746"/>
            <a:ext cx="5363571" cy="4093428"/>
          </a:xfrm>
          <a:prstGeom prst="rect">
            <a:avLst/>
          </a:prstGeom>
          <a:noFill/>
          <a:ln>
            <a:noFill/>
          </a:ln>
          <a:effectLst>
            <a:glow rad="101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ct val="0"/>
              </a:spcBef>
              <a:defRPr/>
            </a:pPr>
            <a:r>
              <a:rPr lang="en-US" sz="6000" b="1" spc="50" dirty="0" err="1" smtClean="0">
                <a:ln w="1905"/>
                <a:solidFill>
                  <a:schemeClr val="accent5">
                    <a:lumMod val="75000"/>
                  </a:schemeClr>
                </a:solidFill>
                <a:effectLst>
                  <a:innerShdw blurRad="63500" dist="50800" dir="13500000">
                    <a:prstClr val="black">
                      <a:alpha val="50000"/>
                    </a:prstClr>
                  </a:innerShdw>
                </a:effectLst>
                <a:latin typeface="NikoshBAN" pitchFamily="2" charset="0"/>
                <a:cs typeface="NikoshBAN" pitchFamily="2" charset="0"/>
              </a:rPr>
              <a:t>সবার</a:t>
            </a:r>
            <a:r>
              <a:rPr lang="en-US" sz="6000" b="1" spc="50" dirty="0" smtClean="0">
                <a:ln w="1905"/>
                <a:solidFill>
                  <a:schemeClr val="accent5">
                    <a:lumMod val="75000"/>
                  </a:schemeClr>
                </a:solidFill>
                <a:effectLst>
                  <a:innerShdw blurRad="63500" dist="50800" dir="13500000">
                    <a:prstClr val="black">
                      <a:alpha val="50000"/>
                    </a:prstClr>
                  </a:innerShdw>
                </a:effectLst>
                <a:latin typeface="NikoshBAN" pitchFamily="2" charset="0"/>
                <a:cs typeface="NikoshBAN" pitchFamily="2" charset="0"/>
              </a:rPr>
              <a:t> </a:t>
            </a:r>
            <a:r>
              <a:rPr lang="en-US" sz="6000" b="1" spc="50" dirty="0" err="1" smtClean="0">
                <a:ln w="1905"/>
                <a:solidFill>
                  <a:schemeClr val="accent5">
                    <a:lumMod val="75000"/>
                  </a:schemeClr>
                </a:solidFill>
                <a:effectLst>
                  <a:innerShdw blurRad="63500" dist="50800" dir="13500000">
                    <a:prstClr val="black">
                      <a:alpha val="50000"/>
                    </a:prstClr>
                  </a:innerShdw>
                </a:effectLst>
                <a:latin typeface="NikoshBAN" pitchFamily="2" charset="0"/>
                <a:cs typeface="NikoshBAN" pitchFamily="2" charset="0"/>
              </a:rPr>
              <a:t>আমি</a:t>
            </a:r>
            <a:r>
              <a:rPr lang="en-US" sz="6000" b="1" spc="50" dirty="0" smtClean="0">
                <a:ln w="1905"/>
                <a:solidFill>
                  <a:schemeClr val="accent5">
                    <a:lumMod val="75000"/>
                  </a:schemeClr>
                </a:solidFill>
                <a:effectLst>
                  <a:innerShdw blurRad="63500" dist="50800" dir="13500000">
                    <a:prstClr val="black">
                      <a:alpha val="50000"/>
                    </a:prstClr>
                  </a:innerShdw>
                </a:effectLst>
                <a:latin typeface="NikoshBAN" pitchFamily="2" charset="0"/>
                <a:cs typeface="NikoshBAN" pitchFamily="2" charset="0"/>
              </a:rPr>
              <a:t> </a:t>
            </a:r>
            <a:r>
              <a:rPr lang="en-US" sz="6000" b="1" spc="50" dirty="0" err="1" smtClean="0">
                <a:ln w="1905"/>
                <a:solidFill>
                  <a:schemeClr val="accent5">
                    <a:lumMod val="75000"/>
                  </a:schemeClr>
                </a:solidFill>
                <a:effectLst>
                  <a:innerShdw blurRad="63500" dist="50800" dir="13500000">
                    <a:prstClr val="black">
                      <a:alpha val="50000"/>
                    </a:prstClr>
                  </a:innerShdw>
                </a:effectLst>
                <a:latin typeface="NikoshBAN" pitchFamily="2" charset="0"/>
                <a:cs typeface="NikoshBAN" pitchFamily="2" charset="0"/>
              </a:rPr>
              <a:t>ছাত্র</a:t>
            </a:r>
            <a:endParaRPr lang="en-US" sz="6000" b="1" spc="50" dirty="0" smtClean="0">
              <a:ln w="1905"/>
              <a:solidFill>
                <a:schemeClr val="accent5">
                  <a:lumMod val="75000"/>
                </a:schemeClr>
              </a:solidFill>
              <a:effectLst>
                <a:innerShdw blurRad="63500" dist="50800" dir="13500000">
                  <a:prstClr val="black">
                    <a:alpha val="50000"/>
                  </a:prstClr>
                </a:innerShdw>
              </a:effectLst>
              <a:latin typeface="NikoshBAN" pitchFamily="2" charset="0"/>
              <a:cs typeface="NikoshBAN" pitchFamily="2" charset="0"/>
            </a:endParaRPr>
          </a:p>
          <a:p>
            <a:pPr algn="ctr">
              <a:spcBef>
                <a:spcPct val="0"/>
              </a:spcBef>
              <a:defRPr/>
            </a:pPr>
            <a:r>
              <a:rPr lang="en-US" sz="4800" b="1" spc="50" dirty="0" smtClean="0">
                <a:ln w="1905"/>
                <a:solidFill>
                  <a:srgbClr val="00B0F0"/>
                </a:solidFill>
                <a:effectLst>
                  <a:innerShdw blurRad="114300">
                    <a:prstClr val="black"/>
                  </a:innerShdw>
                </a:effectLst>
                <a:latin typeface="NikoshBAN" pitchFamily="2" charset="0"/>
                <a:cs typeface="NikoshBAN" pitchFamily="2" charset="0"/>
              </a:rPr>
              <a:t>            </a:t>
            </a:r>
            <a:r>
              <a:rPr lang="en-US" sz="5400" b="1" spc="50" dirty="0" err="1" smtClean="0">
                <a:ln w="1905"/>
                <a:solidFill>
                  <a:srgbClr val="00B0F0"/>
                </a:solidFill>
                <a:effectLst>
                  <a:innerShdw blurRad="114300">
                    <a:prstClr val="black"/>
                  </a:innerShdw>
                </a:effectLst>
                <a:latin typeface="NikoshBAN" pitchFamily="2" charset="0"/>
                <a:cs typeface="NikoshBAN" pitchFamily="2" charset="0"/>
              </a:rPr>
              <a:t>সুনির্মল</a:t>
            </a:r>
            <a:r>
              <a:rPr lang="en-US" sz="5400" b="1" spc="50" dirty="0" smtClean="0">
                <a:ln w="1905"/>
                <a:solidFill>
                  <a:srgbClr val="00B0F0"/>
                </a:solidFill>
                <a:effectLst>
                  <a:innerShdw blurRad="114300">
                    <a:prstClr val="black"/>
                  </a:innerShdw>
                </a:effectLst>
                <a:latin typeface="NikoshBAN" pitchFamily="2" charset="0"/>
                <a:cs typeface="NikoshBAN" pitchFamily="2" charset="0"/>
              </a:rPr>
              <a:t> </a:t>
            </a:r>
            <a:r>
              <a:rPr lang="en-US" sz="5400" b="1" spc="50" dirty="0" err="1" smtClean="0">
                <a:ln w="1905"/>
                <a:solidFill>
                  <a:srgbClr val="00B0F0"/>
                </a:solidFill>
                <a:effectLst>
                  <a:innerShdw blurRad="114300">
                    <a:prstClr val="black"/>
                  </a:innerShdw>
                </a:effectLst>
                <a:latin typeface="NikoshBAN" pitchFamily="2" charset="0"/>
                <a:cs typeface="NikoshBAN" pitchFamily="2" charset="0"/>
              </a:rPr>
              <a:t>বসু</a:t>
            </a:r>
            <a:endParaRPr lang="en-US" sz="5400" b="1" spc="50" dirty="0" smtClean="0">
              <a:ln w="1905"/>
              <a:solidFill>
                <a:srgbClr val="00B0F0"/>
              </a:solidFill>
              <a:effectLst>
                <a:innerShdw blurRad="114300">
                  <a:prstClr val="black"/>
                </a:innerShdw>
              </a:effectLst>
              <a:latin typeface="NikoshBAN" pitchFamily="2" charset="0"/>
              <a:cs typeface="NikoshBAN" pitchFamily="2" charset="0"/>
            </a:endParaRPr>
          </a:p>
          <a:p>
            <a:pPr algn="ctr">
              <a:spcBef>
                <a:spcPct val="0"/>
              </a:spcBef>
              <a:defRPr/>
            </a:pPr>
            <a:r>
              <a:rPr lang="en-US" sz="8000" b="1" spc="50" dirty="0" smtClean="0">
                <a:ln w="1905"/>
                <a:effectLst>
                  <a:innerShdw blurRad="69850" dist="43180" dir="5400000">
                    <a:srgbClr val="000000">
                      <a:alpha val="65000"/>
                    </a:srgbClr>
                  </a:innerShdw>
                </a:effectLst>
                <a:latin typeface="NikoshBAN" pitchFamily="2" charset="0"/>
                <a:cs typeface="NikoshBAN" pitchFamily="2" charset="0"/>
              </a:rPr>
              <a:t> </a:t>
            </a:r>
            <a:endParaRPr lang="en-US" sz="8000" b="1" spc="50" dirty="0">
              <a:ln w="1905"/>
              <a:effectLst>
                <a:innerShdw blurRad="69850" dist="43180" dir="5400000">
                  <a:srgbClr val="000000">
                    <a:alpha val="65000"/>
                  </a:srgbClr>
                </a:innerShdw>
              </a:effectLst>
              <a:latin typeface="NikoshBAN" pitchFamily="2" charset="0"/>
              <a:cs typeface="NikoshBAN" pitchFamily="2" charset="0"/>
            </a:endParaRPr>
          </a:p>
          <a:p>
            <a:pPr algn="ctr">
              <a:spcBef>
                <a:spcPct val="0"/>
              </a:spcBef>
              <a:defRPr/>
            </a:pPr>
            <a:r>
              <a:rPr lang="en-US" sz="6600" b="1" spc="50" dirty="0" smtClean="0">
                <a:ln w="1905"/>
                <a:effectLst>
                  <a:innerShdw blurRad="69850" dist="43180" dir="5400000">
                    <a:srgbClr val="000000">
                      <a:alpha val="65000"/>
                    </a:srgbClr>
                  </a:innerShdw>
                </a:effectLst>
                <a:latin typeface="NikoshBAN" pitchFamily="2" charset="0"/>
                <a:cs typeface="NikoshBAN" pitchFamily="2" charset="0"/>
              </a:rPr>
              <a:t>        </a:t>
            </a:r>
            <a:endParaRPr lang="en-US" sz="5400" b="1" spc="50" dirty="0">
              <a:ln w="1905"/>
              <a:blipFill>
                <a:blip r:embed="rId2"/>
                <a:tile tx="0" ty="0" sx="100000" sy="100000" flip="none" algn="tl"/>
              </a:blipFill>
              <a:effectLst>
                <a:innerShdw blurRad="69850" dist="43180" dir="5400000">
                  <a:srgbClr val="000000">
                    <a:alpha val="65000"/>
                  </a:srgbClr>
                </a:innerShdw>
              </a:effectLst>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4635" y="3422074"/>
            <a:ext cx="2736678" cy="2736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4207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Round Diagonal Corner Rectangle 1"/>
          <p:cNvSpPr/>
          <p:nvPr/>
        </p:nvSpPr>
        <p:spPr>
          <a:xfrm>
            <a:off x="1040930" y="3123601"/>
            <a:ext cx="10125634" cy="3614823"/>
          </a:xfrm>
          <a:prstGeom prst="round2DiagRect">
            <a:avLst>
              <a:gd name="adj1" fmla="val 15000"/>
              <a:gd name="adj2" fmla="val 31154"/>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sz="4800" b="1"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bn-IN" sz="4800" b="1"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এই পাঠ শেষে শিক্ষার্থীরা ---</a:t>
            </a:r>
            <a:r>
              <a:rPr lang="bn-BD" sz="4800" b="1"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endParaRPr lang="bn-IN" sz="4800" b="1" dirty="0" smtClean="0">
              <a:ln w="1905">
                <a:solidFill>
                  <a:srgbClr val="00B05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a:p>
            <a:pPr marL="571500" indent="-571500">
              <a:buFont typeface="Wingdings" pitchFamily="2" charset="2"/>
              <a:buChar char="q"/>
            </a:pPr>
            <a:r>
              <a:rPr lang="bn-IN" sz="3600" b="1" dirty="0" smtClean="0">
                <a:solidFill>
                  <a:schemeClr val="tx1"/>
                </a:solidFill>
                <a:latin typeface="NikoshBAN" panose="02000000000000000000" pitchFamily="2" charset="0"/>
                <a:cs typeface="NikoshBAN" panose="02000000000000000000" pitchFamily="2" charset="0"/>
              </a:rPr>
              <a:t>কবি</a:t>
            </a:r>
            <a:r>
              <a:rPr lang="en-US" sz="3600" b="1" dirty="0" smtClean="0">
                <a:solidFill>
                  <a:schemeClr val="tx1"/>
                </a:solidFill>
                <a:latin typeface="NikoshBAN" panose="02000000000000000000" pitchFamily="2" charset="0"/>
                <a:cs typeface="NikoshBAN" panose="02000000000000000000" pitchFamily="2" charset="0"/>
              </a:rPr>
              <a:t> </a:t>
            </a:r>
            <a:r>
              <a:rPr lang="bn-IN" sz="3600" b="1" dirty="0" smtClean="0">
                <a:solidFill>
                  <a:schemeClr val="tx1"/>
                </a:solidFill>
                <a:latin typeface="NikoshBAN" panose="02000000000000000000" pitchFamily="2" charset="0"/>
                <a:cs typeface="NikoshBAN" panose="02000000000000000000" pitchFamily="2" charset="0"/>
              </a:rPr>
              <a:t>পরিচিতি </a:t>
            </a:r>
            <a:r>
              <a:rPr lang="en-US" sz="3600" b="1" dirty="0" err="1" smtClean="0">
                <a:solidFill>
                  <a:schemeClr val="tx1"/>
                </a:solidFill>
                <a:latin typeface="NikoshBAN" panose="02000000000000000000" pitchFamily="2" charset="0"/>
                <a:cs typeface="NikoshBAN" panose="02000000000000000000" pitchFamily="2" charset="0"/>
              </a:rPr>
              <a:t>বলতে</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পারবে</a:t>
            </a:r>
            <a:r>
              <a:rPr lang="en-US" sz="3600" b="1" dirty="0">
                <a:solidFill>
                  <a:schemeClr val="tx1"/>
                </a:solidFill>
                <a:latin typeface="NikoshBAN" panose="02000000000000000000" pitchFamily="2" charset="0"/>
                <a:cs typeface="NikoshBAN" panose="02000000000000000000" pitchFamily="2" charset="0"/>
              </a:rPr>
              <a:t>;</a:t>
            </a:r>
            <a:r>
              <a:rPr lang="bn-IN" sz="3600" b="1" dirty="0" smtClean="0">
                <a:solidFill>
                  <a:schemeClr val="tx1"/>
                </a:solidFill>
                <a:latin typeface="NikoshBAN" panose="02000000000000000000" pitchFamily="2" charset="0"/>
                <a:cs typeface="NikoshBAN" panose="02000000000000000000" pitchFamily="2" charset="0"/>
              </a:rPr>
              <a:t> </a:t>
            </a:r>
            <a:r>
              <a:rPr lang="en-US" sz="3600" b="1" dirty="0" smtClean="0">
                <a:solidFill>
                  <a:schemeClr val="tx1"/>
                </a:solidFill>
                <a:latin typeface="NikoshBAN" panose="02000000000000000000" pitchFamily="2" charset="0"/>
                <a:cs typeface="NikoshBAN" panose="02000000000000000000" pitchFamily="2" charset="0"/>
              </a:rPr>
              <a:t> </a:t>
            </a:r>
            <a:endParaRPr lang="bn-IN" sz="3600" b="1" dirty="0" smtClean="0">
              <a:solidFill>
                <a:schemeClr val="tx1"/>
              </a:solidFill>
              <a:latin typeface="NikoshBAN" panose="02000000000000000000" pitchFamily="2" charset="0"/>
              <a:cs typeface="NikoshBAN" panose="02000000000000000000" pitchFamily="2" charset="0"/>
            </a:endParaRPr>
          </a:p>
          <a:p>
            <a:pPr marL="571500" indent="-571500">
              <a:buFont typeface="Wingdings" pitchFamily="2" charset="2"/>
              <a:buChar char="q"/>
            </a:pPr>
            <a:r>
              <a:rPr lang="bn-IN" sz="3600" b="1" dirty="0" smtClean="0">
                <a:solidFill>
                  <a:schemeClr val="tx1"/>
                </a:solidFill>
                <a:latin typeface="NikoshBAN" panose="02000000000000000000" pitchFamily="2" charset="0"/>
                <a:cs typeface="NikoshBAN" panose="02000000000000000000" pitchFamily="2" charset="0"/>
              </a:rPr>
              <a:t>নতুন শব্দগুলো প্রয়োগ </a:t>
            </a:r>
            <a:r>
              <a:rPr lang="en-US" sz="3600" b="1" dirty="0" err="1" smtClean="0">
                <a:solidFill>
                  <a:schemeClr val="tx1"/>
                </a:solidFill>
                <a:latin typeface="NikoshBAN" panose="02000000000000000000" pitchFamily="2" charset="0"/>
                <a:cs typeface="NikoshBAN" panose="02000000000000000000" pitchFamily="2" charset="0"/>
              </a:rPr>
              <a:t>করে</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বাক্য</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গঠন</a:t>
            </a:r>
            <a:r>
              <a:rPr lang="en-US" sz="3600" b="1" dirty="0" smtClean="0">
                <a:solidFill>
                  <a:schemeClr val="tx1"/>
                </a:solidFill>
                <a:latin typeface="NikoshBAN" panose="02000000000000000000" pitchFamily="2" charset="0"/>
                <a:cs typeface="NikoshBAN" panose="02000000000000000000" pitchFamily="2" charset="0"/>
              </a:rPr>
              <a:t> </a:t>
            </a:r>
            <a:r>
              <a:rPr lang="en-US" sz="3600" b="1" dirty="0" err="1" smtClean="0">
                <a:solidFill>
                  <a:schemeClr val="tx1"/>
                </a:solidFill>
                <a:latin typeface="NikoshBAN" panose="02000000000000000000" pitchFamily="2" charset="0"/>
                <a:cs typeface="NikoshBAN" panose="02000000000000000000" pitchFamily="2" charset="0"/>
              </a:rPr>
              <a:t>করতে</a:t>
            </a:r>
            <a:r>
              <a:rPr lang="en-US" sz="3600" b="1" dirty="0" smtClean="0">
                <a:solidFill>
                  <a:schemeClr val="tx1"/>
                </a:solidFill>
                <a:latin typeface="NikoshBAN" panose="02000000000000000000" pitchFamily="2" charset="0"/>
                <a:cs typeface="NikoshBAN" panose="02000000000000000000" pitchFamily="2" charset="0"/>
              </a:rPr>
              <a:t> </a:t>
            </a:r>
            <a:r>
              <a:rPr lang="bn-IN" sz="3600" b="1" dirty="0" smtClean="0">
                <a:solidFill>
                  <a:schemeClr val="tx1"/>
                </a:solidFill>
                <a:latin typeface="NikoshBAN" panose="02000000000000000000" pitchFamily="2" charset="0"/>
                <a:cs typeface="NikoshBAN" panose="02000000000000000000" pitchFamily="2" charset="0"/>
              </a:rPr>
              <a:t>পারবে</a:t>
            </a:r>
            <a:r>
              <a:rPr lang="en-US" sz="3600" b="1" dirty="0">
                <a:solidFill>
                  <a:schemeClr val="tx1"/>
                </a:solidFill>
                <a:latin typeface="NikoshBAN" panose="02000000000000000000" pitchFamily="2" charset="0"/>
                <a:cs typeface="NikoshBAN" panose="02000000000000000000" pitchFamily="2" charset="0"/>
              </a:rPr>
              <a:t>;</a:t>
            </a:r>
            <a:r>
              <a:rPr lang="bn-IN" sz="3600" b="1" dirty="0" smtClean="0">
                <a:solidFill>
                  <a:schemeClr val="tx1"/>
                </a:solidFill>
                <a:latin typeface="NikoshBAN" panose="02000000000000000000" pitchFamily="2" charset="0"/>
                <a:cs typeface="NikoshBAN" panose="02000000000000000000" pitchFamily="2" charset="0"/>
              </a:rPr>
              <a:t> </a:t>
            </a:r>
            <a:endParaRPr lang="bn-BD" sz="3600" b="1" dirty="0" smtClean="0">
              <a:solidFill>
                <a:schemeClr val="tx1"/>
              </a:solidFill>
              <a:latin typeface="NikoshBAN" panose="02000000000000000000" pitchFamily="2" charset="0"/>
              <a:cs typeface="NikoshBAN" panose="02000000000000000000" pitchFamily="2" charset="0"/>
            </a:endParaRPr>
          </a:p>
          <a:p>
            <a:pPr marL="571500" indent="-571500">
              <a:buFont typeface="Wingdings" pitchFamily="2" charset="2"/>
              <a:buChar char="q"/>
            </a:pPr>
            <a:r>
              <a:rPr lang="bn-BD" sz="3600" b="1" dirty="0" smtClean="0">
                <a:solidFill>
                  <a:schemeClr val="tx1"/>
                </a:solidFill>
                <a:latin typeface="NikoshBAN" panose="02000000000000000000" pitchFamily="2" charset="0"/>
                <a:cs typeface="NikoshBAN" panose="02000000000000000000" pitchFamily="2" charset="0"/>
              </a:rPr>
              <a:t>প্রকৃতি আমাদের কীভাবে শিক্ষা দেয় তা ব্যাখ্যা করতে পারবে;</a:t>
            </a:r>
            <a:r>
              <a:rPr lang="bn-IN" sz="3600" b="1" dirty="0" smtClean="0">
                <a:solidFill>
                  <a:schemeClr val="tx1"/>
                </a:solidFill>
                <a:latin typeface="NikoshBAN" panose="02000000000000000000" pitchFamily="2" charset="0"/>
                <a:cs typeface="NikoshBAN" panose="02000000000000000000" pitchFamily="2" charset="0"/>
              </a:rPr>
              <a:t> </a:t>
            </a:r>
          </a:p>
          <a:p>
            <a:pPr marL="571500" indent="-571500">
              <a:buFont typeface="Wingdings" pitchFamily="2" charset="2"/>
              <a:buChar char="q"/>
            </a:pPr>
            <a:r>
              <a:rPr lang="en-US" sz="3600" b="1" dirty="0" err="1" smtClean="0">
                <a:solidFill>
                  <a:schemeClr val="tx1"/>
                </a:solidFill>
                <a:latin typeface="NikoshBAN" pitchFamily="2" charset="0"/>
                <a:cs typeface="NikoshBAN" pitchFamily="2" charset="0"/>
              </a:rPr>
              <a:t>কবিতাটির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মূ</a:t>
            </a:r>
            <a:r>
              <a:rPr lang="bn-BD" sz="3600" b="1" dirty="0" smtClean="0">
                <a:solidFill>
                  <a:schemeClr val="tx1"/>
                </a:solidFill>
                <a:latin typeface="NikoshBAN" pitchFamily="2" charset="0"/>
                <a:cs typeface="NikoshBAN" pitchFamily="2" charset="0"/>
              </a:rPr>
              <a:t>লভাব ব</a:t>
            </a:r>
            <a:r>
              <a:rPr lang="en-US" sz="3600" b="1" dirty="0" err="1" smtClean="0">
                <a:solidFill>
                  <a:schemeClr val="tx1"/>
                </a:solidFill>
                <a:latin typeface="NikoshBAN" pitchFamily="2" charset="0"/>
                <a:cs typeface="NikoshBAN" pitchFamily="2" charset="0"/>
              </a:rPr>
              <a:t>িশ্লেষণ</a:t>
            </a:r>
            <a:r>
              <a:rPr lang="en-US" sz="3600" b="1" dirty="0" smtClean="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করতে</a:t>
            </a:r>
            <a:r>
              <a:rPr lang="en-US" sz="3600" b="1" dirty="0">
                <a:solidFill>
                  <a:schemeClr val="tx1"/>
                </a:solidFill>
                <a:latin typeface="NikoshBAN" pitchFamily="2" charset="0"/>
                <a:cs typeface="NikoshBAN" pitchFamily="2" charset="0"/>
              </a:rPr>
              <a:t> </a:t>
            </a:r>
            <a:r>
              <a:rPr lang="en-US" sz="3600" b="1" dirty="0" err="1">
                <a:solidFill>
                  <a:schemeClr val="tx1"/>
                </a:solidFill>
                <a:latin typeface="NikoshBAN" pitchFamily="2" charset="0"/>
                <a:cs typeface="NikoshBAN" pitchFamily="2" charset="0"/>
              </a:rPr>
              <a:t>পারবে</a:t>
            </a:r>
            <a:r>
              <a:rPr lang="en-US" sz="3600" b="1" dirty="0" smtClean="0">
                <a:solidFill>
                  <a:schemeClr val="tx1"/>
                </a:solidFill>
                <a:latin typeface="NikoshBAN" pitchFamily="2" charset="0"/>
                <a:cs typeface="NikoshBAN" pitchFamily="2" charset="0"/>
              </a:rPr>
              <a:t>। </a:t>
            </a:r>
            <a:endParaRPr lang="en-US" sz="3600" b="1" dirty="0">
              <a:solidFill>
                <a:schemeClr val="tx1"/>
              </a:solidFill>
              <a:latin typeface="NikoshBAN" pitchFamily="2" charset="0"/>
              <a:cs typeface="NikoshBAN" pitchFamily="2" charset="0"/>
            </a:endParaRPr>
          </a:p>
          <a:p>
            <a:endParaRPr lang="en-US" sz="3200" dirty="0">
              <a:solidFill>
                <a:schemeClr val="tx1"/>
              </a:solidFill>
              <a:latin typeface="NikoshBAN" panose="02000000000000000000" pitchFamily="2" charset="0"/>
              <a:cs typeface="NikoshBAN" panose="02000000000000000000" pitchFamily="2" charset="0"/>
            </a:endParaRPr>
          </a:p>
        </p:txBody>
      </p:sp>
      <p:sp>
        <p:nvSpPr>
          <p:cNvPr id="4" name="Curved Down Ribbon 3"/>
          <p:cNvSpPr/>
          <p:nvPr/>
        </p:nvSpPr>
        <p:spPr>
          <a:xfrm>
            <a:off x="3066757" y="492369"/>
            <a:ext cx="4979963" cy="1448973"/>
          </a:xfrm>
          <a:prstGeom prst="ellipseRibb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n>
                  <a:solidFill>
                    <a:schemeClr val="tx1"/>
                  </a:solidFill>
                </a:ln>
                <a:solidFill>
                  <a:schemeClr val="tx1"/>
                </a:solidFill>
                <a:latin typeface="NikoshBAN" pitchFamily="2" charset="0"/>
                <a:cs typeface="NikoshBAN" pitchFamily="2" charset="0"/>
              </a:rPr>
              <a:t>শিখনফল</a:t>
            </a:r>
            <a:endParaRPr lang="en-US" sz="5400" dirty="0">
              <a:ln>
                <a:solidFill>
                  <a:schemeClr val="tx1"/>
                </a:solidFill>
              </a:ln>
              <a:solidFill>
                <a:schemeClr val="tx1"/>
              </a:solidFill>
            </a:endParaRPr>
          </a:p>
        </p:txBody>
      </p:sp>
    </p:spTree>
    <p:extLst>
      <p:ext uri="{BB962C8B-B14F-4D97-AF65-F5344CB8AC3E}">
        <p14:creationId xmlns:p14="http://schemas.microsoft.com/office/powerpoint/2010/main" val="135218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iterate type="lt">
                                    <p:tmPct val="10000"/>
                                  </p:iterate>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
                                            <p:txEl>
                                              <p:pRg st="1" end="1"/>
                                            </p:txEl>
                                          </p:spTgt>
                                        </p:tgtEl>
                                      </p:cBhvr>
                                    </p:animEffect>
                                  </p:childTnLst>
                                </p:cTn>
                              </p:par>
                              <p:par>
                                <p:cTn id="28" presetID="53" presetClass="entr" presetSubtype="16" fill="hold" nodeType="withEffect">
                                  <p:stCondLst>
                                    <p:cond delay="0"/>
                                  </p:stCondLst>
                                  <p:iterate type="lt">
                                    <p:tmPct val="10000"/>
                                  </p:iterate>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2">
                                            <p:txEl>
                                              <p:pRg st="2" end="2"/>
                                            </p:txEl>
                                          </p:spTgt>
                                        </p:tgtEl>
                                      </p:cBhvr>
                                    </p:animEffect>
                                  </p:childTnLst>
                                </p:cTn>
                              </p:par>
                              <p:par>
                                <p:cTn id="33" presetID="53" presetClass="entr" presetSubtype="16" fill="hold" nodeType="withEffect">
                                  <p:stCondLst>
                                    <p:cond delay="0"/>
                                  </p:stCondLst>
                                  <p:iterate type="lt">
                                    <p:tmPct val="10000"/>
                                  </p:iterate>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2">
                                            <p:txEl>
                                              <p:pRg st="3" end="3"/>
                                            </p:txEl>
                                          </p:spTgt>
                                        </p:tgtEl>
                                      </p:cBhvr>
                                    </p:animEffect>
                                  </p:childTnLst>
                                </p:cTn>
                              </p:par>
                              <p:par>
                                <p:cTn id="38" presetID="53" presetClass="entr" presetSubtype="16" fill="hold" nodeType="withEffect">
                                  <p:stCondLst>
                                    <p:cond delay="0"/>
                                  </p:stCondLst>
                                  <p:iterate type="lt">
                                    <p:tmPct val="10000"/>
                                  </p:iterate>
                                  <p:childTnLst>
                                    <p:set>
                                      <p:cBhvr>
                                        <p:cTn id="39" dur="1" fill="hold">
                                          <p:stCondLst>
                                            <p:cond delay="0"/>
                                          </p:stCondLst>
                                        </p:cTn>
                                        <p:tgtEl>
                                          <p:spTgt spid="2">
                                            <p:txEl>
                                              <p:pRg st="4" end="4"/>
                                            </p:txEl>
                                          </p:spTgt>
                                        </p:tgtEl>
                                        <p:attrNameLst>
                                          <p:attrName>style.visibility</p:attrName>
                                        </p:attrNameLst>
                                      </p:cBhvr>
                                      <p:to>
                                        <p:strVal val="visible"/>
                                      </p:to>
                                    </p:set>
                                    <p:anim calcmode="lin" valueType="num">
                                      <p:cBhvr>
                                        <p:cTn id="40"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Freeform 1"/>
          <p:cNvSpPr/>
          <p:nvPr/>
        </p:nvSpPr>
        <p:spPr>
          <a:xfrm rot="16270049">
            <a:off x="6180913" y="2529847"/>
            <a:ext cx="271899" cy="534247"/>
          </a:xfrm>
          <a:custGeom>
            <a:avLst/>
            <a:gdLst>
              <a:gd name="connsiteX0" fmla="*/ 0 w 242836"/>
              <a:gd name="connsiteY0" fmla="*/ 106849 h 534247"/>
              <a:gd name="connsiteX1" fmla="*/ 121418 w 242836"/>
              <a:gd name="connsiteY1" fmla="*/ 106849 h 534247"/>
              <a:gd name="connsiteX2" fmla="*/ 121418 w 242836"/>
              <a:gd name="connsiteY2" fmla="*/ 0 h 534247"/>
              <a:gd name="connsiteX3" fmla="*/ 242836 w 242836"/>
              <a:gd name="connsiteY3" fmla="*/ 267124 h 534247"/>
              <a:gd name="connsiteX4" fmla="*/ 121418 w 242836"/>
              <a:gd name="connsiteY4" fmla="*/ 534247 h 534247"/>
              <a:gd name="connsiteX5" fmla="*/ 121418 w 242836"/>
              <a:gd name="connsiteY5" fmla="*/ 427398 h 534247"/>
              <a:gd name="connsiteX6" fmla="*/ 0 w 242836"/>
              <a:gd name="connsiteY6" fmla="*/ 427398 h 534247"/>
              <a:gd name="connsiteX7" fmla="*/ 0 w 242836"/>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836" h="534247">
                <a:moveTo>
                  <a:pt x="0" y="106849"/>
                </a:moveTo>
                <a:lnTo>
                  <a:pt x="121418" y="106849"/>
                </a:lnTo>
                <a:lnTo>
                  <a:pt x="121418" y="0"/>
                </a:lnTo>
                <a:lnTo>
                  <a:pt x="242836" y="267124"/>
                </a:lnTo>
                <a:lnTo>
                  <a:pt x="121418" y="534247"/>
                </a:lnTo>
                <a:lnTo>
                  <a:pt x="121418" y="427398"/>
                </a:lnTo>
                <a:lnTo>
                  <a:pt x="0" y="427398"/>
                </a:lnTo>
                <a:lnTo>
                  <a:pt x="0" y="106849"/>
                </a:lnTo>
                <a:close/>
              </a:path>
            </a:pathLst>
          </a:custGeom>
          <a:solidFill>
            <a:schemeClr val="accent2"/>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8" rIns="72851"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3" name="Freeform 2"/>
          <p:cNvSpPr/>
          <p:nvPr/>
        </p:nvSpPr>
        <p:spPr>
          <a:xfrm>
            <a:off x="5132318" y="334447"/>
            <a:ext cx="2286000" cy="2286000"/>
          </a:xfrm>
          <a:custGeom>
            <a:avLst/>
            <a:gdLst>
              <a:gd name="connsiteX0" fmla="*/ 0 w 2128895"/>
              <a:gd name="connsiteY0" fmla="*/ 1051563 h 2103126"/>
              <a:gd name="connsiteX1" fmla="*/ 1064448 w 2128895"/>
              <a:gd name="connsiteY1" fmla="*/ 0 h 2103126"/>
              <a:gd name="connsiteX2" fmla="*/ 2128896 w 2128895"/>
              <a:gd name="connsiteY2" fmla="*/ 1051563 h 2103126"/>
              <a:gd name="connsiteX3" fmla="*/ 1064448 w 2128895"/>
              <a:gd name="connsiteY3" fmla="*/ 2103126 h 2103126"/>
              <a:gd name="connsiteX4" fmla="*/ 0 w 2128895"/>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895" h="2103126">
                <a:moveTo>
                  <a:pt x="0" y="1051563"/>
                </a:moveTo>
                <a:cubicBezTo>
                  <a:pt x="0" y="470801"/>
                  <a:pt x="476570" y="0"/>
                  <a:pt x="1064448" y="0"/>
                </a:cubicBezTo>
                <a:cubicBezTo>
                  <a:pt x="1652326" y="0"/>
                  <a:pt x="2128896" y="470801"/>
                  <a:pt x="2128896" y="1051563"/>
                </a:cubicBezTo>
                <a:cubicBezTo>
                  <a:pt x="2128896" y="1632325"/>
                  <a:pt x="1652326" y="2103126"/>
                  <a:pt x="1064448" y="2103126"/>
                </a:cubicBezTo>
                <a:cubicBezTo>
                  <a:pt x="476570" y="2103126"/>
                  <a:pt x="0" y="1632325"/>
                  <a:pt x="0" y="1051563"/>
                </a:cubicBez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2409" tIns="348636" rIns="352409" bIns="348636" numCol="1" spcCol="1270" anchor="ctr" anchorCtr="0">
            <a:noAutofit/>
          </a:bodyPr>
          <a:lstStyle/>
          <a:p>
            <a:pPr lvl="0" algn="ctr" defTabSz="1422400">
              <a:lnSpc>
                <a:spcPct val="90000"/>
              </a:lnSpc>
              <a:spcBef>
                <a:spcPct val="0"/>
              </a:spcBef>
              <a:spcAft>
                <a:spcPts val="0"/>
              </a:spcAft>
            </a:pPr>
            <a:r>
              <a:rPr lang="en-US" sz="3200" b="1" kern="1200" dirty="0" smtClean="0">
                <a:solidFill>
                  <a:schemeClr val="tx1"/>
                </a:solidFill>
                <a:latin typeface="NikoshBAN" panose="02000000000000000000" pitchFamily="2" charset="0"/>
                <a:cs typeface="NikoshBAN" panose="02000000000000000000" pitchFamily="2" charset="0"/>
              </a:rPr>
              <a:t> </a:t>
            </a:r>
            <a:r>
              <a:rPr lang="en-US" sz="4000" b="1" kern="1200" dirty="0" err="1" smtClean="0">
                <a:solidFill>
                  <a:schemeClr val="tx1"/>
                </a:solidFill>
                <a:latin typeface="NikoshBAN" panose="02000000000000000000" pitchFamily="2" charset="0"/>
                <a:cs typeface="NikoshBAN" panose="02000000000000000000" pitchFamily="2" charset="0"/>
              </a:rPr>
              <a:t>জন্মঃ</a:t>
            </a:r>
            <a:r>
              <a:rPr lang="en-US" sz="4000" b="1" kern="1200" dirty="0" smtClean="0">
                <a:solidFill>
                  <a:schemeClr val="tx1"/>
                </a:solidFill>
                <a:latin typeface="NikoshBAN" panose="02000000000000000000" pitchFamily="2" charset="0"/>
                <a:cs typeface="NikoshBAN" panose="02000000000000000000" pitchFamily="2" charset="0"/>
              </a:rPr>
              <a:t> </a:t>
            </a:r>
            <a:r>
              <a:rPr lang="en-US" sz="3600" b="1" kern="1200" dirty="0" smtClean="0">
                <a:solidFill>
                  <a:schemeClr val="tx1"/>
                </a:solidFill>
                <a:latin typeface="NikoshBAN" panose="02000000000000000000" pitchFamily="2" charset="0"/>
                <a:cs typeface="NikoshBAN" panose="02000000000000000000" pitchFamily="2" charset="0"/>
              </a:rPr>
              <a:t>  </a:t>
            </a:r>
          </a:p>
          <a:p>
            <a:pPr lvl="0" algn="ctr" defTabSz="1422400">
              <a:lnSpc>
                <a:spcPct val="90000"/>
              </a:lnSpc>
              <a:spcBef>
                <a:spcPct val="0"/>
              </a:spcBef>
              <a:spcAft>
                <a:spcPts val="0"/>
              </a:spcAft>
            </a:pPr>
            <a:r>
              <a:rPr lang="en-US" sz="2800" b="1" dirty="0" smtClean="0">
                <a:solidFill>
                  <a:schemeClr val="tx1"/>
                </a:solidFill>
                <a:latin typeface="NikoshBAN" panose="02000000000000000000" pitchFamily="2" charset="0"/>
                <a:cs typeface="NikoshBAN" panose="02000000000000000000" pitchFamily="2" charset="0"/>
              </a:rPr>
              <a:t>১৯02 </a:t>
            </a:r>
            <a:r>
              <a:rPr lang="en-US" sz="2800" b="1" dirty="0" err="1" smtClean="0">
                <a:solidFill>
                  <a:schemeClr val="tx1"/>
                </a:solidFill>
                <a:latin typeface="NikoshBAN" panose="02000000000000000000" pitchFamily="2" charset="0"/>
                <a:cs typeface="NikoshBAN" panose="02000000000000000000" pitchFamily="2" charset="0"/>
              </a:rPr>
              <a:t>সালে</a:t>
            </a:r>
            <a:r>
              <a:rPr lang="en-US" sz="2800" b="1" dirty="0" smtClean="0">
                <a:solidFill>
                  <a:schemeClr val="tx1"/>
                </a:solidFill>
                <a:latin typeface="NikoshBAN" panose="02000000000000000000" pitchFamily="2" charset="0"/>
                <a:cs typeface="NikoshBAN" panose="02000000000000000000" pitchFamily="2" charset="0"/>
              </a:rPr>
              <a:t> 20 </a:t>
            </a:r>
            <a:r>
              <a:rPr lang="en-US" sz="2800" b="1" dirty="0" err="1" smtClean="0">
                <a:solidFill>
                  <a:schemeClr val="tx1"/>
                </a:solidFill>
                <a:latin typeface="NikoshBAN" panose="02000000000000000000" pitchFamily="2" charset="0"/>
                <a:cs typeface="NikoshBAN" panose="02000000000000000000" pitchFamily="2" charset="0"/>
              </a:rPr>
              <a:t>জুলাই</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পশ্চিম</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বঙ্গের</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বিহারে</a:t>
            </a:r>
            <a:r>
              <a:rPr lang="en-US" sz="2800" b="1" dirty="0" smtClean="0">
                <a:solidFill>
                  <a:schemeClr val="tx1"/>
                </a:solidFill>
                <a:latin typeface="NikoshBAN" panose="02000000000000000000" pitchFamily="2" charset="0"/>
                <a:cs typeface="NikoshBAN" panose="02000000000000000000" pitchFamily="2" charset="0"/>
              </a:rPr>
              <a:t>।</a:t>
            </a:r>
            <a:endParaRPr lang="en-US" sz="2800" kern="1200" dirty="0">
              <a:solidFill>
                <a:schemeClr val="tx1"/>
              </a:solidFill>
              <a:latin typeface="NikoshBAN" panose="02000000000000000000" pitchFamily="2" charset="0"/>
              <a:cs typeface="NikoshBAN" panose="02000000000000000000" pitchFamily="2" charset="0"/>
            </a:endParaRPr>
          </a:p>
        </p:txBody>
      </p:sp>
      <p:sp>
        <p:nvSpPr>
          <p:cNvPr id="4" name="Freeform 3"/>
          <p:cNvSpPr/>
          <p:nvPr/>
        </p:nvSpPr>
        <p:spPr>
          <a:xfrm rot="20615882">
            <a:off x="7020046" y="3151193"/>
            <a:ext cx="325917" cy="537253"/>
          </a:xfrm>
          <a:custGeom>
            <a:avLst/>
            <a:gdLst>
              <a:gd name="connsiteX0" fmla="*/ 0 w 510437"/>
              <a:gd name="connsiteY0" fmla="*/ 106849 h 534247"/>
              <a:gd name="connsiteX1" fmla="*/ 255219 w 510437"/>
              <a:gd name="connsiteY1" fmla="*/ 106849 h 534247"/>
              <a:gd name="connsiteX2" fmla="*/ 255219 w 510437"/>
              <a:gd name="connsiteY2" fmla="*/ 0 h 534247"/>
              <a:gd name="connsiteX3" fmla="*/ 510437 w 510437"/>
              <a:gd name="connsiteY3" fmla="*/ 267124 h 534247"/>
              <a:gd name="connsiteX4" fmla="*/ 255219 w 510437"/>
              <a:gd name="connsiteY4" fmla="*/ 534247 h 534247"/>
              <a:gd name="connsiteX5" fmla="*/ 255219 w 510437"/>
              <a:gd name="connsiteY5" fmla="*/ 427398 h 534247"/>
              <a:gd name="connsiteX6" fmla="*/ 0 w 510437"/>
              <a:gd name="connsiteY6" fmla="*/ 427398 h 534247"/>
              <a:gd name="connsiteX7" fmla="*/ 0 w 510437"/>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 h="534247">
                <a:moveTo>
                  <a:pt x="0" y="106849"/>
                </a:moveTo>
                <a:lnTo>
                  <a:pt x="255219" y="106849"/>
                </a:lnTo>
                <a:lnTo>
                  <a:pt x="255219" y="0"/>
                </a:lnTo>
                <a:lnTo>
                  <a:pt x="510437" y="267124"/>
                </a:lnTo>
                <a:lnTo>
                  <a:pt x="255219" y="534247"/>
                </a:lnTo>
                <a:lnTo>
                  <a:pt x="255219" y="427398"/>
                </a:lnTo>
                <a:lnTo>
                  <a:pt x="0" y="427398"/>
                </a:lnTo>
                <a:lnTo>
                  <a:pt x="0" y="106849"/>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06849" rIns="153131" bIns="106848" numCol="1" spcCol="1270" anchor="ctr" anchorCtr="0">
            <a:noAutofit/>
          </a:bodyPr>
          <a:lstStyle/>
          <a:p>
            <a:pPr lvl="0" algn="ctr" defTabSz="977900">
              <a:lnSpc>
                <a:spcPct val="90000"/>
              </a:lnSpc>
              <a:spcBef>
                <a:spcPct val="0"/>
              </a:spcBef>
              <a:spcAft>
                <a:spcPct val="35000"/>
              </a:spcAft>
            </a:pPr>
            <a:endParaRPr lang="en-US" sz="2200" kern="1200"/>
          </a:p>
        </p:txBody>
      </p:sp>
      <p:sp>
        <p:nvSpPr>
          <p:cNvPr id="5" name="Freeform 4"/>
          <p:cNvSpPr/>
          <p:nvPr/>
        </p:nvSpPr>
        <p:spPr>
          <a:xfrm>
            <a:off x="7167245" y="1658601"/>
            <a:ext cx="2286000" cy="2286000"/>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endParaRPr lang="bn-BD" sz="3600" b="1"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3600" b="1"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3600" b="1" kern="1200" dirty="0" smtClean="0">
                <a:solidFill>
                  <a:schemeClr val="tx1"/>
                </a:solidFill>
                <a:latin typeface="NikoshBAN" panose="02000000000000000000" pitchFamily="2" charset="0"/>
                <a:cs typeface="NikoshBAN" panose="02000000000000000000" pitchFamily="2" charset="0"/>
              </a:rPr>
              <a:t>সাহিত্যঃ</a:t>
            </a:r>
            <a:r>
              <a:rPr lang="bn-BD" sz="3600" kern="1200" dirty="0" smtClean="0">
                <a:solidFill>
                  <a:schemeClr val="tx1"/>
                </a:solidFill>
                <a:latin typeface="NikoshBAN" panose="02000000000000000000" pitchFamily="2" charset="0"/>
                <a:cs typeface="NikoshBAN" panose="02000000000000000000" pitchFamily="2" charset="0"/>
              </a:rPr>
              <a:t> </a:t>
            </a:r>
            <a:endParaRPr lang="bn-BD" sz="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2800" kern="1200" dirty="0" smtClean="0">
                <a:solidFill>
                  <a:schemeClr val="tx1"/>
                </a:solidFill>
                <a:latin typeface="NikoshBAN" panose="02000000000000000000" pitchFamily="2" charset="0"/>
                <a:cs typeface="NikoshBAN" panose="02000000000000000000" pitchFamily="2" charset="0"/>
              </a:rPr>
              <a:t> </a:t>
            </a:r>
            <a:r>
              <a:rPr lang="bn-BD" sz="3200" kern="1200" dirty="0" smtClean="0">
                <a:solidFill>
                  <a:schemeClr val="tx1"/>
                </a:solidFill>
                <a:latin typeface="NikoshBAN" panose="02000000000000000000" pitchFamily="2" charset="0"/>
                <a:cs typeface="NikoshBAN" panose="02000000000000000000" pitchFamily="2" charset="0"/>
              </a:rPr>
              <a:t>কবিতা, উপন্যাস</a:t>
            </a:r>
          </a:p>
          <a:p>
            <a:pPr lvl="0" algn="ctr" defTabSz="1422400">
              <a:lnSpc>
                <a:spcPct val="70000"/>
              </a:lnSpc>
              <a:spcBef>
                <a:spcPct val="0"/>
              </a:spcBef>
              <a:spcAft>
                <a:spcPts val="0"/>
              </a:spcAft>
            </a:pPr>
            <a:r>
              <a:rPr lang="bn-BD" sz="3200" kern="1200" dirty="0" smtClean="0">
                <a:solidFill>
                  <a:schemeClr val="tx1"/>
                </a:solidFill>
                <a:latin typeface="NikoshBAN" panose="02000000000000000000" pitchFamily="2" charset="0"/>
                <a:cs typeface="NikoshBAN" panose="02000000000000000000" pitchFamily="2" charset="0"/>
              </a:rPr>
              <a:t>শিশু সাহিত্য,ভ্রমন</a:t>
            </a:r>
          </a:p>
          <a:p>
            <a:pPr lvl="0" algn="ctr" defTabSz="1422400">
              <a:lnSpc>
                <a:spcPct val="70000"/>
              </a:lnSpc>
              <a:spcBef>
                <a:spcPct val="0"/>
              </a:spcBef>
              <a:spcAft>
                <a:spcPts val="0"/>
              </a:spcAft>
            </a:pPr>
            <a:r>
              <a:rPr lang="bn-BD" sz="3200" dirty="0" smtClean="0">
                <a:solidFill>
                  <a:schemeClr val="tx1"/>
                </a:solidFill>
                <a:latin typeface="NikoshBAN" panose="02000000000000000000" pitchFamily="2" charset="0"/>
                <a:cs typeface="NikoshBAN" panose="02000000000000000000" pitchFamily="2" charset="0"/>
              </a:rPr>
              <a:t>কাহিনি</a:t>
            </a:r>
            <a:endParaRPr lang="bn-BD" sz="32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2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3600" kern="1200" dirty="0" smtClean="0">
              <a:solidFill>
                <a:schemeClr val="tx1"/>
              </a:solidFill>
              <a:latin typeface="NikoshBAN" panose="02000000000000000000" pitchFamily="2" charset="0"/>
              <a:cs typeface="NikoshBAN" panose="02000000000000000000" pitchFamily="2" charset="0"/>
            </a:endParaRPr>
          </a:p>
        </p:txBody>
      </p:sp>
      <p:sp>
        <p:nvSpPr>
          <p:cNvPr id="6" name="Freeform 5"/>
          <p:cNvSpPr/>
          <p:nvPr/>
        </p:nvSpPr>
        <p:spPr>
          <a:xfrm rot="2825820">
            <a:off x="6851977" y="3956562"/>
            <a:ext cx="322200" cy="534247"/>
          </a:xfrm>
          <a:custGeom>
            <a:avLst/>
            <a:gdLst>
              <a:gd name="connsiteX0" fmla="*/ 0 w 432980"/>
              <a:gd name="connsiteY0" fmla="*/ 106849 h 534247"/>
              <a:gd name="connsiteX1" fmla="*/ 216490 w 432980"/>
              <a:gd name="connsiteY1" fmla="*/ 106849 h 534247"/>
              <a:gd name="connsiteX2" fmla="*/ 216490 w 432980"/>
              <a:gd name="connsiteY2" fmla="*/ 0 h 534247"/>
              <a:gd name="connsiteX3" fmla="*/ 432980 w 432980"/>
              <a:gd name="connsiteY3" fmla="*/ 267124 h 534247"/>
              <a:gd name="connsiteX4" fmla="*/ 216490 w 432980"/>
              <a:gd name="connsiteY4" fmla="*/ 534247 h 534247"/>
              <a:gd name="connsiteX5" fmla="*/ 216490 w 432980"/>
              <a:gd name="connsiteY5" fmla="*/ 427398 h 534247"/>
              <a:gd name="connsiteX6" fmla="*/ 0 w 432980"/>
              <a:gd name="connsiteY6" fmla="*/ 427398 h 534247"/>
              <a:gd name="connsiteX7" fmla="*/ 0 w 432980"/>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980" h="534247">
                <a:moveTo>
                  <a:pt x="0" y="106849"/>
                </a:moveTo>
                <a:lnTo>
                  <a:pt x="216490" y="106849"/>
                </a:lnTo>
                <a:lnTo>
                  <a:pt x="216490" y="0"/>
                </a:lnTo>
                <a:lnTo>
                  <a:pt x="432980" y="267124"/>
                </a:lnTo>
                <a:lnTo>
                  <a:pt x="216490" y="534247"/>
                </a:lnTo>
                <a:lnTo>
                  <a:pt x="216490" y="427398"/>
                </a:lnTo>
                <a:lnTo>
                  <a:pt x="0" y="427398"/>
                </a:lnTo>
                <a:lnTo>
                  <a:pt x="0" y="106849"/>
                </a:lnTo>
                <a:close/>
              </a:path>
            </a:pathLst>
          </a:custGeom>
          <a:solidFill>
            <a:srgbClr val="92D05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106848" rIns="129893"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8" name="Freeform 7"/>
          <p:cNvSpPr/>
          <p:nvPr/>
        </p:nvSpPr>
        <p:spPr>
          <a:xfrm rot="18852977">
            <a:off x="5419905" y="3931721"/>
            <a:ext cx="320187" cy="534248"/>
          </a:xfrm>
          <a:custGeom>
            <a:avLst/>
            <a:gdLst>
              <a:gd name="connsiteX0" fmla="*/ 0 w 376971"/>
              <a:gd name="connsiteY0" fmla="*/ 106849 h 534247"/>
              <a:gd name="connsiteX1" fmla="*/ 188486 w 376971"/>
              <a:gd name="connsiteY1" fmla="*/ 106849 h 534247"/>
              <a:gd name="connsiteX2" fmla="*/ 188486 w 376971"/>
              <a:gd name="connsiteY2" fmla="*/ 0 h 534247"/>
              <a:gd name="connsiteX3" fmla="*/ 376971 w 376971"/>
              <a:gd name="connsiteY3" fmla="*/ 267124 h 534247"/>
              <a:gd name="connsiteX4" fmla="*/ 188486 w 376971"/>
              <a:gd name="connsiteY4" fmla="*/ 534247 h 534247"/>
              <a:gd name="connsiteX5" fmla="*/ 188486 w 376971"/>
              <a:gd name="connsiteY5" fmla="*/ 427398 h 534247"/>
              <a:gd name="connsiteX6" fmla="*/ 0 w 376971"/>
              <a:gd name="connsiteY6" fmla="*/ 427398 h 534247"/>
              <a:gd name="connsiteX7" fmla="*/ 0 w 376971"/>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971" h="534247">
                <a:moveTo>
                  <a:pt x="376971" y="427398"/>
                </a:moveTo>
                <a:lnTo>
                  <a:pt x="188485" y="427398"/>
                </a:lnTo>
                <a:lnTo>
                  <a:pt x="188485" y="534247"/>
                </a:lnTo>
                <a:lnTo>
                  <a:pt x="0" y="267123"/>
                </a:lnTo>
                <a:lnTo>
                  <a:pt x="188485" y="0"/>
                </a:lnTo>
                <a:lnTo>
                  <a:pt x="188485" y="106849"/>
                </a:lnTo>
                <a:lnTo>
                  <a:pt x="376971" y="106849"/>
                </a:lnTo>
                <a:lnTo>
                  <a:pt x="376971" y="427398"/>
                </a:lnTo>
                <a:close/>
              </a:path>
            </a:pathLst>
          </a:custGeom>
          <a:solidFill>
            <a:schemeClr val="tx1"/>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3091"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9" name="Freeform 8"/>
          <p:cNvSpPr/>
          <p:nvPr/>
        </p:nvSpPr>
        <p:spPr>
          <a:xfrm>
            <a:off x="3358497" y="3976353"/>
            <a:ext cx="2286000" cy="2286000"/>
          </a:xfrm>
          <a:custGeom>
            <a:avLst/>
            <a:gdLst>
              <a:gd name="connsiteX0" fmla="*/ 0 w 2008643"/>
              <a:gd name="connsiteY0" fmla="*/ 1051563 h 2103126"/>
              <a:gd name="connsiteX1" fmla="*/ 1004322 w 2008643"/>
              <a:gd name="connsiteY1" fmla="*/ 0 h 2103126"/>
              <a:gd name="connsiteX2" fmla="*/ 2008644 w 2008643"/>
              <a:gd name="connsiteY2" fmla="*/ 1051563 h 2103126"/>
              <a:gd name="connsiteX3" fmla="*/ 1004322 w 2008643"/>
              <a:gd name="connsiteY3" fmla="*/ 2103126 h 2103126"/>
              <a:gd name="connsiteX4" fmla="*/ 0 w 2008643"/>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43" h="2103126">
                <a:moveTo>
                  <a:pt x="0" y="1051563"/>
                </a:moveTo>
                <a:cubicBezTo>
                  <a:pt x="0" y="470801"/>
                  <a:pt x="449650" y="0"/>
                  <a:pt x="1004322" y="0"/>
                </a:cubicBezTo>
                <a:cubicBezTo>
                  <a:pt x="1558994" y="0"/>
                  <a:pt x="2008644" y="470801"/>
                  <a:pt x="2008644" y="1051563"/>
                </a:cubicBezTo>
                <a:cubicBezTo>
                  <a:pt x="2008644" y="1632325"/>
                  <a:pt x="1558994" y="2103126"/>
                  <a:pt x="1004322" y="2103126"/>
                </a:cubicBezTo>
                <a:cubicBezTo>
                  <a:pt x="449650" y="2103126"/>
                  <a:pt x="0" y="1632325"/>
                  <a:pt x="0" y="1051563"/>
                </a:cubicBez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34799" tIns="348636" rIns="334799" bIns="348636" numCol="1" spcCol="1270" anchor="ctr" anchorCtr="0">
            <a:noAutofit/>
          </a:bodyPr>
          <a:lstStyle/>
          <a:p>
            <a:pPr lvl="0" algn="just" defTabSz="1422400">
              <a:lnSpc>
                <a:spcPct val="90000"/>
              </a:lnSpc>
              <a:spcBef>
                <a:spcPct val="0"/>
              </a:spcBef>
              <a:spcAft>
                <a:spcPts val="0"/>
              </a:spcAft>
            </a:pPr>
            <a:r>
              <a:rPr lang="bn-BD" sz="3200" kern="1200" dirty="0" smtClean="0">
                <a:solidFill>
                  <a:schemeClr val="tx1"/>
                </a:solidFill>
                <a:latin typeface="NikoshBAN" panose="02000000000000000000" pitchFamily="2" charset="0"/>
                <a:cs typeface="NikoshBAN" panose="02000000000000000000" pitchFamily="2" charset="0"/>
              </a:rPr>
              <a:t>   </a:t>
            </a:r>
            <a:r>
              <a:rPr lang="bn-BD" sz="4000" b="1" kern="1200" dirty="0" smtClean="0">
                <a:solidFill>
                  <a:schemeClr val="tx1"/>
                </a:solidFill>
                <a:latin typeface="NikoshBAN" panose="02000000000000000000" pitchFamily="2" charset="0"/>
                <a:cs typeface="NikoshBAN" panose="02000000000000000000" pitchFamily="2" charset="0"/>
              </a:rPr>
              <a:t>রচনাঃ</a:t>
            </a:r>
          </a:p>
          <a:p>
            <a:pPr lvl="0" algn="ctr" defTabSz="1422400">
              <a:lnSpc>
                <a:spcPct val="90000"/>
              </a:lnSpc>
              <a:spcBef>
                <a:spcPct val="0"/>
              </a:spcBef>
              <a:spcAft>
                <a:spcPts val="0"/>
              </a:spcAft>
            </a:pPr>
            <a:r>
              <a:rPr lang="bn-BD" sz="3200" b="1" dirty="0" smtClean="0">
                <a:solidFill>
                  <a:schemeClr val="tx1"/>
                </a:solidFill>
                <a:latin typeface="NikoshBAN" panose="02000000000000000000" pitchFamily="2" charset="0"/>
                <a:cs typeface="NikoshBAN" panose="02000000000000000000" pitchFamily="2" charset="0"/>
              </a:rPr>
              <a:t>হৈচৈ,ছানাবড়া ,</a:t>
            </a:r>
          </a:p>
          <a:p>
            <a:pPr lvl="0" algn="ctr" defTabSz="1422400">
              <a:lnSpc>
                <a:spcPct val="90000"/>
              </a:lnSpc>
              <a:spcBef>
                <a:spcPct val="0"/>
              </a:spcBef>
              <a:spcAft>
                <a:spcPts val="0"/>
              </a:spcAft>
            </a:pPr>
            <a:r>
              <a:rPr lang="bn-BD" sz="3200" b="1" kern="1200" dirty="0" smtClean="0">
                <a:solidFill>
                  <a:schemeClr val="tx1"/>
                </a:solidFill>
                <a:latin typeface="NikoshBAN" panose="02000000000000000000" pitchFamily="2" charset="0"/>
                <a:cs typeface="NikoshBAN" panose="02000000000000000000" pitchFamily="2" charset="0"/>
              </a:rPr>
              <a:t>কথা শেখা,বেড়ে </a:t>
            </a:r>
          </a:p>
          <a:p>
            <a:pPr lvl="0" algn="ctr" defTabSz="1422400">
              <a:lnSpc>
                <a:spcPct val="90000"/>
              </a:lnSpc>
              <a:spcBef>
                <a:spcPct val="0"/>
              </a:spcBef>
              <a:spcAft>
                <a:spcPts val="0"/>
              </a:spcAft>
            </a:pPr>
            <a:r>
              <a:rPr lang="bn-BD" sz="3200" b="1" dirty="0" smtClean="0">
                <a:solidFill>
                  <a:schemeClr val="tx1"/>
                </a:solidFill>
                <a:latin typeface="NikoshBAN" panose="02000000000000000000" pitchFamily="2" charset="0"/>
                <a:cs typeface="NikoshBAN" panose="02000000000000000000" pitchFamily="2" charset="0"/>
              </a:rPr>
              <a:t>মজা</a:t>
            </a:r>
            <a:endParaRPr lang="bn-BD" sz="3200" b="1" kern="1200" dirty="0" smtClean="0">
              <a:solidFill>
                <a:schemeClr val="tx1"/>
              </a:solidFill>
              <a:latin typeface="NikoshBAN" panose="02000000000000000000" pitchFamily="2" charset="0"/>
              <a:cs typeface="NikoshBAN" panose="02000000000000000000" pitchFamily="2" charset="0"/>
            </a:endParaRPr>
          </a:p>
        </p:txBody>
      </p:sp>
      <p:sp>
        <p:nvSpPr>
          <p:cNvPr id="10" name="Freeform 9"/>
          <p:cNvSpPr/>
          <p:nvPr/>
        </p:nvSpPr>
        <p:spPr>
          <a:xfrm rot="1080000">
            <a:off x="5286612" y="3086475"/>
            <a:ext cx="330021" cy="534248"/>
          </a:xfrm>
          <a:custGeom>
            <a:avLst/>
            <a:gdLst>
              <a:gd name="connsiteX0" fmla="*/ 0 w 294272"/>
              <a:gd name="connsiteY0" fmla="*/ 106849 h 534247"/>
              <a:gd name="connsiteX1" fmla="*/ 147136 w 294272"/>
              <a:gd name="connsiteY1" fmla="*/ 106849 h 534247"/>
              <a:gd name="connsiteX2" fmla="*/ 147136 w 294272"/>
              <a:gd name="connsiteY2" fmla="*/ 0 h 534247"/>
              <a:gd name="connsiteX3" fmla="*/ 294272 w 294272"/>
              <a:gd name="connsiteY3" fmla="*/ 267124 h 534247"/>
              <a:gd name="connsiteX4" fmla="*/ 147136 w 294272"/>
              <a:gd name="connsiteY4" fmla="*/ 534247 h 534247"/>
              <a:gd name="connsiteX5" fmla="*/ 147136 w 294272"/>
              <a:gd name="connsiteY5" fmla="*/ 427398 h 534247"/>
              <a:gd name="connsiteX6" fmla="*/ 0 w 294272"/>
              <a:gd name="connsiteY6" fmla="*/ 427398 h 534247"/>
              <a:gd name="connsiteX7" fmla="*/ 0 w 294272"/>
              <a:gd name="connsiteY7" fmla="*/ 106849 h 53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272" h="534247">
                <a:moveTo>
                  <a:pt x="294272" y="427398"/>
                </a:moveTo>
                <a:lnTo>
                  <a:pt x="147136" y="427398"/>
                </a:lnTo>
                <a:lnTo>
                  <a:pt x="147136" y="534247"/>
                </a:lnTo>
                <a:lnTo>
                  <a:pt x="0" y="267123"/>
                </a:lnTo>
                <a:lnTo>
                  <a:pt x="147136" y="0"/>
                </a:lnTo>
                <a:lnTo>
                  <a:pt x="147136" y="106849"/>
                </a:lnTo>
                <a:lnTo>
                  <a:pt x="294272" y="106849"/>
                </a:lnTo>
                <a:lnTo>
                  <a:pt x="294272" y="427398"/>
                </a:lnTo>
                <a:close/>
              </a:path>
            </a:pathLst>
          </a:cu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8282" tIns="106849" rIns="0" bIns="106849" numCol="1" spcCol="1270" anchor="ctr" anchorCtr="0">
            <a:noAutofit/>
          </a:bodyPr>
          <a:lstStyle/>
          <a:p>
            <a:pPr lvl="0" algn="ctr" defTabSz="977900">
              <a:lnSpc>
                <a:spcPct val="90000"/>
              </a:lnSpc>
              <a:spcBef>
                <a:spcPct val="0"/>
              </a:spcBef>
              <a:spcAft>
                <a:spcPct val="35000"/>
              </a:spcAft>
            </a:pPr>
            <a:endParaRPr lang="en-US" sz="2200" kern="1200"/>
          </a:p>
        </p:txBody>
      </p:sp>
      <p:sp>
        <p:nvSpPr>
          <p:cNvPr id="11" name="Freeform 10"/>
          <p:cNvSpPr/>
          <p:nvPr/>
        </p:nvSpPr>
        <p:spPr>
          <a:xfrm>
            <a:off x="3097391" y="1637831"/>
            <a:ext cx="2286000" cy="2286000"/>
          </a:xfrm>
          <a:custGeom>
            <a:avLst/>
            <a:gdLst>
              <a:gd name="connsiteX0" fmla="*/ 0 w 2008894"/>
              <a:gd name="connsiteY0" fmla="*/ 1051563 h 2103126"/>
              <a:gd name="connsiteX1" fmla="*/ 1004447 w 2008894"/>
              <a:gd name="connsiteY1" fmla="*/ 0 h 2103126"/>
              <a:gd name="connsiteX2" fmla="*/ 2008894 w 2008894"/>
              <a:gd name="connsiteY2" fmla="*/ 1051563 h 2103126"/>
              <a:gd name="connsiteX3" fmla="*/ 1004447 w 2008894"/>
              <a:gd name="connsiteY3" fmla="*/ 2103126 h 2103126"/>
              <a:gd name="connsiteX4" fmla="*/ 0 w 2008894"/>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894" h="2103126">
                <a:moveTo>
                  <a:pt x="0" y="1051563"/>
                </a:moveTo>
                <a:cubicBezTo>
                  <a:pt x="0" y="470801"/>
                  <a:pt x="449706" y="0"/>
                  <a:pt x="1004447" y="0"/>
                </a:cubicBezTo>
                <a:cubicBezTo>
                  <a:pt x="1559188" y="0"/>
                  <a:pt x="2008894" y="470801"/>
                  <a:pt x="2008894" y="1051563"/>
                </a:cubicBezTo>
                <a:cubicBezTo>
                  <a:pt x="2008894" y="1632325"/>
                  <a:pt x="1559188" y="2103126"/>
                  <a:pt x="1004447" y="2103126"/>
                </a:cubicBezTo>
                <a:cubicBezTo>
                  <a:pt x="449706" y="2103126"/>
                  <a:pt x="0" y="1632325"/>
                  <a:pt x="0" y="1051563"/>
                </a:cubicBezTo>
                <a:close/>
              </a:path>
            </a:pathLst>
          </a:cu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34836" tIns="348636" rIns="334836" bIns="348636" numCol="1" spcCol="1270" anchor="ctr" anchorCtr="0">
            <a:noAutofit/>
          </a:bodyPr>
          <a:lstStyle/>
          <a:p>
            <a:pPr lvl="0" algn="ctr" defTabSz="1422400">
              <a:lnSpc>
                <a:spcPct val="70000"/>
              </a:lnSpc>
              <a:spcBef>
                <a:spcPct val="0"/>
              </a:spcBef>
              <a:spcAft>
                <a:spcPts val="0"/>
              </a:spcAft>
            </a:pPr>
            <a:r>
              <a:rPr lang="bn-BD" sz="4000" dirty="0" smtClean="0">
                <a:solidFill>
                  <a:schemeClr val="tx1"/>
                </a:solidFill>
                <a:latin typeface="NikoshBAN" panose="02000000000000000000" pitchFamily="2" charset="0"/>
                <a:cs typeface="NikoshBAN" panose="02000000000000000000" pitchFamily="2" charset="0"/>
              </a:rPr>
              <a:t>  মৃত্যুঃ</a:t>
            </a:r>
          </a:p>
          <a:p>
            <a:pPr lvl="0" algn="ctr" defTabSz="1422400">
              <a:lnSpc>
                <a:spcPct val="70000"/>
              </a:lnSpc>
              <a:spcBef>
                <a:spcPct val="0"/>
              </a:spcBef>
              <a:spcAft>
                <a:spcPts val="0"/>
              </a:spcAft>
            </a:pPr>
            <a:r>
              <a:rPr lang="bn-BD" sz="3200" dirty="0" smtClean="0">
                <a:solidFill>
                  <a:schemeClr val="tx1"/>
                </a:solidFill>
                <a:latin typeface="NikoshBAN" panose="02000000000000000000" pitchFamily="2" charset="0"/>
                <a:cs typeface="NikoshBAN" panose="02000000000000000000" pitchFamily="2" charset="0"/>
              </a:rPr>
              <a:t>১৯৫৭ সালে</a:t>
            </a:r>
          </a:p>
          <a:p>
            <a:pPr lvl="0" algn="ctr" defTabSz="1422400">
              <a:lnSpc>
                <a:spcPct val="70000"/>
              </a:lnSpc>
              <a:spcBef>
                <a:spcPct val="0"/>
              </a:spcBef>
              <a:spcAft>
                <a:spcPts val="0"/>
              </a:spcAft>
            </a:pPr>
            <a:r>
              <a:rPr lang="bn-BD" sz="3200" dirty="0" smtClean="0">
                <a:solidFill>
                  <a:schemeClr val="tx1"/>
                </a:solidFill>
                <a:latin typeface="NikoshBAN" panose="02000000000000000000" pitchFamily="2" charset="0"/>
                <a:cs typeface="NikoshBAN" panose="02000000000000000000" pitchFamily="2" charset="0"/>
              </a:rPr>
              <a:t>২৫ ফেব্রুয়ারি</a:t>
            </a:r>
          </a:p>
        </p:txBody>
      </p:sp>
      <p:sp>
        <p:nvSpPr>
          <p:cNvPr id="12" name="TextBox 11"/>
          <p:cNvSpPr txBox="1"/>
          <p:nvPr/>
        </p:nvSpPr>
        <p:spPr>
          <a:xfrm>
            <a:off x="5427406" y="4442569"/>
            <a:ext cx="1610659" cy="523220"/>
          </a:xfrm>
          <a:prstGeom prst="rect">
            <a:avLst/>
          </a:prstGeom>
          <a:no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সুনির্মল বসু</a:t>
            </a:r>
            <a:endParaRPr lang="en-US" sz="2800" b="1" dirty="0">
              <a:latin typeface="NikoshBAN" panose="02000000000000000000" pitchFamily="2" charset="0"/>
              <a:cs typeface="NikoshBAN" panose="02000000000000000000" pitchFamily="2" charset="0"/>
            </a:endParaRPr>
          </a:p>
        </p:txBody>
      </p:sp>
      <p:sp>
        <p:nvSpPr>
          <p:cNvPr id="13" name="TextBox 12"/>
          <p:cNvSpPr txBox="1"/>
          <p:nvPr/>
        </p:nvSpPr>
        <p:spPr>
          <a:xfrm>
            <a:off x="1315578" y="447573"/>
            <a:ext cx="3159553" cy="783193"/>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000" b="1" dirty="0" err="1" smtClean="0">
                <a:latin typeface="NikoshBAN" panose="02000000000000000000" pitchFamily="2" charset="0"/>
                <a:cs typeface="NikoshBAN" panose="02000000000000000000" pitchFamily="2" charset="0"/>
              </a:rPr>
              <a:t>কবি</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পরিচিতি</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2445" y="2977150"/>
            <a:ext cx="1503781" cy="13818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Freeform 15"/>
          <p:cNvSpPr/>
          <p:nvPr/>
        </p:nvSpPr>
        <p:spPr>
          <a:xfrm>
            <a:off x="7167245" y="4097001"/>
            <a:ext cx="2286000" cy="2286000"/>
          </a:xfrm>
          <a:custGeom>
            <a:avLst/>
            <a:gdLst>
              <a:gd name="connsiteX0" fmla="*/ 0 w 2153141"/>
              <a:gd name="connsiteY0" fmla="*/ 1051563 h 2103126"/>
              <a:gd name="connsiteX1" fmla="*/ 1076571 w 2153141"/>
              <a:gd name="connsiteY1" fmla="*/ 0 h 2103126"/>
              <a:gd name="connsiteX2" fmla="*/ 2153142 w 2153141"/>
              <a:gd name="connsiteY2" fmla="*/ 1051563 h 2103126"/>
              <a:gd name="connsiteX3" fmla="*/ 1076571 w 2153141"/>
              <a:gd name="connsiteY3" fmla="*/ 2103126 h 2103126"/>
              <a:gd name="connsiteX4" fmla="*/ 0 w 2153141"/>
              <a:gd name="connsiteY4" fmla="*/ 1051563 h 2103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41" h="2103126">
                <a:moveTo>
                  <a:pt x="0" y="1051563"/>
                </a:moveTo>
                <a:cubicBezTo>
                  <a:pt x="0" y="470801"/>
                  <a:pt x="481997" y="0"/>
                  <a:pt x="1076571" y="0"/>
                </a:cubicBezTo>
                <a:cubicBezTo>
                  <a:pt x="1671145" y="0"/>
                  <a:pt x="2153142" y="470801"/>
                  <a:pt x="2153142" y="1051563"/>
                </a:cubicBezTo>
                <a:cubicBezTo>
                  <a:pt x="2153142" y="1632325"/>
                  <a:pt x="1671145" y="2103126"/>
                  <a:pt x="1076571" y="2103126"/>
                </a:cubicBezTo>
                <a:cubicBezTo>
                  <a:pt x="481997" y="2103126"/>
                  <a:pt x="0" y="1632325"/>
                  <a:pt x="0" y="1051563"/>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none" lIns="355960" tIns="348636" rIns="355960" bIns="348636" numCol="1" spcCol="1270" anchor="ctr" anchorCtr="0">
            <a:noAutofit/>
          </a:bodyPr>
          <a:lstStyle/>
          <a:p>
            <a:pPr lvl="0" algn="ctr" defTabSz="1422400">
              <a:lnSpc>
                <a:spcPct val="70000"/>
              </a:lnSpc>
              <a:spcBef>
                <a:spcPct val="0"/>
              </a:spcBef>
              <a:spcAft>
                <a:spcPts val="0"/>
              </a:spcAft>
            </a:pPr>
            <a:r>
              <a:rPr lang="en-US" sz="3600" b="1" dirty="0" err="1" smtClean="0">
                <a:solidFill>
                  <a:schemeClr val="tx1"/>
                </a:solidFill>
                <a:latin typeface="NikoshBAN" panose="02000000000000000000" pitchFamily="2" charset="0"/>
                <a:cs typeface="NikoshBAN" panose="02000000000000000000" pitchFamily="2" charset="0"/>
              </a:rPr>
              <a:t>পুরস্কারঃ</a:t>
            </a:r>
            <a:r>
              <a:rPr lang="bn-BD" sz="3600" kern="1200" dirty="0" smtClean="0">
                <a:solidFill>
                  <a:schemeClr val="tx1"/>
                </a:solidFill>
                <a:latin typeface="NikoshBAN" panose="02000000000000000000" pitchFamily="2" charset="0"/>
                <a:cs typeface="NikoshBAN" panose="02000000000000000000" pitchFamily="2" charset="0"/>
              </a:rPr>
              <a:t> </a:t>
            </a:r>
            <a:endParaRPr lang="bn-BD" sz="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endParaRPr lang="bn-BD" sz="800" kern="1200" dirty="0" smtClean="0">
              <a:solidFill>
                <a:schemeClr val="tx1"/>
              </a:solidFill>
              <a:latin typeface="NikoshBAN" panose="02000000000000000000" pitchFamily="2" charset="0"/>
              <a:cs typeface="NikoshBAN" panose="02000000000000000000" pitchFamily="2" charset="0"/>
            </a:endParaRPr>
          </a:p>
          <a:p>
            <a:pPr lvl="0" algn="ctr" defTabSz="1422400">
              <a:lnSpc>
                <a:spcPct val="70000"/>
              </a:lnSpc>
              <a:spcBef>
                <a:spcPct val="0"/>
              </a:spcBef>
              <a:spcAft>
                <a:spcPts val="0"/>
              </a:spcAft>
            </a:pPr>
            <a:r>
              <a:rPr lang="bn-BD" sz="2800" kern="1200" dirty="0" smtClean="0">
                <a:solidFill>
                  <a:schemeClr val="tx1"/>
                </a:solidFill>
                <a:latin typeface="NikoshBAN" panose="02000000000000000000" pitchFamily="2" charset="0"/>
                <a:cs typeface="NikoshBAN" panose="02000000000000000000" pitchFamily="2" charset="0"/>
              </a:rPr>
              <a:t> </a:t>
            </a:r>
            <a:r>
              <a:rPr lang="en-US" sz="2800" b="1" kern="1200" dirty="0" smtClean="0">
                <a:solidFill>
                  <a:schemeClr val="tx1"/>
                </a:solidFill>
                <a:latin typeface="NikoshBAN" panose="02000000000000000000" pitchFamily="2" charset="0"/>
                <a:cs typeface="NikoshBAN" panose="02000000000000000000" pitchFamily="2" charset="0"/>
              </a:rPr>
              <a:t>১৯৫৬ </a:t>
            </a:r>
            <a:r>
              <a:rPr lang="en-US" sz="2800" b="1" kern="1200" dirty="0" err="1" smtClean="0">
                <a:solidFill>
                  <a:schemeClr val="tx1"/>
                </a:solidFill>
                <a:latin typeface="NikoshBAN" panose="02000000000000000000" pitchFamily="2" charset="0"/>
                <a:cs typeface="NikoshBAN" panose="02000000000000000000" pitchFamily="2" charset="0"/>
              </a:rPr>
              <a:t>সালে</a:t>
            </a:r>
            <a:r>
              <a:rPr lang="en-US" sz="2800" b="1" kern="1200" dirty="0" smtClean="0">
                <a:solidFill>
                  <a:schemeClr val="tx1"/>
                </a:solidFill>
                <a:latin typeface="NikoshBAN" panose="02000000000000000000" pitchFamily="2" charset="0"/>
                <a:cs typeface="NikoshBAN" panose="02000000000000000000" pitchFamily="2" charset="0"/>
              </a:rPr>
              <a:t> </a:t>
            </a:r>
            <a:r>
              <a:rPr lang="en-US" sz="2800" b="1" kern="1200" dirty="0" err="1" smtClean="0">
                <a:solidFill>
                  <a:schemeClr val="tx1"/>
                </a:solidFill>
                <a:latin typeface="NikoshBAN" panose="02000000000000000000" pitchFamily="2" charset="0"/>
                <a:cs typeface="NikoshBAN" panose="02000000000000000000" pitchFamily="2" charset="0"/>
              </a:rPr>
              <a:t>তিনি</a:t>
            </a:r>
            <a:r>
              <a:rPr lang="en-US" sz="2800" b="1" kern="1200" dirty="0" smtClean="0">
                <a:solidFill>
                  <a:schemeClr val="tx1"/>
                </a:solidFill>
                <a:latin typeface="NikoshBAN" panose="02000000000000000000" pitchFamily="2" charset="0"/>
                <a:cs typeface="NikoshBAN" panose="02000000000000000000" pitchFamily="2" charset="0"/>
              </a:rPr>
              <a:t> </a:t>
            </a:r>
          </a:p>
          <a:p>
            <a:pPr lvl="0" algn="ctr" defTabSz="1422400">
              <a:lnSpc>
                <a:spcPct val="70000"/>
              </a:lnSpc>
              <a:spcBef>
                <a:spcPct val="0"/>
              </a:spcBef>
              <a:spcAft>
                <a:spcPts val="0"/>
              </a:spcAft>
            </a:pPr>
            <a:r>
              <a:rPr lang="en-US" sz="2800" b="1" dirty="0" err="1" smtClean="0">
                <a:solidFill>
                  <a:schemeClr val="tx1"/>
                </a:solidFill>
                <a:latin typeface="NikoshBAN" panose="02000000000000000000" pitchFamily="2" charset="0"/>
                <a:cs typeface="NikoshBAN" panose="02000000000000000000" pitchFamily="2" charset="0"/>
              </a:rPr>
              <a:t>ভুবনেশ্বরী</a:t>
            </a:r>
            <a:r>
              <a:rPr lang="en-US" sz="2800" b="1" dirty="0" smtClean="0">
                <a:solidFill>
                  <a:schemeClr val="tx1"/>
                </a:solidFill>
                <a:latin typeface="NikoshBAN" panose="02000000000000000000" pitchFamily="2" charset="0"/>
                <a:cs typeface="NikoshBAN" panose="02000000000000000000" pitchFamily="2" charset="0"/>
              </a:rPr>
              <a:t> </a:t>
            </a:r>
          </a:p>
          <a:p>
            <a:pPr lvl="0" algn="ctr" defTabSz="1422400">
              <a:lnSpc>
                <a:spcPct val="70000"/>
              </a:lnSpc>
              <a:spcBef>
                <a:spcPct val="0"/>
              </a:spcBef>
              <a:spcAft>
                <a:spcPts val="0"/>
              </a:spcAft>
            </a:pPr>
            <a:r>
              <a:rPr lang="en-US" sz="2800" b="1" kern="1200" dirty="0" err="1" smtClean="0">
                <a:solidFill>
                  <a:schemeClr val="tx1"/>
                </a:solidFill>
                <a:latin typeface="NikoshBAN" panose="02000000000000000000" pitchFamily="2" charset="0"/>
                <a:cs typeface="NikoshBAN" panose="02000000000000000000" pitchFamily="2" charset="0"/>
              </a:rPr>
              <a:t>পদক</a:t>
            </a:r>
            <a:r>
              <a:rPr lang="en-US" sz="2800" b="1" kern="1200" dirty="0" smtClean="0">
                <a:solidFill>
                  <a:schemeClr val="tx1"/>
                </a:solidFill>
                <a:latin typeface="NikoshBAN" panose="02000000000000000000" pitchFamily="2" charset="0"/>
                <a:cs typeface="NikoshBAN" panose="02000000000000000000" pitchFamily="2" charset="0"/>
              </a:rPr>
              <a:t> </a:t>
            </a:r>
            <a:r>
              <a:rPr lang="en-US" sz="2800" b="1" kern="1200" dirty="0" err="1" smtClean="0">
                <a:solidFill>
                  <a:schemeClr val="tx1"/>
                </a:solidFill>
                <a:latin typeface="NikoshBAN" panose="02000000000000000000" pitchFamily="2" charset="0"/>
                <a:cs typeface="NikoshBAN" panose="02000000000000000000" pitchFamily="2" charset="0"/>
              </a:rPr>
              <a:t>পান</a:t>
            </a:r>
            <a:endParaRPr lang="bn-BD" sz="3600" b="1" kern="1200"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43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barn(inVertical)">
                                      <p:cBhvr>
                                        <p:cTn id="33" dur="500"/>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additive="base">
                                        <p:cTn id="4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barn(inVertical)">
                                      <p:cBhvr>
                                        <p:cTn id="52" dur="500"/>
                                        <p:tgtEl>
                                          <p:spTgt spid="5">
                                            <p:txEl>
                                              <p:pRg st="5" end="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Effect transition="in" filter="barn(inVertical)">
                                      <p:cBhvr>
                                        <p:cTn id="55" dur="500"/>
                                        <p:tgtEl>
                                          <p:spTgt spid="5">
                                            <p:txEl>
                                              <p:pRg st="6" end="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barn(inVertical)">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6">
                                            <p:txEl>
                                              <p:pRg st="0" end="0"/>
                                            </p:txEl>
                                          </p:spTgt>
                                        </p:tgtEl>
                                        <p:attrNameLst>
                                          <p:attrName>style.visibility</p:attrName>
                                        </p:attrNameLst>
                                      </p:cBhvr>
                                      <p:to>
                                        <p:strVal val="visible"/>
                                      </p:to>
                                    </p:set>
                                    <p:anim calcmode="lin" valueType="num">
                                      <p:cBhvr additive="base">
                                        <p:cTn id="7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6">
                                            <p:txEl>
                                              <p:pRg st="3" end="3"/>
                                            </p:txEl>
                                          </p:spTgt>
                                        </p:tgtEl>
                                        <p:attrNameLst>
                                          <p:attrName>style.visibility</p:attrName>
                                        </p:attrNameLst>
                                      </p:cBhvr>
                                      <p:to>
                                        <p:strVal val="visible"/>
                                      </p:to>
                                    </p:set>
                                    <p:animEffect transition="in" filter="barn(inVertical)">
                                      <p:cBhvr>
                                        <p:cTn id="77" dur="500"/>
                                        <p:tgtEl>
                                          <p:spTgt spid="16">
                                            <p:txEl>
                                              <p:pRg st="3" end="3"/>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16">
                                            <p:txEl>
                                              <p:pRg st="4" end="4"/>
                                            </p:txEl>
                                          </p:spTgt>
                                        </p:tgtEl>
                                        <p:attrNameLst>
                                          <p:attrName>style.visibility</p:attrName>
                                        </p:attrNameLst>
                                      </p:cBhvr>
                                      <p:to>
                                        <p:strVal val="visible"/>
                                      </p:to>
                                    </p:set>
                                    <p:animEffect transition="in" filter="barn(inVertical)">
                                      <p:cBhvr>
                                        <p:cTn id="80" dur="500"/>
                                        <p:tgtEl>
                                          <p:spTgt spid="16">
                                            <p:txEl>
                                              <p:pRg st="4" end="4"/>
                                            </p:txEl>
                                          </p:spTgt>
                                        </p:tgtEl>
                                      </p:cBhvr>
                                    </p:animEffect>
                                  </p:childTnLst>
                                </p:cTn>
                              </p:par>
                              <p:par>
                                <p:cTn id="81" presetID="16" presetClass="entr" presetSubtype="21" fill="hold" nodeType="withEffect">
                                  <p:stCondLst>
                                    <p:cond delay="0"/>
                                  </p:stCondLst>
                                  <p:childTnLst>
                                    <p:set>
                                      <p:cBhvr>
                                        <p:cTn id="82" dur="1" fill="hold">
                                          <p:stCondLst>
                                            <p:cond delay="0"/>
                                          </p:stCondLst>
                                        </p:cTn>
                                        <p:tgtEl>
                                          <p:spTgt spid="16">
                                            <p:txEl>
                                              <p:pRg st="5" end="5"/>
                                            </p:txEl>
                                          </p:spTgt>
                                        </p:tgtEl>
                                        <p:attrNameLst>
                                          <p:attrName>style.visibility</p:attrName>
                                        </p:attrNameLst>
                                      </p:cBhvr>
                                      <p:to>
                                        <p:strVal val="visible"/>
                                      </p:to>
                                    </p:set>
                                    <p:animEffect transition="in" filter="barn(inVertical)">
                                      <p:cBhvr>
                                        <p:cTn id="83" dur="500"/>
                                        <p:tgtEl>
                                          <p:spTgt spid="16">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additive="base">
                                        <p:cTn id="92" dur="500" fill="hold"/>
                                        <p:tgtEl>
                                          <p:spTgt spid="9"/>
                                        </p:tgtEl>
                                        <p:attrNameLst>
                                          <p:attrName>ppt_x</p:attrName>
                                        </p:attrNameLst>
                                      </p:cBhvr>
                                      <p:tavLst>
                                        <p:tav tm="0">
                                          <p:val>
                                            <p:strVal val="#ppt_x"/>
                                          </p:val>
                                        </p:tav>
                                        <p:tav tm="100000">
                                          <p:val>
                                            <p:strVal val="#ppt_x"/>
                                          </p:val>
                                        </p:tav>
                                      </p:tavLst>
                                    </p:anim>
                                    <p:anim calcmode="lin" valueType="num">
                                      <p:cBhvr additive="base">
                                        <p:cTn id="93" dur="500" fill="hold"/>
                                        <p:tgtEl>
                                          <p:spTgt spid="9"/>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9">
                                            <p:txEl>
                                              <p:pRg st="0" end="0"/>
                                            </p:txEl>
                                          </p:spTgt>
                                        </p:tgtEl>
                                        <p:attrNameLst>
                                          <p:attrName>style.visibility</p:attrName>
                                        </p:attrNameLst>
                                      </p:cBhvr>
                                      <p:to>
                                        <p:strVal val="visible"/>
                                      </p:to>
                                    </p:set>
                                    <p:anim calcmode="lin" valueType="num">
                                      <p:cBhvr additive="base">
                                        <p:cTn id="9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9">
                                            <p:txEl>
                                              <p:pRg st="1" end="1"/>
                                            </p:txEl>
                                          </p:spTgt>
                                        </p:tgtEl>
                                        <p:attrNameLst>
                                          <p:attrName>style.visibility</p:attrName>
                                        </p:attrNameLst>
                                      </p:cBhvr>
                                      <p:to>
                                        <p:strVal val="visible"/>
                                      </p:to>
                                    </p:set>
                                    <p:animEffect transition="in" filter="barn(inVertical)">
                                      <p:cBhvr>
                                        <p:cTn id="102" dur="500"/>
                                        <p:tgtEl>
                                          <p:spTgt spid="9">
                                            <p:txEl>
                                              <p:pRg st="1" end="1"/>
                                            </p:txEl>
                                          </p:spTgt>
                                        </p:tgtEl>
                                      </p:cBhvr>
                                    </p:animEffect>
                                  </p:childTnLst>
                                </p:cTn>
                              </p:par>
                              <p:par>
                                <p:cTn id="103" presetID="16" presetClass="entr" presetSubtype="21" fill="hold" nodeType="withEffect">
                                  <p:stCondLst>
                                    <p:cond delay="0"/>
                                  </p:stCondLst>
                                  <p:childTnLst>
                                    <p:set>
                                      <p:cBhvr>
                                        <p:cTn id="104" dur="1" fill="hold">
                                          <p:stCondLst>
                                            <p:cond delay="0"/>
                                          </p:stCondLst>
                                        </p:cTn>
                                        <p:tgtEl>
                                          <p:spTgt spid="9">
                                            <p:txEl>
                                              <p:pRg st="2" end="2"/>
                                            </p:txEl>
                                          </p:spTgt>
                                        </p:tgtEl>
                                        <p:attrNameLst>
                                          <p:attrName>style.visibility</p:attrName>
                                        </p:attrNameLst>
                                      </p:cBhvr>
                                      <p:to>
                                        <p:strVal val="visible"/>
                                      </p:to>
                                    </p:set>
                                    <p:animEffect transition="in" filter="barn(inVertical)">
                                      <p:cBhvr>
                                        <p:cTn id="105" dur="500"/>
                                        <p:tgtEl>
                                          <p:spTgt spid="9">
                                            <p:txEl>
                                              <p:pRg st="2" end="2"/>
                                            </p:txEl>
                                          </p:spTgt>
                                        </p:tgtEl>
                                      </p:cBhvr>
                                    </p:animEffect>
                                  </p:childTnLst>
                                </p:cTn>
                              </p:par>
                              <p:par>
                                <p:cTn id="106" presetID="16" presetClass="entr" presetSubtype="21" fill="hold" nodeType="withEffect">
                                  <p:stCondLst>
                                    <p:cond delay="0"/>
                                  </p:stCondLst>
                                  <p:childTnLst>
                                    <p:set>
                                      <p:cBhvr>
                                        <p:cTn id="107" dur="1" fill="hold">
                                          <p:stCondLst>
                                            <p:cond delay="0"/>
                                          </p:stCondLst>
                                        </p:cTn>
                                        <p:tgtEl>
                                          <p:spTgt spid="9">
                                            <p:txEl>
                                              <p:pRg st="3" end="3"/>
                                            </p:txEl>
                                          </p:spTgt>
                                        </p:tgtEl>
                                        <p:attrNameLst>
                                          <p:attrName>style.visibility</p:attrName>
                                        </p:attrNameLst>
                                      </p:cBhvr>
                                      <p:to>
                                        <p:strVal val="visible"/>
                                      </p:to>
                                    </p:set>
                                    <p:animEffect transition="in" filter="barn(inVertical)">
                                      <p:cBhvr>
                                        <p:cTn id="108" dur="500"/>
                                        <p:tgtEl>
                                          <p:spTgt spid="9">
                                            <p:txEl>
                                              <p:pRg st="3" end="3"/>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additive="base">
                                        <p:cTn id="113" dur="500" fill="hold"/>
                                        <p:tgtEl>
                                          <p:spTgt spid="10"/>
                                        </p:tgtEl>
                                        <p:attrNameLst>
                                          <p:attrName>ppt_x</p:attrName>
                                        </p:attrNameLst>
                                      </p:cBhvr>
                                      <p:tavLst>
                                        <p:tav tm="0">
                                          <p:val>
                                            <p:strVal val="#ppt_x"/>
                                          </p:val>
                                        </p:tav>
                                        <p:tav tm="100000">
                                          <p:val>
                                            <p:strVal val="#ppt_x"/>
                                          </p:val>
                                        </p:tav>
                                      </p:tavLst>
                                    </p:anim>
                                    <p:anim calcmode="lin" valueType="num">
                                      <p:cBhvr additive="base">
                                        <p:cTn id="114" dur="500" fill="hold"/>
                                        <p:tgtEl>
                                          <p:spTgt spid="10"/>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ppt_x"/>
                                          </p:val>
                                        </p:tav>
                                        <p:tav tm="100000">
                                          <p:val>
                                            <p:strVal val="#ppt_x"/>
                                          </p:val>
                                        </p:tav>
                                      </p:tavLst>
                                    </p:anim>
                                    <p:anim calcmode="lin" valueType="num">
                                      <p:cBhvr additive="base">
                                        <p:cTn id="118" dur="500" fill="hold"/>
                                        <p:tgtEl>
                                          <p:spTgt spid="11"/>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11">
                                            <p:txEl>
                                              <p:pRg st="0" end="0"/>
                                            </p:txEl>
                                          </p:spTgt>
                                        </p:tgtEl>
                                        <p:attrNameLst>
                                          <p:attrName>style.visibility</p:attrName>
                                        </p:attrNameLst>
                                      </p:cBhvr>
                                      <p:to>
                                        <p:strVal val="visible"/>
                                      </p:to>
                                    </p:set>
                                    <p:anim calcmode="lin" valueType="num">
                                      <p:cBhvr additive="base">
                                        <p:cTn id="1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1">
                                            <p:txEl>
                                              <p:pRg st="1" end="1"/>
                                            </p:txEl>
                                          </p:spTgt>
                                        </p:tgtEl>
                                        <p:attrNameLst>
                                          <p:attrName>style.visibility</p:attrName>
                                        </p:attrNameLst>
                                      </p:cBhvr>
                                      <p:to>
                                        <p:strVal val="visible"/>
                                      </p:to>
                                    </p:set>
                                    <p:animEffect transition="in" filter="barn(inVertical)">
                                      <p:cBhvr>
                                        <p:cTn id="127" dur="500"/>
                                        <p:tgtEl>
                                          <p:spTgt spid="11">
                                            <p:txEl>
                                              <p:pRg st="1" end="1"/>
                                            </p:txEl>
                                          </p:spTgt>
                                        </p:tgtEl>
                                      </p:cBhvr>
                                    </p:animEffect>
                                  </p:childTnLst>
                                </p:cTn>
                              </p:par>
                              <p:par>
                                <p:cTn id="128" presetID="16" presetClass="entr" presetSubtype="21" fill="hold" nodeType="withEffect">
                                  <p:stCondLst>
                                    <p:cond delay="0"/>
                                  </p:stCondLst>
                                  <p:childTnLst>
                                    <p:set>
                                      <p:cBhvr>
                                        <p:cTn id="129" dur="1" fill="hold">
                                          <p:stCondLst>
                                            <p:cond delay="0"/>
                                          </p:stCondLst>
                                        </p:cTn>
                                        <p:tgtEl>
                                          <p:spTgt spid="11">
                                            <p:txEl>
                                              <p:pRg st="2" end="2"/>
                                            </p:txEl>
                                          </p:spTgt>
                                        </p:tgtEl>
                                        <p:attrNameLst>
                                          <p:attrName>style.visibility</p:attrName>
                                        </p:attrNameLst>
                                      </p:cBhvr>
                                      <p:to>
                                        <p:strVal val="visible"/>
                                      </p:to>
                                    </p:set>
                                    <p:animEffect transition="in" filter="barn(inVertical)">
                                      <p:cBhvr>
                                        <p:cTn id="1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655324" y="288627"/>
            <a:ext cx="5486399" cy="1327990"/>
          </a:xfrm>
          <a:prstGeom prst="roundRect">
            <a:avLst/>
          </a:prstGeom>
          <a:noFill/>
          <a:ln w="38100">
            <a:noFill/>
          </a:ln>
        </p:spPr>
        <p:style>
          <a:lnRef idx="0">
            <a:schemeClr val="accent2"/>
          </a:lnRef>
          <a:fillRef idx="3">
            <a:schemeClr val="accent2"/>
          </a:fillRef>
          <a:effectRef idx="3">
            <a:schemeClr val="accent2"/>
          </a:effectRef>
          <a:fontRef idx="minor">
            <a:schemeClr val="lt1"/>
          </a:fontRef>
        </p:style>
        <p:txBody>
          <a:bodyPr wrap="square" lIns="91410" tIns="45705" rIns="91410" bIns="45705" rtlCol="0">
            <a:spAutoFit/>
          </a:bodyPr>
          <a:lstStyle/>
          <a:p>
            <a:pPr algn="ctr"/>
            <a:r>
              <a:rPr lang="bn-BD" sz="7200" b="1" dirty="0">
                <a:solidFill>
                  <a:prstClr val="black"/>
                </a:solidFill>
                <a:latin typeface="NikoshBAN" panose="02000000000000000000" pitchFamily="2" charset="0"/>
                <a:cs typeface="NikoshBAN" panose="02000000000000000000" pitchFamily="2" charset="0"/>
              </a:rPr>
              <a:t>একক কাজ</a:t>
            </a:r>
            <a:endParaRPr lang="en-US" sz="7200" b="1" dirty="0">
              <a:solidFill>
                <a:prstClr val="black"/>
              </a:solidFill>
              <a:latin typeface="NikoshBAN" panose="02000000000000000000" pitchFamily="2" charset="0"/>
              <a:cs typeface="NikoshBAN" panose="02000000000000000000" pitchFamily="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7834" y="1835088"/>
            <a:ext cx="2985247" cy="22360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4" name="TextBox 3"/>
          <p:cNvSpPr txBox="1"/>
          <p:nvPr/>
        </p:nvSpPr>
        <p:spPr>
          <a:xfrm>
            <a:off x="1702545" y="4727507"/>
            <a:ext cx="9031737"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457200" indent="-457200">
              <a:buFont typeface="Wingdings" pitchFamily="2" charset="2"/>
              <a:buChar char="v"/>
            </a:pPr>
            <a:r>
              <a:rPr lang="bn-BD" sz="4000" b="1" dirty="0" smtClean="0">
                <a:latin typeface="NikoshBAN" panose="02000000000000000000" pitchFamily="2" charset="0"/>
                <a:cs typeface="NikoshBAN" panose="02000000000000000000" pitchFamily="2" charset="0"/>
              </a:rPr>
              <a:t>কবি</a:t>
            </a:r>
            <a:r>
              <a:rPr lang="bn-IN" sz="40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‘সুনির্মল বসু’ কোথায়  </a:t>
            </a:r>
            <a:r>
              <a:rPr lang="bn-IN" sz="4000" b="1" dirty="0" smtClean="0">
                <a:latin typeface="NikoshBAN" panose="02000000000000000000" pitchFamily="2" charset="0"/>
                <a:cs typeface="NikoshBAN" panose="02000000000000000000" pitchFamily="2" charset="0"/>
              </a:rPr>
              <a:t>জন্মগ্রহণ করেন?</a:t>
            </a:r>
            <a:r>
              <a:rPr lang="bn-BD" sz="4000" b="1" dirty="0" smtClean="0">
                <a:latin typeface="NikoshBAN" panose="02000000000000000000" pitchFamily="2" charset="0"/>
                <a:cs typeface="NikoshBAN" panose="02000000000000000000" pitchFamily="2" charset="0"/>
              </a:rPr>
              <a:t> </a:t>
            </a:r>
            <a:endParaRPr lang="bn-IN" sz="4000" b="1" dirty="0" smtClean="0">
              <a:latin typeface="NikoshBAN" panose="02000000000000000000" pitchFamily="2" charset="0"/>
              <a:cs typeface="NikoshBAN" panose="02000000000000000000" pitchFamily="2" charset="0"/>
            </a:endParaRPr>
          </a:p>
          <a:p>
            <a:pPr marL="457200" indent="-457200">
              <a:buFont typeface="Wingdings" pitchFamily="2" charset="2"/>
              <a:buChar char="v"/>
            </a:pPr>
            <a:r>
              <a:rPr lang="en-US" sz="4000" b="1" dirty="0" err="1" smtClean="0">
                <a:latin typeface="NikoshBAN" panose="02000000000000000000" pitchFamily="2" charset="0"/>
                <a:cs typeface="NikoshBAN" panose="02000000000000000000" pitchFamily="2" charset="0"/>
              </a:rPr>
              <a:t>তিনি</a:t>
            </a:r>
            <a:r>
              <a:rPr lang="en-US" sz="40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 কত খ্রিষ্টাব্দে মৃত্যুবরণ করেন</a:t>
            </a:r>
            <a:r>
              <a:rPr lang="en-US" sz="4000" b="1" dirty="0">
                <a:latin typeface="NikoshBAN" panose="02000000000000000000" pitchFamily="2" charset="0"/>
                <a:cs typeface="NikoshBAN" panose="02000000000000000000" pitchFamily="2" charset="0"/>
              </a:rPr>
              <a:t>?</a:t>
            </a:r>
            <a:endParaRPr lang="bn-BD" sz="4000" b="1" dirty="0" smtClean="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44574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4" name="Oval 3"/>
          <p:cNvSpPr/>
          <p:nvPr/>
        </p:nvSpPr>
        <p:spPr>
          <a:xfrm>
            <a:off x="655092" y="887103"/>
            <a:ext cx="5090613" cy="955343"/>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আদর্শ </a:t>
            </a:r>
            <a:r>
              <a:rPr lang="bn-IN"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2" y="2599152"/>
            <a:ext cx="4829409" cy="3010077"/>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458" y="2599152"/>
            <a:ext cx="4777308" cy="3010077"/>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Oval 6"/>
          <p:cNvSpPr/>
          <p:nvPr/>
        </p:nvSpPr>
        <p:spPr>
          <a:xfrm>
            <a:off x="6536686" y="904055"/>
            <a:ext cx="4995080" cy="938391"/>
          </a:xfrm>
          <a:prstGeom prst="ellipse">
            <a:avLst/>
          </a:prstGeom>
          <a:noFill/>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IN" sz="6000" b="1" spc="50" dirty="0" smtClean="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সরব পাঠ  </a:t>
            </a:r>
            <a:endParaRPr lang="en-US" sz="6000" b="1" spc="50" dirty="0">
              <a:ln w="11430"/>
              <a:solidFill>
                <a:schemeClr val="tx1"/>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grpSp>
        <p:nvGrpSpPr>
          <p:cNvPr id="8" name="Group 7"/>
          <p:cNvGrpSpPr/>
          <p:nvPr/>
        </p:nvGrpSpPr>
        <p:grpSpPr>
          <a:xfrm>
            <a:off x="6028495" y="777922"/>
            <a:ext cx="181968" cy="5412328"/>
            <a:chOff x="6109646" y="1733827"/>
            <a:chExt cx="162749" cy="4921027"/>
          </a:xfrm>
          <a:solidFill>
            <a:srgbClr val="002060"/>
          </a:solidFill>
        </p:grpSpPr>
        <p:grpSp>
          <p:nvGrpSpPr>
            <p:cNvPr id="9" name="Group 8"/>
            <p:cNvGrpSpPr/>
            <p:nvPr/>
          </p:nvGrpSpPr>
          <p:grpSpPr>
            <a:xfrm>
              <a:off x="6109646" y="1733827"/>
              <a:ext cx="152249" cy="4851367"/>
              <a:chOff x="5780586" y="1458737"/>
              <a:chExt cx="195003" cy="5285842"/>
            </a:xfrm>
            <a:grpFill/>
          </p:grpSpPr>
          <p:cxnSp>
            <p:nvCxnSpPr>
              <p:cNvPr id="12" name="Straight Connector 11"/>
              <p:cNvCxnSpPr/>
              <p:nvPr/>
            </p:nvCxnSpPr>
            <p:spPr>
              <a:xfrm>
                <a:off x="5874911" y="1458737"/>
                <a:ext cx="0" cy="5285842"/>
              </a:xfrm>
              <a:prstGeom prst="line">
                <a:avLst/>
              </a:prstGeom>
              <a:grpFill/>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5780586" y="22770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a:off x="5975589" y="2250309"/>
                <a:ext cx="0" cy="3731949"/>
              </a:xfrm>
              <a:prstGeom prst="line">
                <a:avLst/>
              </a:prstGeom>
              <a:grpFill/>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0" name="Oval 9"/>
            <p:cNvSpPr/>
            <p:nvPr/>
          </p:nvSpPr>
          <p:spPr>
            <a:xfrm>
              <a:off x="6120146" y="1733827"/>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smtClean="0">
                <a:solidFill>
                  <a:srgbClr val="7030A0"/>
                </a:solidFill>
                <a:latin typeface="NikoshBAN" panose="02000000000000000000" pitchFamily="2" charset="0"/>
                <a:cs typeface="NikoshBAN" panose="02000000000000000000" pitchFamily="2" charset="0"/>
              </a:endParaRPr>
            </a:p>
          </p:txBody>
        </p:sp>
        <p:sp>
          <p:nvSpPr>
            <p:cNvPr id="11" name="Oval 10"/>
            <p:cNvSpPr/>
            <p:nvPr/>
          </p:nvSpPr>
          <p:spPr>
            <a:xfrm>
              <a:off x="6117673" y="6528959"/>
              <a:ext cx="152249" cy="125895"/>
            </a:xfrm>
            <a:prstGeom prst="ellipse">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u="sng" dirty="0" smtClean="0">
                <a:solidFill>
                  <a:srgbClr val="7030A0"/>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416964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46916">
              <a:srgbClr val="98E2F3"/>
            </a:gs>
            <a:gs pos="0">
              <a:srgbClr val="66FFFF"/>
            </a:gs>
            <a:gs pos="74000">
              <a:schemeClr val="accent1">
                <a:lumMod val="45000"/>
                <a:lumOff val="55000"/>
              </a:schemeClr>
            </a:gs>
            <a:gs pos="83000">
              <a:schemeClr val="accent1">
                <a:lumMod val="45000"/>
                <a:lumOff val="55000"/>
              </a:schemeClr>
            </a:gs>
            <a:gs pos="100000">
              <a:srgbClr val="66FFFF"/>
            </a:gs>
          </a:gsLst>
          <a:lin ang="5400000" scaled="1"/>
        </a:gradFill>
        <a:effectLst/>
      </p:bgPr>
    </p:bg>
    <p:spTree>
      <p:nvGrpSpPr>
        <p:cNvPr id="1" name=""/>
        <p:cNvGrpSpPr/>
        <p:nvPr/>
      </p:nvGrpSpPr>
      <p:grpSpPr>
        <a:xfrm>
          <a:off x="0" y="0"/>
          <a:ext cx="0" cy="0"/>
          <a:chOff x="0" y="0"/>
          <a:chExt cx="0" cy="0"/>
        </a:xfrm>
      </p:grpSpPr>
      <p:sp>
        <p:nvSpPr>
          <p:cNvPr id="2" name="Rounded Rectangle 1"/>
          <p:cNvSpPr/>
          <p:nvPr/>
        </p:nvSpPr>
        <p:spPr>
          <a:xfrm>
            <a:off x="1947672" y="356166"/>
            <a:ext cx="7908612" cy="729209"/>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আজকের পাঠের নতুন শব্দের অর্থ জেনে </a:t>
            </a:r>
            <a:r>
              <a:rPr lang="en-US" sz="4000" b="1" dirty="0" err="1" smtClean="0">
                <a:solidFill>
                  <a:schemeClr val="tx1"/>
                </a:solidFill>
                <a:latin typeface="NikoshBAN" panose="02000000000000000000" pitchFamily="2" charset="0"/>
                <a:cs typeface="NikoshBAN" panose="02000000000000000000" pitchFamily="2" charset="0"/>
              </a:rPr>
              <a:t>নি</a:t>
            </a:r>
            <a:r>
              <a:rPr lang="bn-IN" sz="4000" b="1" dirty="0" smtClean="0">
                <a:solidFill>
                  <a:schemeClr val="tx1"/>
                </a:solidFill>
                <a:latin typeface="NikoshBAN" panose="02000000000000000000" pitchFamily="2" charset="0"/>
                <a:cs typeface="NikoshBAN" panose="02000000000000000000" pitchFamily="2" charset="0"/>
              </a:rPr>
              <a:t>ই </a:t>
            </a:r>
            <a:endParaRPr lang="en-US" sz="4000" b="1" dirty="0">
              <a:solidFill>
                <a:schemeClr val="tx1"/>
              </a:solidFill>
              <a:latin typeface="NikoshBAN" panose="02000000000000000000" pitchFamily="2" charset="0"/>
              <a:cs typeface="NikoshBAN" panose="02000000000000000000" pitchFamily="2" charset="0"/>
            </a:endParaRPr>
          </a:p>
        </p:txBody>
      </p:sp>
      <p:sp>
        <p:nvSpPr>
          <p:cNvPr id="3" name="Rounded Rectangle 2"/>
          <p:cNvSpPr/>
          <p:nvPr/>
        </p:nvSpPr>
        <p:spPr>
          <a:xfrm>
            <a:off x="1021733" y="1936281"/>
            <a:ext cx="2525031" cy="111171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পাষাণ</a:t>
            </a:r>
            <a:endParaRPr lang="en-US" sz="4800" b="1" dirty="0">
              <a:latin typeface="NikoshBAN" panose="02000000000000000000" pitchFamily="2" charset="0"/>
              <a:cs typeface="NikoshBAN" panose="02000000000000000000" pitchFamily="2" charset="0"/>
            </a:endParaRPr>
          </a:p>
        </p:txBody>
      </p:sp>
      <p:sp>
        <p:nvSpPr>
          <p:cNvPr id="4" name="Rounded Rectangle 3"/>
          <p:cNvSpPr/>
          <p:nvPr/>
        </p:nvSpPr>
        <p:spPr>
          <a:xfrm>
            <a:off x="8349699" y="1801004"/>
            <a:ext cx="2567683" cy="1087975"/>
          </a:xfrm>
          <a:prstGeom prst="round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b="1" dirty="0" err="1" smtClean="0">
                <a:latin typeface="NikoshBAN" panose="02000000000000000000" pitchFamily="2" charset="0"/>
                <a:cs typeface="NikoshBAN" panose="02000000000000000000" pitchFamily="2" charset="0"/>
              </a:rPr>
              <a:t>পাথর</a:t>
            </a:r>
            <a:r>
              <a:rPr lang="en-US" sz="4800" dirty="0" smtClean="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sp>
        <p:nvSpPr>
          <p:cNvPr id="5" name="Rounded Rectangle 4"/>
          <p:cNvSpPr/>
          <p:nvPr/>
        </p:nvSpPr>
        <p:spPr>
          <a:xfrm>
            <a:off x="1070072" y="4532424"/>
            <a:ext cx="2476692" cy="1033182"/>
          </a:xfrm>
          <a:prstGeom prst="round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400" b="1" dirty="0" smtClean="0">
                <a:ln>
                  <a:solidFill>
                    <a:schemeClr val="tx1"/>
                  </a:solidFill>
                </a:ln>
                <a:latin typeface="NikoshBAN" panose="02000000000000000000" pitchFamily="2" charset="0"/>
                <a:cs typeface="NikoshBAN" panose="02000000000000000000" pitchFamily="2" charset="0"/>
              </a:rPr>
              <a:t>শ্যাম বনানী </a:t>
            </a:r>
            <a:endParaRPr lang="en-US" sz="4400" b="1" dirty="0">
              <a:ln>
                <a:solidFill>
                  <a:schemeClr val="tx1"/>
                </a:solidFill>
              </a:ln>
              <a:latin typeface="NikoshBAN" panose="02000000000000000000" pitchFamily="2" charset="0"/>
              <a:cs typeface="NikoshBAN" panose="02000000000000000000" pitchFamily="2" charset="0"/>
            </a:endParaRPr>
          </a:p>
        </p:txBody>
      </p:sp>
      <p:sp>
        <p:nvSpPr>
          <p:cNvPr id="6" name="Rounded Rectangle 5"/>
          <p:cNvSpPr/>
          <p:nvPr/>
        </p:nvSpPr>
        <p:spPr>
          <a:xfrm>
            <a:off x="8349699" y="4316663"/>
            <a:ext cx="2682855" cy="1072755"/>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BD" sz="4800" b="1" dirty="0" smtClean="0">
                <a:latin typeface="NikoshBAN" panose="02000000000000000000" pitchFamily="2" charset="0"/>
                <a:cs typeface="NikoshBAN" panose="02000000000000000000" pitchFamily="2" charset="0"/>
              </a:rPr>
              <a:t>সবুজ বন </a:t>
            </a:r>
            <a:endParaRPr lang="en-US" sz="4800" b="1"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0151" y="3819616"/>
            <a:ext cx="3717502" cy="210923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554" y="1297858"/>
            <a:ext cx="3687099" cy="20942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53797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672</Words>
  <Application>Microsoft Office PowerPoint</Application>
  <PresentationFormat>Widescreen</PresentationFormat>
  <Paragraphs>141</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NikoshBAN</vt:lpstr>
      <vt:lpstr>Times New Roman</vt:lpstr>
      <vt:lpstr>Tw Cen MT</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City</dc:creator>
  <cp:lastModifiedBy>Shirin Akther</cp:lastModifiedBy>
  <cp:revision>269</cp:revision>
  <dcterms:created xsi:type="dcterms:W3CDTF">2020-05-19T05:40:06Z</dcterms:created>
  <dcterms:modified xsi:type="dcterms:W3CDTF">2020-08-23T10:57:07Z</dcterms:modified>
</cp:coreProperties>
</file>