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9" r:id="rId2"/>
    <p:sldId id="257" r:id="rId3"/>
    <p:sldId id="261" r:id="rId4"/>
    <p:sldId id="267" r:id="rId5"/>
    <p:sldId id="258" r:id="rId6"/>
    <p:sldId id="268" r:id="rId7"/>
    <p:sldId id="263" r:id="rId8"/>
    <p:sldId id="275" r:id="rId9"/>
    <p:sldId id="266" r:id="rId10"/>
    <p:sldId id="273" r:id="rId11"/>
    <p:sldId id="265" r:id="rId12"/>
    <p:sldId id="274" r:id="rId13"/>
    <p:sldId id="264" r:id="rId14"/>
    <p:sldId id="272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42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BD508-DA48-4869-B367-D32A85F3C590}" type="datetimeFigureOut">
              <a:rPr lang="en-US" smtClean="0"/>
              <a:t>23-Aug-20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70AFC-D9DE-4EF0-B8F4-241570EA7A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465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CD975-5F4D-4214-98B8-DF88BC2E392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506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70AFC-D9DE-4EF0-B8F4-241570EA7AA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104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BC98-06E6-4ED6-AF29-EFF0B1E15582}" type="datetimeFigureOut">
              <a:rPr lang="en-US" smtClean="0"/>
              <a:t>23-Aug-20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3FABE-51F9-4EC2-A6B0-3432C375F3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349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BC98-06E6-4ED6-AF29-EFF0B1E15582}" type="datetimeFigureOut">
              <a:rPr lang="en-US" smtClean="0"/>
              <a:t>23-Aug-20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3FABE-51F9-4EC2-A6B0-3432C375F3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277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BC98-06E6-4ED6-AF29-EFF0B1E15582}" type="datetimeFigureOut">
              <a:rPr lang="en-US" smtClean="0"/>
              <a:t>23-Aug-20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3FABE-51F9-4EC2-A6B0-3432C375F3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448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BC98-06E6-4ED6-AF29-EFF0B1E15582}" type="datetimeFigureOut">
              <a:rPr lang="en-US" smtClean="0"/>
              <a:t>23-Aug-20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3FABE-51F9-4EC2-A6B0-3432C375F3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985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BC98-06E6-4ED6-AF29-EFF0B1E15582}" type="datetimeFigureOut">
              <a:rPr lang="en-US" smtClean="0"/>
              <a:t>23-Aug-20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3FABE-51F9-4EC2-A6B0-3432C375F3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60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BC98-06E6-4ED6-AF29-EFF0B1E15582}" type="datetimeFigureOut">
              <a:rPr lang="en-US" smtClean="0"/>
              <a:t>23-Aug-20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3FABE-51F9-4EC2-A6B0-3432C375F3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752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BC98-06E6-4ED6-AF29-EFF0B1E15582}" type="datetimeFigureOut">
              <a:rPr lang="en-US" smtClean="0"/>
              <a:t>23-Aug-20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3FABE-51F9-4EC2-A6B0-3432C375F3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25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BC98-06E6-4ED6-AF29-EFF0B1E15582}" type="datetimeFigureOut">
              <a:rPr lang="en-US" smtClean="0"/>
              <a:t>23-Aug-20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3FABE-51F9-4EC2-A6B0-3432C375F3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060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BC98-06E6-4ED6-AF29-EFF0B1E15582}" type="datetimeFigureOut">
              <a:rPr lang="en-US" smtClean="0"/>
              <a:t>23-Aug-20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3FABE-51F9-4EC2-A6B0-3432C375F3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037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BC98-06E6-4ED6-AF29-EFF0B1E15582}" type="datetimeFigureOut">
              <a:rPr lang="en-US" smtClean="0"/>
              <a:t>23-Aug-20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3FABE-51F9-4EC2-A6B0-3432C375F3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651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BC98-06E6-4ED6-AF29-EFF0B1E15582}" type="datetimeFigureOut">
              <a:rPr lang="en-US" smtClean="0"/>
              <a:t>23-Aug-20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3FABE-51F9-4EC2-A6B0-3432C375F3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309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FBC98-06E6-4ED6-AF29-EFF0B1E15582}" type="datetimeFigureOut">
              <a:rPr lang="en-US" smtClean="0"/>
              <a:t>23-Aug-20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3FABE-51F9-4EC2-A6B0-3432C375F3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285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7.jpeg"/><Relationship Id="rId7" Type="http://schemas.openxmlformats.org/officeDocument/2006/relationships/image" Target="../media/image10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_2020_08_21_20_17_06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5117" y="406400"/>
            <a:ext cx="8134350" cy="5588000"/>
          </a:xfrm>
          <a:prstGeom prst="rect">
            <a:avLst/>
          </a:prstGeom>
        </p:spPr>
      </p:pic>
      <p:sp>
        <p:nvSpPr>
          <p:cNvPr id="3" name="Flowchart: Process 2"/>
          <p:cNvSpPr/>
          <p:nvPr/>
        </p:nvSpPr>
        <p:spPr>
          <a:xfrm>
            <a:off x="217714" y="188686"/>
            <a:ext cx="8723086" cy="6669314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22236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2629" y="1103085"/>
            <a:ext cx="46009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আসমানি কিতাবের অর্থ কি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93257" y="1915886"/>
            <a:ext cx="43156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প্রসিদ্ধ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কিতাব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কয়টি ও কি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0808" y="3120572"/>
            <a:ext cx="33153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সময়- ৫ মিনিট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580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14" y="267464"/>
            <a:ext cx="8511923" cy="635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93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20686"/>
            <a:ext cx="83311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 আসমানি কিতাবের ৩টি করে 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 বস্তু লিখ 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69770" y="4180114"/>
            <a:ext cx="2801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সময়- ৫ মিনিট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49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">
        <p14:reveal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720B1A-745C-4DE6-B3C6-34BBF88E07EE}"/>
              </a:ext>
            </a:extLst>
          </p:cNvPr>
          <p:cNvSpPr/>
          <p:nvPr/>
        </p:nvSpPr>
        <p:spPr>
          <a:xfrm>
            <a:off x="589279" y="205879"/>
            <a:ext cx="8036561" cy="724365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107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আসমানি কিতাবের উপর ইমান আনার গুরুত্ব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C70C2DE-94AA-44CF-99B8-79CFF40CE0EC}"/>
              </a:ext>
            </a:extLst>
          </p:cNvPr>
          <p:cNvSpPr/>
          <p:nvPr/>
        </p:nvSpPr>
        <p:spPr>
          <a:xfrm>
            <a:off x="264160" y="930244"/>
            <a:ext cx="8686800" cy="6034409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সকল আসমানি কিতাবের উপর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বিশ্বাস স্থাপন করা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নের আন্যতম ফরজ।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কারন-আসমানি কিতাবের মাধ্যমে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আল্লা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,নবি-রাসুল,মালাইকা ওপরকাল ইত্যাদি সম্পর্কে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জ্ঞান অর্জন করবে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আসমানি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কিতাব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সকল 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জ্ঞান-বিজ্ঞানের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ৎস।   </a:t>
            </a:r>
            <a:endParaRPr lang="bn-BD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আসমানি কিতাবে মানব জাতির সকল সমস্যার সমাধান পেশ করা হয়েছে । </a:t>
            </a:r>
          </a:p>
          <a:p>
            <a:pPr algn="ctr"/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আসমানি কিতাব মানুষের জন্য আল্লাহর পক্ষ থেকে বিশেষ নিয়ামত।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জীবন চলার সঠিক দিক-নির্দেশনার একমাত্র সংবিধান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pPr algn="ctr"/>
            <a:r>
              <a:rPr lang="bn-BD" sz="2613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61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47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9360" y="2315231"/>
            <a:ext cx="6969760" cy="207441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72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1288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  <a:endParaRPr lang="en-US" sz="672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7040" y="2583924"/>
            <a:ext cx="8178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আসমানি কিতাবের প্রতি ইমান আনার গুরুত্ত্ব কি লিখে আনবে</a:t>
            </a:r>
            <a:r>
              <a:rPr lang="bn-BD" sz="3733" dirty="0">
                <a:solidFill>
                  <a:srgbClr val="00B050"/>
                </a:solidFill>
              </a:rPr>
              <a:t>। </a:t>
            </a:r>
            <a:endParaRPr lang="en-US" sz="3733" dirty="0">
              <a:solidFill>
                <a:srgbClr val="00B05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293C8C-8752-45E2-AD50-AEFADA8ECF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638" y="666646"/>
            <a:ext cx="1280724" cy="16223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9329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040" y="330918"/>
            <a:ext cx="8321040" cy="17440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0733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8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AB38E1-BAB7-481E-9982-E0C8E9C8DE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" y="2068832"/>
            <a:ext cx="8321040" cy="44582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880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2734" y="3289664"/>
            <a:ext cx="8878530" cy="3416320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ঠান নগর নুরুল হক উচ্চ বিদ্যা</a:t>
            </a:r>
            <a:r>
              <a:rPr lang="as-IN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য় </a:t>
            </a:r>
            <a:r>
              <a: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bn-IN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</a:t>
            </a:r>
            <a:r>
              <a:rPr lang="as-IN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as-IN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জেলা অনলাইন স</a:t>
            </a:r>
            <a:r>
              <a:rPr lang="as-IN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as-IN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লের ১০ম </a:t>
            </a:r>
            <a:r>
              <a:rPr lang="as-IN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শ্রেনি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as-IN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শিক্ষার</a:t>
            </a:r>
            <a:r>
              <a:rPr lang="as-IN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থী</a:t>
            </a:r>
            <a:r>
              <a:rPr lang="bn-IN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কে </a:t>
            </a:r>
            <a:endParaRPr lang="en-US" sz="4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6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IN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Assalamualaikum.gif"/>
          <p:cNvPicPr/>
          <p:nvPr/>
        </p:nvPicPr>
        <p:blipFill>
          <a:blip r:embed="rId4"/>
          <a:stretch>
            <a:fillRect/>
          </a:stretch>
        </p:blipFill>
        <p:spPr>
          <a:xfrm>
            <a:off x="4571999" y="508000"/>
            <a:ext cx="4439265" cy="13436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 descr="bi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735" y="507999"/>
            <a:ext cx="4439265" cy="13436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336F3C-FCFE-47E9-88FB-76C9418357C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357" y="1851660"/>
            <a:ext cx="1447800" cy="15855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Bevel 2"/>
          <p:cNvSpPr/>
          <p:nvPr/>
        </p:nvSpPr>
        <p:spPr>
          <a:xfrm>
            <a:off x="132734" y="288036"/>
            <a:ext cx="8878530" cy="6417947"/>
          </a:xfrm>
          <a:prstGeom prst="bevel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1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  <p:sndAc>
          <p:stSnd>
            <p:snd r:embed="rId3" name="arrow.wav"/>
          </p:stSnd>
        </p:sndAc>
      </p:transition>
    </mc:Choice>
    <mc:Fallback xmlns="">
      <p:transition spd="slow">
        <p:fade/>
        <p:sndAc>
          <p:stSnd>
            <p:snd r:embed="rId7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9744" y="1078339"/>
            <a:ext cx="5029200" cy="588021"/>
          </a:xfr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শ্রেনি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29307" y="2286843"/>
            <a:ext cx="6381919" cy="3490369"/>
          </a:xfrm>
          <a:prstGeom prst="rect">
            <a:avLst/>
          </a:prstGeom>
        </p:spPr>
        <p:txBody>
          <a:bodyPr vert="horz" lIns="66130" tIns="33066" rIns="66130" bIns="3306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latin typeface="NikoshBAN" pitchFamily="2" charset="0"/>
                <a:cs typeface="NikoshBAN" pitchFamily="2" charset="0"/>
              </a:rPr>
              <a:t>মুহাম্মদ আইয়ুব রহমানী </a:t>
            </a:r>
            <a:endParaRPr lang="bn-BD" dirty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itchFamily="2" charset="0"/>
              </a:rPr>
              <a:t>ICT4E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itchFamily="2" charset="0"/>
              </a:rPr>
              <a:t> 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itchFamily="2" charset="0"/>
              </a:rPr>
              <a:t>District Ambassador</a:t>
            </a:r>
          </a:p>
          <a:p>
            <a:pPr algn="l"/>
            <a:r>
              <a:rPr lang="en-US" sz="3200" dirty="0">
                <a:latin typeface="NikoshBAN" panose="02000000000000000000" pitchFamily="2" charset="0"/>
                <a:cs typeface="NikoshBAN" pitchFamily="2" charset="0"/>
              </a:rPr>
              <a:t>সিনিয়র </a:t>
            </a:r>
            <a:r>
              <a:rPr lang="bn-BD" sz="3200" dirty="0">
                <a:latin typeface="NikoshBAN" panose="02000000000000000000" pitchFamily="2" charset="0"/>
                <a:cs typeface="NikoshBAN" pitchFamily="2" charset="0"/>
              </a:rPr>
              <a:t>সহকারী শিক্ষক</a:t>
            </a:r>
            <a:endParaRPr lang="en-US" sz="3200" dirty="0">
              <a:latin typeface="NikoshBAN" panose="02000000000000000000" pitchFamily="2" charset="0"/>
              <a:cs typeface="NikoshBAN" pitchFamily="2" charset="0"/>
            </a:endParaRPr>
          </a:p>
          <a:p>
            <a:pPr algn="l"/>
            <a:r>
              <a:rPr lang="en-US" sz="3200" dirty="0">
                <a:latin typeface="NikoshBAN" panose="02000000000000000000" pitchFamily="2" charset="0"/>
                <a:cs typeface="NikoshBAN" pitchFamily="2" charset="0"/>
              </a:rPr>
              <a:t>পাঠান নগর নুরুল হক</a:t>
            </a:r>
            <a:r>
              <a:rPr lang="bn-BD" sz="3200" dirty="0">
                <a:latin typeface="NikoshBAN" panose="02000000000000000000" pitchFamily="2" charset="0"/>
                <a:cs typeface="NikoshBAN" pitchFamily="2" charset="0"/>
              </a:rPr>
              <a:t> উচ্চ বিদ্যালয়</a:t>
            </a:r>
            <a:endParaRPr lang="en-US" sz="3200" dirty="0">
              <a:latin typeface="NikoshBAN" panose="02000000000000000000" pitchFamily="2" charset="0"/>
              <a:cs typeface="NikoshBAN" pitchFamily="2" charset="0"/>
            </a:endParaRPr>
          </a:p>
          <a:p>
            <a:pPr algn="l"/>
            <a:r>
              <a:rPr lang="en-US" sz="3200" dirty="0">
                <a:latin typeface="NikoshBAN" panose="02000000000000000000" pitchFamily="2" charset="0"/>
                <a:cs typeface="NikoshBAN" pitchFamily="2" charset="0"/>
              </a:rPr>
              <a:t>ছাগলনাইয়া ফেণী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l"/>
            <a:r>
              <a:rPr lang="bn-BD" sz="3200" dirty="0">
                <a:latin typeface="NikoshBAN" pitchFamily="2" charset="0"/>
                <a:cs typeface="NikoshBAN" pitchFamily="2" charset="0"/>
              </a:rPr>
              <a:t>০১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815970040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l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Email: ayyubr66@gmail.com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21073" y="247973"/>
            <a:ext cx="7882897" cy="6292311"/>
            <a:chOff x="0" y="1"/>
            <a:chExt cx="12192000" cy="6853451"/>
          </a:xfrm>
        </p:grpSpPr>
        <p:sp>
          <p:nvSpPr>
            <p:cNvPr id="14" name="Frame 13"/>
            <p:cNvSpPr/>
            <p:nvPr/>
          </p:nvSpPr>
          <p:spPr>
            <a:xfrm>
              <a:off x="0" y="1"/>
              <a:ext cx="12192000" cy="6853451"/>
            </a:xfrm>
            <a:prstGeom prst="frame">
              <a:avLst>
                <a:gd name="adj1" fmla="val 2543"/>
              </a:avLst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02" dirty="0">
                <a:solidFill>
                  <a:schemeClr val="tx1"/>
                </a:solidFill>
              </a:endParaRPr>
            </a:p>
          </p:txBody>
        </p:sp>
        <p:sp>
          <p:nvSpPr>
            <p:cNvPr id="15" name="Frame 14"/>
            <p:cNvSpPr/>
            <p:nvPr/>
          </p:nvSpPr>
          <p:spPr>
            <a:xfrm>
              <a:off x="180303" y="152402"/>
              <a:ext cx="11835685" cy="6553200"/>
            </a:xfrm>
            <a:prstGeom prst="frame">
              <a:avLst>
                <a:gd name="adj1" fmla="val 2749"/>
              </a:avLst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02" dirty="0">
                <a:solidFill>
                  <a:schemeClr val="tx1"/>
                </a:solidFill>
              </a:endParaRPr>
            </a:p>
          </p:txBody>
        </p:sp>
        <p:sp>
          <p:nvSpPr>
            <p:cNvPr id="16" name="Frame 15"/>
            <p:cNvSpPr/>
            <p:nvPr/>
          </p:nvSpPr>
          <p:spPr>
            <a:xfrm>
              <a:off x="338667" y="228601"/>
              <a:ext cx="11526981" cy="6326745"/>
            </a:xfrm>
            <a:prstGeom prst="frame">
              <a:avLst>
                <a:gd name="adj1" fmla="val 1085"/>
              </a:avLst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02" dirty="0">
                <a:solidFill>
                  <a:schemeClr val="tx1"/>
                </a:solidFill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543947EF-6137-4F50-9E7B-5CA783E05F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758484"/>
            <a:ext cx="1181598" cy="1496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20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7375" y="918843"/>
            <a:ext cx="5029200" cy="588021"/>
          </a:xfr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পাঠ ও শ্রেনি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21073" y="247973"/>
            <a:ext cx="7882897" cy="6292311"/>
            <a:chOff x="0" y="1"/>
            <a:chExt cx="12192000" cy="6853451"/>
          </a:xfrm>
        </p:grpSpPr>
        <p:sp>
          <p:nvSpPr>
            <p:cNvPr id="14" name="Frame 13"/>
            <p:cNvSpPr/>
            <p:nvPr/>
          </p:nvSpPr>
          <p:spPr>
            <a:xfrm>
              <a:off x="0" y="1"/>
              <a:ext cx="12192000" cy="6853451"/>
            </a:xfrm>
            <a:prstGeom prst="frame">
              <a:avLst>
                <a:gd name="adj1" fmla="val 2543"/>
              </a:avLst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02" dirty="0">
                <a:solidFill>
                  <a:schemeClr val="tx1"/>
                </a:solidFill>
              </a:endParaRPr>
            </a:p>
          </p:txBody>
        </p:sp>
        <p:sp>
          <p:nvSpPr>
            <p:cNvPr id="15" name="Frame 14"/>
            <p:cNvSpPr/>
            <p:nvPr/>
          </p:nvSpPr>
          <p:spPr>
            <a:xfrm>
              <a:off x="180303" y="152402"/>
              <a:ext cx="11835685" cy="6553200"/>
            </a:xfrm>
            <a:prstGeom prst="frame">
              <a:avLst>
                <a:gd name="adj1" fmla="val 2749"/>
              </a:avLst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02" dirty="0">
                <a:solidFill>
                  <a:schemeClr val="tx1"/>
                </a:solidFill>
              </a:endParaRPr>
            </a:p>
          </p:txBody>
        </p:sp>
        <p:sp>
          <p:nvSpPr>
            <p:cNvPr id="16" name="Frame 15"/>
            <p:cNvSpPr/>
            <p:nvPr/>
          </p:nvSpPr>
          <p:spPr>
            <a:xfrm>
              <a:off x="338667" y="228601"/>
              <a:ext cx="11526981" cy="6326745"/>
            </a:xfrm>
            <a:prstGeom prst="frame">
              <a:avLst>
                <a:gd name="adj1" fmla="val 1085"/>
              </a:avLst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02" dirty="0">
                <a:solidFill>
                  <a:schemeClr val="tx1"/>
                </a:solidFill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543947EF-6137-4F50-9E7B-5CA783E05F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758484"/>
            <a:ext cx="1181598" cy="1496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2971801" y="1652182"/>
            <a:ext cx="4572000" cy="423398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579"/>
              </a:spcAft>
            </a:pP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শ্রেনিঃ </a:t>
            </a:r>
            <a:r>
              <a:rPr lang="en-US" sz="32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দশম।  </a:t>
            </a:r>
            <a:endParaRPr lang="en-US" sz="32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>
              <a:lnSpc>
                <a:spcPct val="107000"/>
              </a:lnSpc>
              <a:spcAft>
                <a:spcPts val="579"/>
              </a:spcAft>
            </a:pP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বিষয়ঃ ইসলাম ও নৈতিক </a:t>
            </a:r>
            <a:r>
              <a:rPr lang="en-US" sz="32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শিক্ষা।  </a:t>
            </a:r>
            <a:endParaRPr lang="en-US" sz="32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>
              <a:lnSpc>
                <a:spcPct val="107000"/>
              </a:lnSpc>
              <a:spcAft>
                <a:spcPts val="579"/>
              </a:spcAft>
            </a:pP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অধ্যায়ঃ </a:t>
            </a:r>
            <a:r>
              <a:rPr lang="bn-BD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১ম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r>
              <a:rPr lang="en-US" sz="32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পাঠঃ- ১১।  </a:t>
            </a:r>
            <a:r>
              <a:rPr lang="bn-BD" sz="32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>
              <a:lnSpc>
                <a:spcPct val="107000"/>
              </a:lnSpc>
              <a:spcAft>
                <a:spcPts val="579"/>
              </a:spcAft>
            </a:pP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সময়ঃ </a:t>
            </a:r>
            <a:r>
              <a:rPr lang="en-US" sz="32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>
              <a:lnSpc>
                <a:spcPct val="107000"/>
              </a:lnSpc>
              <a:spcAft>
                <a:spcPts val="579"/>
              </a:spcAft>
            </a:pP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মোট শিক্ষার্থীঃ </a:t>
            </a:r>
          </a:p>
          <a:p>
            <a:pPr>
              <a:lnSpc>
                <a:spcPct val="107000"/>
              </a:lnSpc>
              <a:spcAft>
                <a:spcPts val="579"/>
              </a:spcAft>
            </a:pP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উপস্থিত শিক্ষার্থীঃ </a:t>
            </a:r>
          </a:p>
          <a:p>
            <a:pPr>
              <a:lnSpc>
                <a:spcPct val="107000"/>
              </a:lnSpc>
              <a:spcAft>
                <a:spcPts val="579"/>
              </a:spcAft>
            </a:pP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তারিখঃ </a:t>
            </a:r>
          </a:p>
        </p:txBody>
      </p:sp>
    </p:spTree>
    <p:extLst>
      <p:ext uri="{BB962C8B-B14F-4D97-AF65-F5344CB8AC3E}">
        <p14:creationId xmlns:p14="http://schemas.microsoft.com/office/powerpoint/2010/main" val="327747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1D2EC1-15D0-4522-9422-68A7A1E133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514" y="263683"/>
            <a:ext cx="1959083" cy="24613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DD5368-F7E8-450D-8E43-D1C88B37BD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14" y="876904"/>
            <a:ext cx="997784" cy="12639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5BFDDB-C52B-465B-BCCE-C52F026837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278" y="607340"/>
            <a:ext cx="4362322" cy="9015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71054C9-7874-4A23-A985-28CE91DC1A73}"/>
              </a:ext>
            </a:extLst>
          </p:cNvPr>
          <p:cNvSpPr txBox="1"/>
          <p:nvPr/>
        </p:nvSpPr>
        <p:spPr>
          <a:xfrm>
            <a:off x="4466083" y="1933905"/>
            <a:ext cx="3428712" cy="646331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দেখে পাঠ নির্ণয়  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290" y="3541485"/>
            <a:ext cx="1613273" cy="25931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29" y="3541487"/>
            <a:ext cx="1742539" cy="2593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083" y="3541486"/>
            <a:ext cx="1711250" cy="25931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333" y="3541485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01911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001486" y="1465943"/>
            <a:ext cx="6676571" cy="8708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8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8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8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8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8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8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8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8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8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8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8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endParaRPr lang="en-US" sz="8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616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16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62050" y="1686965"/>
            <a:ext cx="65160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 থেকে 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as-IN" sz="4000" dirty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থী</a:t>
            </a:r>
            <a:r>
              <a:rPr lang="bn-BD" sz="4000" dirty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যাহা শি</a:t>
            </a:r>
            <a:r>
              <a:rPr lang="as-IN" sz="4000" dirty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4000" dirty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--- 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247650" y="2367081"/>
            <a:ext cx="66207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1। আসমানি 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অর্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বলতে পারবে।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185964" y="2547183"/>
            <a:ext cx="8743949" cy="13234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আসমানি কিতাব মোট কয়টি বলতে পারবে 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247650" y="3945662"/>
            <a:ext cx="87439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3।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কিতাব কোন নবীর উপর অবতীর্ণ হয়েছে বলতে পারবে।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7650" y="5391835"/>
            <a:ext cx="86205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আসমানি কিতাবের প্রতি ইমান আনার গুরুত্ব বর্ননা 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348708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EE8E43-C3D1-4D96-AE25-01DBB0F92A8B}"/>
              </a:ext>
            </a:extLst>
          </p:cNvPr>
          <p:cNvSpPr/>
          <p:nvPr/>
        </p:nvSpPr>
        <p:spPr>
          <a:xfrm>
            <a:off x="228599" y="4740196"/>
            <a:ext cx="836168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আসমানি কিতাব</a:t>
            </a: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মোট 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১০৪ </a:t>
            </a: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খানা। </a:t>
            </a:r>
            <a:endParaRPr lang="en-US" sz="4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 ৪টি প্রধান 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১০০টি ছোট ।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AD7746-8D6B-423B-9E45-57A864D63B59}"/>
              </a:ext>
            </a:extLst>
          </p:cNvPr>
          <p:cNvSpPr txBox="1"/>
          <p:nvPr/>
        </p:nvSpPr>
        <p:spPr>
          <a:xfrm>
            <a:off x="553719" y="369769"/>
            <a:ext cx="8036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u="sng" dirty="0">
                <a:latin typeface="NikoshBAN" panose="02000000000000000000" pitchFamily="2" charset="0"/>
                <a:cs typeface="NikoshBAN" panose="02000000000000000000" pitchFamily="2" charset="0"/>
              </a:rPr>
              <a:t>কিতাবের অভিধানিক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অর্থ- </a:t>
            </a:r>
            <a:r>
              <a:rPr lang="bn-BD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লিখিত বস্তু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। এর প্রতিশব্দ- </a:t>
            </a:r>
            <a:r>
              <a:rPr lang="bn-BD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বই,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গ্রন্থ </a:t>
            </a:r>
            <a:r>
              <a:rPr lang="bn-BD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 পুস্তক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B5FB0C-8A3C-49DA-B8E3-EBCAA3D4841C}"/>
              </a:ext>
            </a:extLst>
          </p:cNvPr>
          <p:cNvSpPr txBox="1"/>
          <p:nvPr/>
        </p:nvSpPr>
        <p:spPr>
          <a:xfrm>
            <a:off x="228599" y="1939429"/>
            <a:ext cx="86867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u="sng" dirty="0">
                <a:latin typeface="NikoshBAN" panose="02000000000000000000" pitchFamily="2" charset="0"/>
                <a:cs typeface="NikoshBAN" panose="02000000000000000000" pitchFamily="2" charset="0"/>
              </a:rPr>
              <a:t>ইসলামের পরিভাষায়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মানবজাতির হিদায়েতের জন্য আল্লাহর পক্ষ থেকে</a:t>
            </a:r>
          </a:p>
          <a:p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দিক-নির্দেশনা স্বরুপ বিধিবিধান সম্বলিত গ্রন্থ-কে আসমানি কিতাব বলে।   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33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9123" y="501134"/>
            <a:ext cx="71288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কিতাব সমূহের প্রতি বিশ্বাস করা ফরজ।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00EF9A-F1EE-464A-AD88-1F8FACF035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39686"/>
            <a:ext cx="6416176" cy="11519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159657" y="2443537"/>
            <a:ext cx="87375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যাহা আপনার প্রতিও আপনা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র্বে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র ন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দের প্রতি নাজিল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হয়েছে- </a:t>
            </a:r>
          </a:p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মুমিনগন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তাতে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বিশ্বাস করে।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6801" y="4434450"/>
            <a:ext cx="69685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কিতাবে বিশ্বাস মুত্তাকি হবার আন্যতম শর্ত।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65874" y="5263103"/>
            <a:ext cx="90781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আল-কুরানের বিধিমোতাবেক জীবন পরিচালনা করা ফরজ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62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BF633B-BCC8-40BA-B58A-1C0A1CECC0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1" y="1281351"/>
            <a:ext cx="8178800" cy="52493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817571-5B54-4D7C-B102-265A7D617C80}"/>
              </a:ext>
            </a:extLst>
          </p:cNvPr>
          <p:cNvSpPr txBox="1"/>
          <p:nvPr/>
        </p:nvSpPr>
        <p:spPr>
          <a:xfrm>
            <a:off x="447042" y="584202"/>
            <a:ext cx="8178799" cy="55201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987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613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613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 </a:t>
            </a:r>
            <a:r>
              <a:rPr lang="as-IN" sz="2613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613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613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613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খানা</a:t>
            </a:r>
            <a:r>
              <a:rPr lang="bn-BD" sz="2613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613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613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613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613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613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613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613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613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 আসমানি কিতাব</a:t>
            </a:r>
            <a:r>
              <a:rPr lang="bn-BD" sz="2613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বড় ৪জন নবীর উপর নাজিল হয়েছে </a:t>
            </a:r>
            <a:r>
              <a:rPr lang="en-US" sz="2613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987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65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351</TotalTime>
  <Words>391</Words>
  <Application>Microsoft Office PowerPoint</Application>
  <PresentationFormat>On-screen Show (4:3)</PresentationFormat>
  <Paragraphs>59</Paragraphs>
  <Slides>15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শ্রেনি শিক্ষক পরিচিতি</vt:lpstr>
      <vt:lpstr>অধ্যায়- পাঠ ও শ্রেনি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bhuiyan shuayib</dc:creator>
  <cp:lastModifiedBy>bhuiyan shuayib</cp:lastModifiedBy>
  <cp:revision>76</cp:revision>
  <dcterms:created xsi:type="dcterms:W3CDTF">2020-08-19T14:48:48Z</dcterms:created>
  <dcterms:modified xsi:type="dcterms:W3CDTF">2020-08-23T01:02:15Z</dcterms:modified>
</cp:coreProperties>
</file>