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06" r:id="rId2"/>
    <p:sldId id="259" r:id="rId3"/>
    <p:sldId id="261" r:id="rId4"/>
    <p:sldId id="264" r:id="rId5"/>
    <p:sldId id="530" r:id="rId6"/>
    <p:sldId id="265" r:id="rId7"/>
    <p:sldId id="508" r:id="rId8"/>
    <p:sldId id="513" r:id="rId9"/>
    <p:sldId id="507" r:id="rId10"/>
    <p:sldId id="517" r:id="rId11"/>
    <p:sldId id="529" r:id="rId12"/>
    <p:sldId id="509" r:id="rId13"/>
    <p:sldId id="512" r:id="rId14"/>
    <p:sldId id="518" r:id="rId15"/>
    <p:sldId id="526" r:id="rId16"/>
    <p:sldId id="519" r:id="rId17"/>
    <p:sldId id="520" r:id="rId18"/>
    <p:sldId id="521" r:id="rId19"/>
    <p:sldId id="522" r:id="rId20"/>
    <p:sldId id="527" r:id="rId21"/>
    <p:sldId id="52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481C0-9AB9-43B1-86BF-ADD0F07420CC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C2411-B357-43D4-8E63-1B4FD7EA2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8BD-2C9C-41F1-9C1D-1B15127B85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6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576" y="6277974"/>
            <a:ext cx="20574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8/23/2020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7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8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0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8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2000"/>
            <a:lum/>
          </a:blip>
          <a:srcRect/>
          <a:stretch>
            <a:fillRect l="-15000" t="-1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E93-7F96-46FC-8526-E8B7F8760FD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EEDD-EF82-4548-A4E8-632A4124F0C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5DD839-BF04-46B8-8884-0D448A6497CD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EF941C90-3E83-44A9-9AD0-FB4CBD484623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471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53ACB7D5-5008-4ACF-948F-E3E73459074A}"/>
                </a:ext>
              </a:extLst>
            </p:cNvPr>
            <p:cNvSpPr/>
            <p:nvPr/>
          </p:nvSpPr>
          <p:spPr>
            <a:xfrm>
              <a:off x="79022" y="90310"/>
              <a:ext cx="8963378" cy="6660445"/>
            </a:xfrm>
            <a:prstGeom prst="frame">
              <a:avLst>
                <a:gd name="adj1" fmla="val 165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9A7A4E3D-38A6-46E2-801A-09A98974A44E}"/>
                </a:ext>
              </a:extLst>
            </p:cNvPr>
            <p:cNvSpPr/>
            <p:nvPr/>
          </p:nvSpPr>
          <p:spPr>
            <a:xfrm>
              <a:off x="191912" y="214490"/>
              <a:ext cx="8771466" cy="6400800"/>
            </a:xfrm>
            <a:prstGeom prst="frame">
              <a:avLst>
                <a:gd name="adj1" fmla="val 1546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0869A-1376-41BE-9189-D56A26D2F503}"/>
              </a:ext>
            </a:extLst>
          </p:cNvPr>
          <p:cNvSpPr txBox="1"/>
          <p:nvPr/>
        </p:nvSpPr>
        <p:spPr>
          <a:xfrm>
            <a:off x="5472128" y="3235574"/>
            <a:ext cx="3208884" cy="216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solidFill>
                  <a:schemeClr val="tx1"/>
                </a:solidFill>
                <a:latin typeface="Corbel" panose="020B0503020204020204"/>
              </a:rPr>
              <a:t>। </a:t>
            </a:r>
            <a:endParaRPr lang="bn-IN" sz="2700" b="1" dirty="0">
              <a:ln/>
              <a:solidFill>
                <a:schemeClr val="tx1"/>
              </a:solidFill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rPr>
              <a:t>গোয়ালন্দ,রাজবাড়ী</a:t>
            </a:r>
            <a:r>
              <a:rPr lang="bn-IN" sz="2700" b="1" dirty="0">
                <a:ln/>
                <a:solidFill>
                  <a:srgbClr val="C00000"/>
                </a:solidFill>
                <a:latin typeface="Corbel" panose="020B0503020204020204"/>
                <a:cs typeface="Vrinda" panose="020B0502040204020203" pitchFamily="34" charset="0"/>
              </a:rPr>
              <a:t>। </a:t>
            </a:r>
            <a:endParaRPr lang="en-US" sz="2700" b="1" dirty="0">
              <a:ln/>
              <a:solidFill>
                <a:srgbClr val="C00000"/>
              </a:solidFill>
              <a:latin typeface="Corbel" panose="020B05030202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3C73-1A2D-416D-A827-ED5781AB188D}"/>
              </a:ext>
            </a:extLst>
          </p:cNvPr>
          <p:cNvSpPr txBox="1"/>
          <p:nvPr/>
        </p:nvSpPr>
        <p:spPr>
          <a:xfrm>
            <a:off x="1476716" y="471565"/>
            <a:ext cx="6190568" cy="196207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C63873-A731-4D23-AE37-360B0B798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76" y="3083111"/>
            <a:ext cx="2396252" cy="2669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27BD4F-2158-42EF-BD15-7E36136490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5" y="2944623"/>
            <a:ext cx="2492081" cy="294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51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EE988D87-C4D4-4C64-9208-B1BAF8BF580A}"/>
              </a:ext>
            </a:extLst>
          </p:cNvPr>
          <p:cNvSpPr/>
          <p:nvPr/>
        </p:nvSpPr>
        <p:spPr>
          <a:xfrm>
            <a:off x="2818263" y="1296873"/>
            <a:ext cx="3507474" cy="12419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সনেট</a:t>
            </a:r>
            <a:endParaRPr lang="en-US" sz="6000" dirty="0">
              <a:solidFill>
                <a:schemeClr val="tx1"/>
              </a:solidFill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E22827-EC00-4985-812B-9EB3D670E787}"/>
              </a:ext>
            </a:extLst>
          </p:cNvPr>
          <p:cNvCxnSpPr/>
          <p:nvPr/>
        </p:nvCxnSpPr>
        <p:spPr>
          <a:xfrm flipH="1">
            <a:off x="2124786" y="1965615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C8EE120-7E7E-4796-BCA6-3B9B85070AE1}"/>
              </a:ext>
            </a:extLst>
          </p:cNvPr>
          <p:cNvSpPr/>
          <p:nvPr/>
        </p:nvSpPr>
        <p:spPr>
          <a:xfrm>
            <a:off x="1331367" y="2716241"/>
            <a:ext cx="1933575" cy="1419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স্তবক বিন্যাস</a:t>
            </a:r>
            <a:endParaRPr lang="en-US" sz="2800" dirty="0">
              <a:solidFill>
                <a:schemeClr val="tx1"/>
              </a:solidFill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501032-1BA5-49C5-9AEB-3FA0DACBA6BD}"/>
              </a:ext>
            </a:extLst>
          </p:cNvPr>
          <p:cNvCxnSpPr/>
          <p:nvPr/>
        </p:nvCxnSpPr>
        <p:spPr>
          <a:xfrm>
            <a:off x="6325737" y="1965615"/>
            <a:ext cx="762000" cy="75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F3D9A57-2407-4A69-BF3B-9A2FC4883E37}"/>
              </a:ext>
            </a:extLst>
          </p:cNvPr>
          <p:cNvSpPr/>
          <p:nvPr/>
        </p:nvSpPr>
        <p:spPr>
          <a:xfrm>
            <a:off x="5947580" y="2716240"/>
            <a:ext cx="1706287" cy="14193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utonnyAMJ" pitchFamily="2" charset="0"/>
                <a:cs typeface="SutonnyAMJ" pitchFamily="2" charset="0"/>
              </a:rPr>
              <a:t>বিষয় বস্তু 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12B55-B955-4E55-8658-B340EDE0DA55}"/>
              </a:ext>
            </a:extLst>
          </p:cNvPr>
          <p:cNvCxnSpPr/>
          <p:nvPr/>
        </p:nvCxnSpPr>
        <p:spPr>
          <a:xfrm flipH="1">
            <a:off x="955137" y="3951361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E075B65-8ED9-494B-9FA6-22B03A3EC06A}"/>
              </a:ext>
            </a:extLst>
          </p:cNvPr>
          <p:cNvSpPr/>
          <p:nvPr/>
        </p:nvSpPr>
        <p:spPr>
          <a:xfrm>
            <a:off x="462145" y="4701987"/>
            <a:ext cx="1183648" cy="912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utonnyAMJ" pitchFamily="2" charset="0"/>
                <a:cs typeface="SutonnyAMJ" pitchFamily="2" charset="0"/>
              </a:rPr>
              <a:t>অষ্টক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2B6BF2-F66C-44E6-BC43-56659CD01AFA}"/>
              </a:ext>
            </a:extLst>
          </p:cNvPr>
          <p:cNvCxnSpPr/>
          <p:nvPr/>
        </p:nvCxnSpPr>
        <p:spPr>
          <a:xfrm>
            <a:off x="2955236" y="3974110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CB3ABF4-3B87-45BB-99F1-9C8CBF732503}"/>
              </a:ext>
            </a:extLst>
          </p:cNvPr>
          <p:cNvSpPr/>
          <p:nvPr/>
        </p:nvSpPr>
        <p:spPr>
          <a:xfrm>
            <a:off x="2558115" y="4715216"/>
            <a:ext cx="1404285" cy="912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ষষ্টক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5B019C-1060-4A3E-8C69-43D84579C947}"/>
              </a:ext>
            </a:extLst>
          </p:cNvPr>
          <p:cNvCxnSpPr/>
          <p:nvPr/>
        </p:nvCxnSpPr>
        <p:spPr>
          <a:xfrm flipH="1">
            <a:off x="6068100" y="4135607"/>
            <a:ext cx="541966" cy="566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9A19D-5BB9-445E-B4A8-3571FA3C11EC}"/>
              </a:ext>
            </a:extLst>
          </p:cNvPr>
          <p:cNvSpPr/>
          <p:nvPr/>
        </p:nvSpPr>
        <p:spPr>
          <a:xfrm>
            <a:off x="5269020" y="4724735"/>
            <a:ext cx="1572487" cy="912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ভাবের প্রবর্তনা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5B4B2D-83DA-4177-B7EF-AA0CEF7DD8EE}"/>
              </a:ext>
            </a:extLst>
          </p:cNvPr>
          <p:cNvCxnSpPr/>
          <p:nvPr/>
        </p:nvCxnSpPr>
        <p:spPr>
          <a:xfrm>
            <a:off x="7292694" y="4088980"/>
            <a:ext cx="722345" cy="635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AD4990D-9B98-4F20-BC9A-0523D5F0079A}"/>
              </a:ext>
            </a:extLst>
          </p:cNvPr>
          <p:cNvSpPr/>
          <p:nvPr/>
        </p:nvSpPr>
        <p:spPr>
          <a:xfrm>
            <a:off x="7292694" y="4724735"/>
            <a:ext cx="1390170" cy="912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ভাবের পরিণতি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6A4E0-C00D-47DD-A793-3F20009E37B4}"/>
              </a:ext>
            </a:extLst>
          </p:cNvPr>
          <p:cNvSpPr txBox="1"/>
          <p:nvPr/>
        </p:nvSpPr>
        <p:spPr>
          <a:xfrm>
            <a:off x="317695" y="426407"/>
            <a:ext cx="602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সনেট-=১৪ লাইন,১৪মাত্রা</a:t>
            </a:r>
            <a:endParaRPr lang="bn-IN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8A442-A6F0-4EE9-8182-D4F76342A563}"/>
              </a:ext>
            </a:extLst>
          </p:cNvPr>
          <p:cNvSpPr txBox="1"/>
          <p:nvPr/>
        </p:nvSpPr>
        <p:spPr>
          <a:xfrm>
            <a:off x="440266" y="553155"/>
            <a:ext cx="501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Sonnet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C92FB-9370-4DDA-943B-FC0E826189AA}"/>
              </a:ext>
            </a:extLst>
          </p:cNvPr>
          <p:cNvSpPr txBox="1"/>
          <p:nvPr/>
        </p:nvSpPr>
        <p:spPr>
          <a:xfrm>
            <a:off x="440266" y="1257309"/>
            <a:ext cx="79699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Sonnet</a:t>
            </a:r>
            <a:r>
              <a:rPr lang="en-US" sz="2400" dirty="0"/>
              <a:t> (little sound or song)</a:t>
            </a:r>
            <a:r>
              <a:rPr lang="en-US" sz="2400" dirty="0" err="1"/>
              <a:t>অর্থ</a:t>
            </a:r>
            <a:r>
              <a:rPr lang="en-US" sz="2400" dirty="0"/>
              <a:t> </a:t>
            </a:r>
            <a:r>
              <a:rPr lang="en-US" sz="2400" dirty="0" err="1"/>
              <a:t>মৃদুধবনি</a:t>
            </a:r>
            <a:r>
              <a:rPr lang="en-US" sz="2400" dirty="0"/>
              <a:t> </a:t>
            </a:r>
            <a:r>
              <a:rPr lang="en-US" sz="2400" dirty="0" err="1"/>
              <a:t>সনেট</a:t>
            </a:r>
            <a:r>
              <a:rPr lang="en-US" sz="2400" dirty="0"/>
              <a:t> –</a:t>
            </a:r>
            <a:r>
              <a:rPr lang="en-US" sz="2400" dirty="0" err="1"/>
              <a:t>চতুর্দশপদী</a:t>
            </a:r>
            <a:r>
              <a:rPr lang="en-US" sz="2400" dirty="0"/>
              <a:t> </a:t>
            </a:r>
            <a:r>
              <a:rPr lang="en-US" sz="2400" dirty="0" err="1"/>
              <a:t>কবিতা</a:t>
            </a:r>
            <a:r>
              <a:rPr lang="en-US" sz="2400" dirty="0"/>
              <a:t> ।</a:t>
            </a:r>
          </a:p>
          <a:p>
            <a:r>
              <a:rPr lang="en-US" sz="2400" dirty="0" err="1"/>
              <a:t>চৌদ্দ</a:t>
            </a:r>
            <a:r>
              <a:rPr lang="en-US" sz="2400" dirty="0"/>
              <a:t> </a:t>
            </a:r>
            <a:r>
              <a:rPr lang="en-US" sz="2400" dirty="0" err="1"/>
              <a:t>চরণ</a:t>
            </a:r>
            <a:r>
              <a:rPr lang="en-US" sz="2400" dirty="0"/>
              <a:t> ও </a:t>
            </a:r>
            <a:r>
              <a:rPr lang="en-US" sz="2400" dirty="0" err="1"/>
              <a:t>প্রতি</a:t>
            </a:r>
            <a:r>
              <a:rPr lang="en-US" sz="2400" dirty="0"/>
              <a:t> </a:t>
            </a:r>
            <a:r>
              <a:rPr lang="en-US" sz="2400" dirty="0" err="1"/>
              <a:t>লাইনে</a:t>
            </a:r>
            <a:r>
              <a:rPr lang="en-US" sz="2400" dirty="0"/>
              <a:t> </a:t>
            </a:r>
            <a:r>
              <a:rPr lang="en-US" sz="2400" dirty="0" err="1"/>
              <a:t>চৌদ্দ</a:t>
            </a:r>
            <a:r>
              <a:rPr lang="en-US" sz="2400" dirty="0"/>
              <a:t> </a:t>
            </a:r>
            <a:r>
              <a:rPr lang="en-US" sz="2400" dirty="0" err="1"/>
              <a:t>মাত্রা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অক্ষর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(</a:t>
            </a:r>
            <a:r>
              <a:rPr lang="en-US" sz="2400" dirty="0" err="1"/>
              <a:t>উচ্চাওরণের</a:t>
            </a:r>
            <a:r>
              <a:rPr lang="en-US" sz="2400" dirty="0"/>
              <a:t> </a:t>
            </a:r>
            <a:r>
              <a:rPr lang="en-US" sz="2400" dirty="0" err="1"/>
              <a:t>স্থানকে</a:t>
            </a:r>
            <a:r>
              <a:rPr lang="en-US" sz="2400" dirty="0"/>
              <a:t> </a:t>
            </a:r>
            <a:r>
              <a:rPr lang="en-US" sz="2400" dirty="0" err="1"/>
              <a:t>মাত্রা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 ।</a:t>
            </a:r>
          </a:p>
          <a:p>
            <a:r>
              <a:rPr lang="en-US" sz="2400" dirty="0" err="1"/>
              <a:t>প্রতি</a:t>
            </a:r>
            <a:r>
              <a:rPr lang="en-US" sz="2400" dirty="0"/>
              <a:t> </a:t>
            </a:r>
            <a:r>
              <a:rPr lang="en-US" sz="2400" dirty="0" err="1"/>
              <a:t>চরনে</a:t>
            </a:r>
            <a:r>
              <a:rPr lang="en-US" sz="2400" dirty="0"/>
              <a:t> </a:t>
            </a:r>
            <a:r>
              <a:rPr lang="en-US" sz="2400" dirty="0" err="1"/>
              <a:t>দুটি</a:t>
            </a:r>
            <a:r>
              <a:rPr lang="en-US" sz="2400" dirty="0"/>
              <a:t> </a:t>
            </a:r>
            <a:r>
              <a:rPr lang="en-US" sz="2400" dirty="0" err="1"/>
              <a:t>পর্বঃ</a:t>
            </a:r>
            <a:r>
              <a:rPr lang="en-US" sz="2400" dirty="0"/>
              <a:t> ১ম </a:t>
            </a:r>
            <a:r>
              <a:rPr lang="en-US" sz="2400" dirty="0" err="1"/>
              <a:t>পর্বে</a:t>
            </a:r>
            <a:r>
              <a:rPr lang="en-US" sz="2400" dirty="0"/>
              <a:t> -১ম </a:t>
            </a:r>
            <a:r>
              <a:rPr lang="en-US" sz="2400" dirty="0" err="1"/>
              <a:t>পর্বে</a:t>
            </a:r>
            <a:r>
              <a:rPr lang="en-US" sz="2400" dirty="0"/>
              <a:t> ৮ </a:t>
            </a:r>
            <a:r>
              <a:rPr lang="en-US" sz="2400" dirty="0" err="1"/>
              <a:t>মাত্রা</a:t>
            </a:r>
            <a:r>
              <a:rPr lang="en-US" sz="2400" dirty="0"/>
              <a:t> ২য় </a:t>
            </a:r>
            <a:r>
              <a:rPr lang="en-US" sz="2400" dirty="0" err="1"/>
              <a:t>পর্বে</a:t>
            </a:r>
            <a:r>
              <a:rPr lang="en-US" sz="2400" dirty="0"/>
              <a:t> ৬মাত্রা (</a:t>
            </a:r>
            <a:r>
              <a:rPr lang="en-US" sz="2400" dirty="0" err="1"/>
              <a:t>চরনের</a:t>
            </a:r>
            <a:r>
              <a:rPr lang="en-US" sz="2400" dirty="0"/>
              <a:t> </a:t>
            </a:r>
            <a:r>
              <a:rPr lang="en-US" sz="2400" dirty="0" err="1"/>
              <a:t>মাঝে</a:t>
            </a:r>
            <a:r>
              <a:rPr lang="en-US" sz="2400" dirty="0"/>
              <a:t> </a:t>
            </a:r>
            <a:r>
              <a:rPr lang="en-US" sz="2400" dirty="0" err="1"/>
              <a:t>বিরতি</a:t>
            </a:r>
            <a:r>
              <a:rPr lang="en-US" sz="2400" dirty="0"/>
              <a:t> </a:t>
            </a:r>
            <a:r>
              <a:rPr lang="en-US" sz="2400" dirty="0" err="1"/>
              <a:t>কালকে</a:t>
            </a:r>
            <a:r>
              <a:rPr lang="en-US" sz="2400" dirty="0"/>
              <a:t> </a:t>
            </a:r>
            <a:r>
              <a:rPr lang="en-US" sz="2400" dirty="0" err="1"/>
              <a:t>পর্ব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 ।</a:t>
            </a:r>
          </a:p>
          <a:p>
            <a:r>
              <a:rPr lang="en-US" sz="2400" dirty="0" err="1"/>
              <a:t>অন্ত্যমিল</a:t>
            </a:r>
            <a:r>
              <a:rPr lang="en-US" sz="2400" dirty="0"/>
              <a:t> </a:t>
            </a:r>
            <a:r>
              <a:rPr lang="en-US" sz="2400" dirty="0" err="1"/>
              <a:t>থাকবে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উল্লেখ্য</a:t>
            </a:r>
            <a:r>
              <a:rPr lang="en-US" sz="2400" dirty="0"/>
              <a:t> </a:t>
            </a:r>
            <a:r>
              <a:rPr lang="en-US" sz="2400" dirty="0" err="1"/>
              <a:t>যে</a:t>
            </a:r>
            <a:r>
              <a:rPr lang="en-US" sz="2400" dirty="0"/>
              <a:t> –</a:t>
            </a:r>
            <a:r>
              <a:rPr lang="en-US" sz="2400" dirty="0" err="1"/>
              <a:t>অন্ত্যমিল</a:t>
            </a:r>
            <a:r>
              <a:rPr lang="en-US" sz="2400" dirty="0"/>
              <a:t> </a:t>
            </a:r>
            <a:r>
              <a:rPr lang="en-US" sz="2400" dirty="0" err="1"/>
              <a:t>বলতে</a:t>
            </a:r>
            <a:r>
              <a:rPr lang="en-US" sz="2400" dirty="0"/>
              <a:t> </a:t>
            </a:r>
            <a:r>
              <a:rPr lang="en-US" sz="2400" dirty="0" err="1"/>
              <a:t>দুই</a:t>
            </a:r>
            <a:r>
              <a:rPr lang="en-US" sz="2400" dirty="0"/>
              <a:t> </a:t>
            </a:r>
            <a:r>
              <a:rPr lang="en-US" sz="2400" dirty="0" err="1"/>
              <a:t>চরনের</a:t>
            </a:r>
            <a:r>
              <a:rPr lang="en-US" sz="2400" dirty="0"/>
              <a:t> </a:t>
            </a:r>
            <a:r>
              <a:rPr lang="en-US" sz="2400" dirty="0" err="1"/>
              <a:t>শেষে</a:t>
            </a:r>
            <a:r>
              <a:rPr lang="en-US" sz="2400" dirty="0"/>
              <a:t> </a:t>
            </a:r>
            <a:r>
              <a:rPr lang="en-US" sz="2400" dirty="0" err="1"/>
              <a:t>মিলকে</a:t>
            </a:r>
            <a:r>
              <a:rPr lang="en-US" sz="2400" dirty="0"/>
              <a:t> </a:t>
            </a:r>
            <a:r>
              <a:rPr lang="en-US" sz="2400" dirty="0" err="1"/>
              <a:t>বুঝায়</a:t>
            </a:r>
            <a:r>
              <a:rPr lang="en-US" sz="2400" dirty="0"/>
              <a:t> ।</a:t>
            </a:r>
          </a:p>
          <a:p>
            <a:endParaRPr lang="en-US" sz="2400" dirty="0"/>
          </a:p>
          <a:p>
            <a:r>
              <a:rPr lang="en-US" sz="2400" dirty="0" err="1"/>
              <a:t>এখানে</a:t>
            </a:r>
            <a:r>
              <a:rPr lang="en-US" sz="2400" dirty="0"/>
              <a:t> </a:t>
            </a:r>
            <a:r>
              <a:rPr lang="en-US" sz="2400" dirty="0" err="1"/>
              <a:t>আমরা</a:t>
            </a:r>
            <a:r>
              <a:rPr lang="en-US" sz="2400" dirty="0"/>
              <a:t> </a:t>
            </a:r>
            <a:r>
              <a:rPr lang="en-US" sz="2400" dirty="0" err="1"/>
              <a:t>দেখতে</a:t>
            </a:r>
            <a:r>
              <a:rPr lang="en-US" sz="2400" dirty="0"/>
              <a:t> </a:t>
            </a:r>
            <a:r>
              <a:rPr lang="en-US" sz="2400" dirty="0" err="1"/>
              <a:t>পাই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যতিচিহ্ন</a:t>
            </a:r>
            <a:r>
              <a:rPr lang="en-US" sz="2400" dirty="0"/>
              <a:t> </a:t>
            </a:r>
            <a:r>
              <a:rPr lang="en-US" sz="2400" dirty="0" err="1"/>
              <a:t>ব্যবহারে</a:t>
            </a:r>
            <a:r>
              <a:rPr lang="en-US" sz="2400" dirty="0"/>
              <a:t> </a:t>
            </a:r>
            <a:r>
              <a:rPr lang="en-US" sz="2400" dirty="0" err="1"/>
              <a:t>কবি’র</a:t>
            </a:r>
            <a:r>
              <a:rPr lang="en-US" sz="2400" dirty="0"/>
              <a:t> </a:t>
            </a:r>
            <a:r>
              <a:rPr lang="en-US" sz="2400" dirty="0" err="1"/>
              <a:t>স্বাধীনতা</a:t>
            </a:r>
            <a:r>
              <a:rPr lang="en-US" sz="2400" dirty="0"/>
              <a:t> ।</a:t>
            </a:r>
            <a:r>
              <a:rPr lang="en-US" sz="2400" dirty="0" err="1"/>
              <a:t>অমিত্রাক্ষরে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দুট</a:t>
            </a:r>
            <a:r>
              <a:rPr lang="en-US" sz="2400" dirty="0"/>
              <a:t> </a:t>
            </a:r>
            <a:r>
              <a:rPr lang="en-US" sz="2400" dirty="0" err="1"/>
              <a:t>লাইনে</a:t>
            </a:r>
            <a:r>
              <a:rPr lang="en-US" sz="2400" dirty="0"/>
              <a:t> </a:t>
            </a:r>
            <a:r>
              <a:rPr lang="en-US" sz="2400" dirty="0" err="1"/>
              <a:t>কথা</a:t>
            </a:r>
            <a:r>
              <a:rPr lang="en-US" sz="2400" dirty="0"/>
              <a:t> </a:t>
            </a:r>
            <a:r>
              <a:rPr lang="en-US" sz="2400" dirty="0" err="1"/>
              <a:t>শেষ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।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কথা</a:t>
            </a:r>
            <a:r>
              <a:rPr lang="en-US" sz="2400" dirty="0"/>
              <a:t> </a:t>
            </a:r>
            <a:r>
              <a:rPr lang="en-US" sz="2400" dirty="0" err="1"/>
              <a:t>চলতেই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9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D48709-995B-4E85-AE54-2E74DFD4A8E0}"/>
              </a:ext>
            </a:extLst>
          </p:cNvPr>
          <p:cNvSpPr txBox="1"/>
          <p:nvPr/>
        </p:nvSpPr>
        <p:spPr>
          <a:xfrm>
            <a:off x="409728" y="806249"/>
            <a:ext cx="8324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সনেটঃ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চৌদ্দ-চরণ-সমন্বিত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ভাবসংহত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কবিতাবলির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(Octave)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প্রবর্তনা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)।</a:t>
            </a:r>
          </a:p>
          <a:p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ষষ্টক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(Sestet)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বলে।ষষ্টকে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পরিনণতি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উপসংহার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প্রবর্তনা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ষষ্টকে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চরণঃকখখগ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ঘঙ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ঘঙচচ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ঘঙ্ঘঙ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মিলবিন্যাসঃ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কখকখকখখক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গঘগঘগঘ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537E7-3336-4E2A-B1F9-46C19929104D}"/>
              </a:ext>
            </a:extLst>
          </p:cNvPr>
          <p:cNvSpPr txBox="1"/>
          <p:nvPr/>
        </p:nvSpPr>
        <p:spPr>
          <a:xfrm>
            <a:off x="1751384" y="249692"/>
            <a:ext cx="602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সনেট-=১৪ লাইন,১৪মাত্রা</a:t>
            </a:r>
            <a:endParaRPr lang="bn-IN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2A2540-CDCC-458C-B6EF-4B74E3D54A4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B8011D1A-BF0B-495F-B524-99E6020CB3F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29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0058315B-7A2E-4EF6-87A9-47E54AC9C3CA}"/>
                </a:ext>
              </a:extLst>
            </p:cNvPr>
            <p:cNvSpPr/>
            <p:nvPr/>
          </p:nvSpPr>
          <p:spPr>
            <a:xfrm>
              <a:off x="158044" y="129822"/>
              <a:ext cx="8839200" cy="6575778"/>
            </a:xfrm>
            <a:prstGeom prst="frame">
              <a:avLst>
                <a:gd name="adj1" fmla="val 2028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EA0D4C44-7E0F-4ACF-88D0-F5C86735C977}"/>
                </a:ext>
              </a:extLst>
            </p:cNvPr>
            <p:cNvSpPr/>
            <p:nvPr/>
          </p:nvSpPr>
          <p:spPr>
            <a:xfrm>
              <a:off x="282221" y="237067"/>
              <a:ext cx="8590845" cy="6310489"/>
            </a:xfrm>
            <a:prstGeom prst="frame">
              <a:avLst>
                <a:gd name="adj1" fmla="val 2124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 Single Corner Rectangle 3">
              <a:extLst>
                <a:ext uri="{FF2B5EF4-FFF2-40B4-BE49-F238E27FC236}">
                  <a16:creationId xmlns:a16="http://schemas.microsoft.com/office/drawing/2014/main" id="{364C3666-0BE2-46B8-9977-5DFB333202D6}"/>
                </a:ext>
              </a:extLst>
            </p:cNvPr>
            <p:cNvSpPr/>
            <p:nvPr/>
          </p:nvSpPr>
          <p:spPr>
            <a:xfrm>
              <a:off x="451492" y="411843"/>
              <a:ext cx="5746048" cy="544890"/>
            </a:xfrm>
            <a:prstGeom prst="round1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</a:rPr>
                <a:t>নতুন</a:t>
              </a:r>
              <a:r>
                <a:rPr lang="en-US" sz="5400" dirty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কিছু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bn-IN" sz="5400" dirty="0">
                  <a:solidFill>
                    <a:schemeClr val="tx1"/>
                  </a:solidFill>
                </a:rPr>
                <a:t>শব্দের অর্থ   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7C6F23-99B7-445C-A1E8-506210F75D0B}"/>
                </a:ext>
              </a:extLst>
            </p:cNvPr>
            <p:cNvSpPr/>
            <p:nvPr/>
          </p:nvSpPr>
          <p:spPr>
            <a:xfrm>
              <a:off x="669995" y="4071682"/>
              <a:ext cx="2311682" cy="5779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FF0000"/>
                  </a:solidFill>
                </a:rPr>
                <a:t> </a:t>
              </a:r>
              <a:r>
                <a:rPr lang="bn-IN" sz="3200" dirty="0">
                  <a:solidFill>
                    <a:schemeClr val="tx1"/>
                  </a:solidFill>
                </a:rPr>
                <a:t>‘বিরলে’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46D1C-F993-46E9-8BB8-22D072DF2239}"/>
                </a:ext>
              </a:extLst>
            </p:cNvPr>
            <p:cNvSpPr/>
            <p:nvPr/>
          </p:nvSpPr>
          <p:spPr>
            <a:xfrm>
              <a:off x="610766" y="2397740"/>
              <a:ext cx="2370911" cy="6662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</a:rPr>
                <a:t>‘নিশা’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82DF35-821F-4D74-8370-75F50FF8999C}"/>
                </a:ext>
              </a:extLst>
            </p:cNvPr>
            <p:cNvSpPr/>
            <p:nvPr/>
          </p:nvSpPr>
          <p:spPr>
            <a:xfrm>
              <a:off x="551537" y="1228315"/>
              <a:ext cx="2370911" cy="7567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</a:rPr>
                <a:t>‘সতত’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76E927-05F4-4F3F-A5BF-59249E429AD7}"/>
                </a:ext>
              </a:extLst>
            </p:cNvPr>
            <p:cNvSpPr/>
            <p:nvPr/>
          </p:nvSpPr>
          <p:spPr>
            <a:xfrm>
              <a:off x="6303760" y="3978159"/>
              <a:ext cx="2359377" cy="8250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</a:rPr>
                <a:t>একান্ত নিরিবিলিতে।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9230C4-35A6-43A7-9ED6-6F81551E0BB8}"/>
                </a:ext>
              </a:extLst>
            </p:cNvPr>
            <p:cNvSpPr/>
            <p:nvPr/>
          </p:nvSpPr>
          <p:spPr>
            <a:xfrm>
              <a:off x="6276462" y="2456906"/>
              <a:ext cx="2359378" cy="6019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</a:rPr>
                <a:t>রাত্রি।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27C3A3-4B62-474B-B9D5-EA91F4C1F81B}"/>
                </a:ext>
              </a:extLst>
            </p:cNvPr>
            <p:cNvSpPr/>
            <p:nvPr/>
          </p:nvSpPr>
          <p:spPr>
            <a:xfrm>
              <a:off x="5978110" y="1118046"/>
              <a:ext cx="2337694" cy="9070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</a:rPr>
                <a:t>সর্বদা</a:t>
              </a:r>
              <a:r>
                <a:rPr lang="en-US" sz="2800" dirty="0">
                  <a:solidFill>
                    <a:schemeClr val="tx1"/>
                  </a:solidFill>
                </a:rPr>
                <a:t>/</a:t>
              </a:r>
              <a:r>
                <a:rPr lang="en-US" sz="2400" dirty="0" err="1">
                  <a:solidFill>
                    <a:schemeClr val="tx1"/>
                  </a:solidFill>
                </a:rPr>
                <a:t>সব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সময়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</a:rPr>
                <a:t>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Image result for সতত">
              <a:extLst>
                <a:ext uri="{FF2B5EF4-FFF2-40B4-BE49-F238E27FC236}">
                  <a16:creationId xmlns:a16="http://schemas.microsoft.com/office/drawing/2014/main" id="{BC9B375F-C41F-4FB4-A541-F21AA120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516" y="2391199"/>
              <a:ext cx="2495550" cy="11246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সতত">
              <a:extLst>
                <a:ext uri="{FF2B5EF4-FFF2-40B4-BE49-F238E27FC236}">
                  <a16:creationId xmlns:a16="http://schemas.microsoft.com/office/drawing/2014/main" id="{97C5E2C6-3D74-4525-A8EB-EA128C884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622" y="1021644"/>
              <a:ext cx="2514444" cy="11246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সতত">
              <a:extLst>
                <a:ext uri="{FF2B5EF4-FFF2-40B4-BE49-F238E27FC236}">
                  <a16:creationId xmlns:a16="http://schemas.microsoft.com/office/drawing/2014/main" id="{04AA1D6E-FE98-4D55-A844-40B2AAAC9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516" y="3762218"/>
              <a:ext cx="2495550" cy="11968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155AE9-48CA-42BE-BDC4-F492CCD7BFA0}"/>
                </a:ext>
              </a:extLst>
            </p:cNvPr>
            <p:cNvSpPr txBox="1"/>
            <p:nvPr/>
          </p:nvSpPr>
          <p:spPr>
            <a:xfrm>
              <a:off x="778934" y="5306188"/>
              <a:ext cx="2054578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সনেট</a:t>
              </a:r>
              <a:r>
                <a:rPr lang="bn-BD" sz="1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B8EF63-EEA9-4302-9137-B08F00F678F3}"/>
                </a:ext>
              </a:extLst>
            </p:cNvPr>
            <p:cNvSpPr txBox="1"/>
            <p:nvPr/>
          </p:nvSpPr>
          <p:spPr>
            <a:xfrm>
              <a:off x="5820066" y="5198332"/>
              <a:ext cx="2905923" cy="9541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চৌদ্দ-চরণ-সমন্বিত বিশেষ ধরনের  কবিতা।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4BDB2C-3977-4EB6-9B34-FE9F33B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622" y="5139711"/>
              <a:ext cx="2495550" cy="1094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479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>
            <a:extLst>
              <a:ext uri="{FF2B5EF4-FFF2-40B4-BE49-F238E27FC236}">
                <a16:creationId xmlns:a16="http://schemas.microsoft.com/office/drawing/2014/main" id="{9D599CB7-5B30-4CE0-9FF5-4B7D76F4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77" y="776098"/>
            <a:ext cx="4041421" cy="9149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>
            <a:prstTxWarp prst="textPlain">
              <a:avLst>
                <a:gd name="adj" fmla="val 50851"/>
              </a:avLst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421AC-50A9-443B-928C-97DB5D873565}"/>
              </a:ext>
            </a:extLst>
          </p:cNvPr>
          <p:cNvSpPr txBox="1"/>
          <p:nvPr/>
        </p:nvSpPr>
        <p:spPr>
          <a:xfrm>
            <a:off x="733777" y="3429000"/>
            <a:ext cx="7478891" cy="243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n-BD" sz="3200" b="1" i="1" dirty="0">
                <a:cs typeface="NikoshBAN" pitchFamily="2" charset="0"/>
              </a:rPr>
              <a:t>১। মাইকেল মধুসূদন দত্তের জন্ম ও মৃত্যু কত খ্রিস্টাব্দে?</a:t>
            </a:r>
            <a:endParaRPr lang="en-US" sz="3200" b="1" i="1" dirty="0"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২।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20000"/>
              </a:lnSpc>
            </a:pPr>
            <a:r>
              <a:rPr 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কোথায় বসে </a:t>
            </a:r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কবিতাটি লেখেন </a:t>
            </a:r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2800" dirty="0"/>
              <a:t> </a:t>
            </a:r>
            <a:r>
              <a:rPr lang="bn-IN" sz="2800" b="1" i="1" dirty="0"/>
              <a:t>কপোতাক্ষ নদ কোথায় অবস্থিত? </a:t>
            </a:r>
            <a:endParaRPr lang="en-US" sz="28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43B6F-2233-4F3F-BFA3-8AFA82290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64" y="471298"/>
            <a:ext cx="2828925" cy="21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ADFDB-D344-46AD-A1F2-390DBB44337D}"/>
              </a:ext>
            </a:extLst>
          </p:cNvPr>
          <p:cNvSpPr txBox="1"/>
          <p:nvPr/>
        </p:nvSpPr>
        <p:spPr>
          <a:xfrm>
            <a:off x="548849" y="827544"/>
            <a:ext cx="764018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 প্রথম আট চরণের মর্মকথা ও আলোচনা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3F10B-8EAC-4406-8A19-274D3A292456}"/>
              </a:ext>
            </a:extLst>
          </p:cNvPr>
          <p:cNvSpPr txBox="1"/>
          <p:nvPr/>
        </p:nvSpPr>
        <p:spPr>
          <a:xfrm>
            <a:off x="6664536" y="2474148"/>
            <a:ext cx="174131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  </a:t>
            </a:r>
            <a:r>
              <a:rPr lang="bn-BD" sz="3200" b="1" dirty="0"/>
              <a:t>অষ্টকঃ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71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কপোতাক্ষ নদ">
            <a:extLst>
              <a:ext uri="{FF2B5EF4-FFF2-40B4-BE49-F238E27FC236}">
                <a16:creationId xmlns:a16="http://schemas.microsoft.com/office/drawing/2014/main" id="{0DD5911A-AE2E-420E-A4BC-CB362BEE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1" y="642436"/>
            <a:ext cx="3822528" cy="21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AD926-1C2C-4D00-855C-80F9C7858782}"/>
              </a:ext>
            </a:extLst>
          </p:cNvPr>
          <p:cNvSpPr txBox="1"/>
          <p:nvPr/>
        </p:nvSpPr>
        <p:spPr>
          <a:xfrm>
            <a:off x="3566324" y="5579405"/>
            <a:ext cx="427849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সতত, হে নদ, তুমি পড় মোর মনে!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DC3C7F28-039D-4E38-BF2A-DE42AAAB40AE}"/>
              </a:ext>
            </a:extLst>
          </p:cNvPr>
          <p:cNvSpPr/>
          <p:nvPr/>
        </p:nvSpPr>
        <p:spPr>
          <a:xfrm>
            <a:off x="557560" y="385261"/>
            <a:ext cx="2438400" cy="5143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CAE7A0-1395-4206-93CB-EAD3150CD496}"/>
              </a:ext>
            </a:extLst>
          </p:cNvPr>
          <p:cNvGrpSpPr/>
          <p:nvPr/>
        </p:nvGrpSpPr>
        <p:grpSpPr>
          <a:xfrm>
            <a:off x="4763913" y="642436"/>
            <a:ext cx="3723216" cy="4617554"/>
            <a:chOff x="5057422" y="513644"/>
            <a:chExt cx="3723216" cy="4363156"/>
          </a:xfrm>
        </p:grpSpPr>
        <p:pic>
          <p:nvPicPr>
            <p:cNvPr id="4" name="Picture 6" descr="Image result for সতত">
              <a:extLst>
                <a:ext uri="{FF2B5EF4-FFF2-40B4-BE49-F238E27FC236}">
                  <a16:creationId xmlns:a16="http://schemas.microsoft.com/office/drawing/2014/main" id="{27C36336-74FE-4395-AF9C-F51892CE8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422" y="513644"/>
              <a:ext cx="3714044" cy="436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82AEFF-FA1B-40B2-88A4-A71BF91DA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1" t="17626"/>
            <a:stretch/>
          </p:blipFill>
          <p:spPr>
            <a:xfrm>
              <a:off x="7297389" y="2695222"/>
              <a:ext cx="1483249" cy="17889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078" name="Picture 6" descr="Image result for সতত">
            <a:extLst>
              <a:ext uri="{FF2B5EF4-FFF2-40B4-BE49-F238E27FC236}">
                <a16:creationId xmlns:a16="http://schemas.microsoft.com/office/drawing/2014/main" id="{80EF65CB-AA95-41F2-8896-007516E0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2" y="2803556"/>
            <a:ext cx="3813357" cy="25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6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648F2F-74DD-4183-931B-2B6808E2E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931" y="5238045"/>
            <a:ext cx="4611513" cy="9804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শোনে মায়া-মন্ত্রধনী) তব কলক’লে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22D36-DAB6-4800-9608-714AE44F6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7" y="882430"/>
            <a:ext cx="3843868" cy="3915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3CE090-75FA-44BA-BFB8-96507629C5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1" y="882429"/>
            <a:ext cx="3654781" cy="3915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56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8B8BC8-2D6F-4B19-BB84-38CB1711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572" y="5052342"/>
            <a:ext cx="5010856" cy="11035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জুড়াই এ কান আমি ভ্রান্তির ছলনে!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বহু দেশে দেখিয়াছি বহু  নদ-দলে,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কপোতাক্ষ নদ">
            <a:extLst>
              <a:ext uri="{FF2B5EF4-FFF2-40B4-BE49-F238E27FC236}">
                <a16:creationId xmlns:a16="http://schemas.microsoft.com/office/drawing/2014/main" id="{84A4382E-4CF5-41B9-A923-D3794A52D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b="16286"/>
          <a:stretch/>
        </p:blipFill>
        <p:spPr bwMode="auto">
          <a:xfrm>
            <a:off x="553155" y="702061"/>
            <a:ext cx="3567290" cy="3892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C7DC-C747-476A-A5E5-7A361B3FC0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57" y="702062"/>
            <a:ext cx="4114566" cy="3892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57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FF79B-3B34-4810-B427-A059E32C8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5113866"/>
            <a:ext cx="5562600" cy="11035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9B77B-5323-40C1-B27F-0896BFE50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44" y="910675"/>
            <a:ext cx="3556001" cy="3542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5" descr="C:\Users\DOEL\Desktop\water1.jpg">
            <a:extLst>
              <a:ext uri="{FF2B5EF4-FFF2-40B4-BE49-F238E27FC236}">
                <a16:creationId xmlns:a16="http://schemas.microsoft.com/office/drawing/2014/main" id="{5F3250CE-9039-4096-9700-CAD20941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4443" y="803431"/>
            <a:ext cx="3556001" cy="3757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2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2B41D-0890-4C81-98E1-8BE717A2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" y="428007"/>
            <a:ext cx="8195310" cy="6001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EA667-755D-4AAB-8F5C-1345FA132B28}"/>
              </a:ext>
            </a:extLst>
          </p:cNvPr>
          <p:cNvSpPr/>
          <p:nvPr/>
        </p:nvSpPr>
        <p:spPr>
          <a:xfrm>
            <a:off x="1527532" y="662940"/>
            <a:ext cx="6088935" cy="1985159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24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2120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3">
            <a:extLst>
              <a:ext uri="{FF2B5EF4-FFF2-40B4-BE49-F238E27FC236}">
                <a16:creationId xmlns:a16="http://schemas.microsoft.com/office/drawing/2014/main" id="{FF0B22DB-B94C-4E76-A014-153F0C0BBBAB}"/>
              </a:ext>
            </a:extLst>
          </p:cNvPr>
          <p:cNvSpPr/>
          <p:nvPr/>
        </p:nvSpPr>
        <p:spPr>
          <a:xfrm>
            <a:off x="606636" y="514524"/>
            <a:ext cx="3894667" cy="970844"/>
          </a:xfrm>
          <a:prstGeom prst="round1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</a:rPr>
              <a:t>মূ</a:t>
            </a:r>
            <a:r>
              <a:rPr lang="bn-IN" sz="6000" b="1" dirty="0">
                <a:solidFill>
                  <a:schemeClr val="tx1"/>
                </a:solidFill>
              </a:rPr>
              <a:t>ল্যায়ণ</a:t>
            </a:r>
            <a:r>
              <a:rPr lang="bn-IN" sz="6000" dirty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2362D-2899-4197-A7E5-DAA67D9AE273}"/>
              </a:ext>
            </a:extLst>
          </p:cNvPr>
          <p:cNvSpPr txBox="1"/>
          <p:nvPr/>
        </p:nvSpPr>
        <p:spPr>
          <a:xfrm>
            <a:off x="395816" y="2680261"/>
            <a:ext cx="8210974" cy="31777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/>
              <a:t>‘কপোতাক্ষ </a:t>
            </a:r>
            <a:r>
              <a:rPr lang="en-US" sz="2400" dirty="0" err="1"/>
              <a:t>নদ</a:t>
            </a:r>
            <a:r>
              <a:rPr lang="en-US" sz="2400" dirty="0"/>
              <a:t>’ </a:t>
            </a:r>
            <a:r>
              <a:rPr lang="en-US" sz="2400" dirty="0" err="1"/>
              <a:t>কবিতার</a:t>
            </a:r>
            <a:r>
              <a:rPr lang="en-US" sz="2400" dirty="0"/>
              <a:t> </a:t>
            </a:r>
            <a:r>
              <a:rPr lang="en-US" sz="2400" dirty="0" err="1"/>
              <a:t>মুলসূর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 ?</a:t>
            </a:r>
            <a:r>
              <a:rPr lang="bn-IN" sz="2400" dirty="0"/>
              <a:t>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২।</a:t>
            </a:r>
            <a:r>
              <a:rPr lang="bn-IN" sz="2400" dirty="0"/>
              <a:t> সনেট-এ কয়টি চরণ থাকে</a:t>
            </a:r>
            <a:r>
              <a:rPr lang="en-US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৩ ।</a:t>
            </a:r>
            <a:r>
              <a:rPr lang="bn-IN" sz="2400" dirty="0"/>
              <a:t> ‘ভ্রান্তির ছলনে’ বলতে কবি কী বুঝিয়েছেন 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৪।</a:t>
            </a:r>
            <a:r>
              <a:rPr lang="bn-IN" sz="2400" dirty="0"/>
              <a:t>কপোতাক্ষ নদ সর্বদা কবির মনকে কীভাবে  আলোড়িত করে 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৫।“দুগ্ধ-স্রোতোরূপী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জন্মভূমি-স্তনে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।”-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2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3.7037E-6 L 2.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>
            <a:extLst>
              <a:ext uri="{FF2B5EF4-FFF2-40B4-BE49-F238E27FC236}">
                <a16:creationId xmlns:a16="http://schemas.microsoft.com/office/drawing/2014/main" id="{B3B16ED7-362C-4650-B870-03B57D0E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30" y="5270501"/>
            <a:ext cx="7429359" cy="988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“এ নদ যেন মায়ের স্নেহডোরে বেঁধেছে”-কথাটি দ্বারা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কী বুঝিয়েছেন?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mdhusudhn dotta">
            <a:extLst>
              <a:ext uri="{FF2B5EF4-FFF2-40B4-BE49-F238E27FC236}">
                <a16:creationId xmlns:a16="http://schemas.microsoft.com/office/drawing/2014/main" id="{59B408DE-EC12-4F76-91A1-358219A0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587499"/>
            <a:ext cx="5260622" cy="3081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3DA8D-3935-4803-8F14-CE50DE5BF9D7}"/>
              </a:ext>
            </a:extLst>
          </p:cNvPr>
          <p:cNvSpPr txBox="1"/>
          <p:nvPr/>
        </p:nvSpPr>
        <p:spPr>
          <a:xfrm>
            <a:off x="579966" y="435570"/>
            <a:ext cx="363502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39399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9BB22-42ED-4C65-9D45-0314E3FF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46" y="462844"/>
            <a:ext cx="6032077" cy="5510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90035"/>
            <a:ext cx="4714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7560" y="1769241"/>
            <a:ext cx="2411730" cy="7155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50" y="3429000"/>
            <a:ext cx="2651760" cy="16158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5280" y="2484822"/>
            <a:ext cx="2092047" cy="286846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582573" y="652307"/>
            <a:ext cx="7978854" cy="329694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03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03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03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03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03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035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035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518A9-647D-4819-8BD1-65CA6080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7" y="3792874"/>
            <a:ext cx="1554023" cy="1812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97284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6700C-B24E-4063-BB55-9D0595CEC160}"/>
              </a:ext>
            </a:extLst>
          </p:cNvPr>
          <p:cNvSpPr txBox="1"/>
          <p:nvPr/>
        </p:nvSpPr>
        <p:spPr>
          <a:xfrm>
            <a:off x="573568" y="605466"/>
            <a:ext cx="60610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ছবিগুলো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চেষ্টা</a:t>
            </a:r>
            <a:r>
              <a:rPr lang="en-US" sz="3200" dirty="0"/>
              <a:t> </a:t>
            </a:r>
            <a:r>
              <a:rPr lang="en-US" sz="3200" dirty="0" err="1"/>
              <a:t>করো</a:t>
            </a:r>
            <a:r>
              <a:rPr lang="en-US" sz="2800" dirty="0"/>
              <a:t>,</a:t>
            </a:r>
          </a:p>
        </p:txBody>
      </p:sp>
      <p:pic>
        <p:nvPicPr>
          <p:cNvPr id="4" name="Picture 2" descr="C:\Documents and Settings\shamim\Desktop\nodi 1.jpg">
            <a:extLst>
              <a:ext uri="{FF2B5EF4-FFF2-40B4-BE49-F238E27FC236}">
                <a16:creationId xmlns:a16="http://schemas.microsoft.com/office/drawing/2014/main" id="{DF01A6DA-178F-47C2-A74D-30162F6B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460" y="1800225"/>
            <a:ext cx="6457624" cy="429196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34B20-BDC1-4EF2-9446-61A492CBC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3376" r="1478" b="5533"/>
          <a:stretch/>
        </p:blipFill>
        <p:spPr>
          <a:xfrm>
            <a:off x="1445732" y="1941301"/>
            <a:ext cx="6406352" cy="401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F:\কাজী\Mickel Modhusudhon\kapotakh-nod.jpg">
            <a:extLst>
              <a:ext uri="{FF2B5EF4-FFF2-40B4-BE49-F238E27FC236}">
                <a16:creationId xmlns:a16="http://schemas.microsoft.com/office/drawing/2014/main" id="{9459C76C-BDC8-4AA3-B277-05639CD3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5732" y="1916624"/>
            <a:ext cx="6406352" cy="401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F:\কাজী\Mickel Modhusudhon\kopotakkho-nod1.jpg">
            <a:extLst>
              <a:ext uri="{FF2B5EF4-FFF2-40B4-BE49-F238E27FC236}">
                <a16:creationId xmlns:a16="http://schemas.microsoft.com/office/drawing/2014/main" id="{A8BE9E0A-43EC-447F-872D-1D748C65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0494" y="1850602"/>
            <a:ext cx="6316827" cy="408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0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297879_193863777361839_698553965_n.jpg">
            <a:extLst>
              <a:ext uri="{FF2B5EF4-FFF2-40B4-BE49-F238E27FC236}">
                <a16:creationId xmlns:a16="http://schemas.microsoft.com/office/drawing/2014/main" id="{AF2C02C9-5C6D-449D-9670-BC83B61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71" y="2058529"/>
            <a:ext cx="6850759" cy="3881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3A9FF-A8F5-4364-B763-03956D61EEC2}"/>
              </a:ext>
            </a:extLst>
          </p:cNvPr>
          <p:cNvSpPr txBox="1"/>
          <p:nvPr/>
        </p:nvSpPr>
        <p:spPr>
          <a:xfrm>
            <a:off x="528412" y="402266"/>
            <a:ext cx="606105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আরোও</a:t>
            </a:r>
            <a:r>
              <a:rPr lang="en-US" sz="3200" dirty="0"/>
              <a:t> </a:t>
            </a:r>
            <a:r>
              <a:rPr lang="en-US" sz="3200" dirty="0" err="1"/>
              <a:t>একটা</a:t>
            </a:r>
            <a:r>
              <a:rPr lang="en-US" sz="3200" dirty="0"/>
              <a:t> </a:t>
            </a:r>
            <a:r>
              <a:rPr lang="en-US" sz="3200" dirty="0" err="1"/>
              <a:t>ছবি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চেষ্টা</a:t>
            </a:r>
            <a:r>
              <a:rPr lang="en-US" sz="3200" dirty="0"/>
              <a:t> </a:t>
            </a:r>
            <a:r>
              <a:rPr lang="en-US" sz="3200" dirty="0" err="1"/>
              <a:t>করো</a:t>
            </a:r>
            <a:r>
              <a:rPr lang="en-US" sz="2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248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কপোতাক্ষ নদ">
            <a:extLst>
              <a:ext uri="{FF2B5EF4-FFF2-40B4-BE49-F238E27FC236}">
                <a16:creationId xmlns:a16="http://schemas.microsoft.com/office/drawing/2014/main" id="{5C709BB3-C4E5-4844-BFD9-D3D99EFF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" y="440542"/>
            <a:ext cx="8309609" cy="59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2E69E-72E0-4614-974F-AA43E87C4D01}"/>
              </a:ext>
            </a:extLst>
          </p:cNvPr>
          <p:cNvSpPr txBox="1"/>
          <p:nvPr/>
        </p:nvSpPr>
        <p:spPr>
          <a:xfrm>
            <a:off x="3162141" y="342900"/>
            <a:ext cx="3909060" cy="9599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7E612-E622-49E6-9732-F83FEA30D3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07449" y="4783943"/>
            <a:ext cx="2019141" cy="163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119388-D58E-4649-AF7B-5EFE041061CF}"/>
              </a:ext>
            </a:extLst>
          </p:cNvPr>
          <p:cNvSpPr txBox="1"/>
          <p:nvPr/>
        </p:nvSpPr>
        <p:spPr>
          <a:xfrm>
            <a:off x="581999" y="4783943"/>
            <a:ext cx="5914663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কপোতাক্ষ 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দ(১ম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6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---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30638-4F21-44C2-9119-336BFD54C46A}"/>
              </a:ext>
            </a:extLst>
          </p:cNvPr>
          <p:cNvSpPr txBox="1"/>
          <p:nvPr/>
        </p:nvSpPr>
        <p:spPr>
          <a:xfrm>
            <a:off x="725291" y="2142122"/>
            <a:ext cx="734626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b="1" i="1" dirty="0">
                <a:latin typeface="SutonnyAMJ" pitchFamily="2" charset="0"/>
                <a:cs typeface="SutonnyAMJ" pitchFamily="2" charset="0"/>
              </a:rPr>
              <a:t>এই পাঠ শেষে শিক্ষার্থীরা-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কবির পরি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তুর্দশ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পদী কবিতা বলতে কী বোঝায়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 ৩।</a:t>
            </a:r>
            <a:r>
              <a:rPr lang="bn-BD" sz="2400" dirty="0">
                <a:latin typeface="SutonnyAMJ" pitchFamily="2" charset="0"/>
                <a:cs typeface="SutonnyAMJ" pitchFamily="2" charset="0"/>
              </a:rPr>
              <a:t>সনেটের বৈশিষ্ট্য উল্লেখ করতে পারবে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</a:t>
            </a:r>
          </a:p>
          <a:p>
            <a:r>
              <a:rPr lang="en-US" sz="2400" dirty="0">
                <a:latin typeface="SutonnyAMJ" pitchFamily="2" charset="0"/>
                <a:cs typeface="SutonnyAMJ" pitchFamily="2" charset="0"/>
              </a:rPr>
              <a:t> ৪।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AMJ" pitchFamily="2" charset="0"/>
              <a:cs typeface="SutonnyAMJ" pitchFamily="2" charset="0"/>
            </a:endParaRPr>
          </a:p>
          <a:p>
            <a:r>
              <a:rPr lang="en-US" sz="1600" dirty="0">
                <a:latin typeface="SutonnyAMJ" pitchFamily="2" charset="0"/>
                <a:cs typeface="SutonnyAMJ" pitchFamily="2" charset="0"/>
              </a:rPr>
              <a:t> </a:t>
            </a:r>
            <a:endParaRPr lang="bn-BD" sz="16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Curved Down Ribbon 7">
            <a:extLst>
              <a:ext uri="{FF2B5EF4-FFF2-40B4-BE49-F238E27FC236}">
                <a16:creationId xmlns:a16="http://schemas.microsoft.com/office/drawing/2014/main" id="{AB6533E7-ABD8-4765-8919-F231C4659B04}"/>
              </a:ext>
            </a:extLst>
          </p:cNvPr>
          <p:cNvSpPr/>
          <p:nvPr/>
        </p:nvSpPr>
        <p:spPr>
          <a:xfrm>
            <a:off x="2284306" y="513808"/>
            <a:ext cx="3840480" cy="1190813"/>
          </a:xfrm>
          <a:prstGeom prst="ellipseRibb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</a:rPr>
              <a:t>শিখন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ফল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8011D1A-BF0B-495F-B524-99E6020CB3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058315B-7A2E-4EF6-87A9-47E54AC9C3CA}"/>
              </a:ext>
            </a:extLst>
          </p:cNvPr>
          <p:cNvSpPr/>
          <p:nvPr/>
        </p:nvSpPr>
        <p:spPr>
          <a:xfrm>
            <a:off x="158044" y="129822"/>
            <a:ext cx="8839200" cy="6575778"/>
          </a:xfrm>
          <a:prstGeom prst="frame">
            <a:avLst>
              <a:gd name="adj1" fmla="val 202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A0D4C44-7E0F-4ACF-88D0-F5C86735C977}"/>
              </a:ext>
            </a:extLst>
          </p:cNvPr>
          <p:cNvSpPr/>
          <p:nvPr/>
        </p:nvSpPr>
        <p:spPr>
          <a:xfrm>
            <a:off x="282221" y="237067"/>
            <a:ext cx="8590845" cy="6310489"/>
          </a:xfrm>
          <a:prstGeom prst="frame">
            <a:avLst>
              <a:gd name="adj1" fmla="val 212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A6709-B314-49EC-8065-EAD70EBDDC75}"/>
              </a:ext>
            </a:extLst>
          </p:cNvPr>
          <p:cNvSpPr/>
          <p:nvPr/>
        </p:nvSpPr>
        <p:spPr>
          <a:xfrm>
            <a:off x="525780" y="438403"/>
            <a:ext cx="3211830" cy="7848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2">
            <a:extLst>
              <a:ext uri="{FF2B5EF4-FFF2-40B4-BE49-F238E27FC236}">
                <a16:creationId xmlns:a16="http://schemas.microsoft.com/office/drawing/2014/main" id="{BD4C9F2D-0FA6-4E13-994B-7F1206E4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169" y="830818"/>
            <a:ext cx="3954779" cy="838200"/>
          </a:xfrm>
          <a:custGeom>
            <a:avLst/>
            <a:gdLst>
              <a:gd name="T0" fmla="*/ 331600 w 7972023"/>
              <a:gd name="T1" fmla="*/ 1223070 h 5492839"/>
              <a:gd name="T2" fmla="*/ 165800 w 7972023"/>
              <a:gd name="T3" fmla="*/ 2446137 h 5492839"/>
              <a:gd name="T4" fmla="*/ 0 w 7972023"/>
              <a:gd name="T5" fmla="*/ 1223070 h 5492839"/>
              <a:gd name="T6" fmla="*/ 165800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9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noFill/>
          <a:ln w="381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5F9CA-4AB9-46DE-96F7-51006902C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22364" b="20741"/>
          <a:stretch/>
        </p:blipFill>
        <p:spPr>
          <a:xfrm>
            <a:off x="564228" y="1823535"/>
            <a:ext cx="2863958" cy="412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D1E98-582C-40EF-8602-C839A18F8985}"/>
              </a:ext>
            </a:extLst>
          </p:cNvPr>
          <p:cNvSpPr txBox="1"/>
          <p:nvPr/>
        </p:nvSpPr>
        <p:spPr>
          <a:xfrm>
            <a:off x="3981169" y="1900236"/>
            <a:ext cx="44196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সতত, হে নদ, তুমি পড় মোর মনে!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সতত তোমার কথা ভাবি এ বিরলে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শোনে মায়া মন্ত্রধ্বনি) তব কলকলে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জুড়াই এ কান আমি ভ্রান্তির ছলেনে!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বহু দেশে দেখিয়াছি বহু নদ-দলে,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কিন্তু এ স্নেহের তৃষ্ণা মিটে কার জলে?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দুগ্ধ-স্রোতোরূপী তুমি জন্মভূমি-স্তনে।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0EDF36-7A67-4C03-BD5E-3197FD406C87}"/>
              </a:ext>
            </a:extLst>
          </p:cNvPr>
          <p:cNvCxnSpPr>
            <a:cxnSpLocks/>
          </p:cNvCxnSpPr>
          <p:nvPr/>
        </p:nvCxnSpPr>
        <p:spPr>
          <a:xfrm flipH="1" flipV="1">
            <a:off x="4908392" y="1469213"/>
            <a:ext cx="26359" cy="415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6186B1C-4D45-4CD5-A913-2AEA8AB45EB0}"/>
              </a:ext>
            </a:extLst>
          </p:cNvPr>
          <p:cNvSpPr/>
          <p:nvPr/>
        </p:nvSpPr>
        <p:spPr>
          <a:xfrm>
            <a:off x="3493265" y="438253"/>
            <a:ext cx="2659464" cy="9699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Rb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¥ </a:t>
            </a:r>
            <a:r>
              <a:rPr lang="bn-BD" sz="1600" dirty="0">
                <a:solidFill>
                  <a:schemeClr val="tx1"/>
                </a:solidFill>
                <a:latin typeface="Kalpurush ANSI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2</a:t>
            </a:r>
            <a:r>
              <a:rPr lang="bn-BD" sz="1200" dirty="0">
                <a:solidFill>
                  <a:schemeClr val="tx1"/>
                </a:solidFill>
                <a:latin typeface="Kalpurush ANSI" pitchFamily="2" charset="0"/>
                <a:ea typeface="SutonnyAMJ" pitchFamily="2" charset="0"/>
                <a:cs typeface="SutonnyAMJ" pitchFamily="2" charset="0"/>
              </a:rPr>
              <a:t>রা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Rvbyqvix</a:t>
            </a:r>
            <a:r>
              <a:rPr lang="en-US" sz="16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, 1824 </a:t>
            </a:r>
            <a:r>
              <a:rPr lang="en-US" sz="16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wLªóvã</a:t>
            </a:r>
            <a:endParaRPr lang="bn-BD" sz="16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4E1FDD-6242-471E-9518-AD560D62BC04}"/>
              </a:ext>
            </a:extLst>
          </p:cNvPr>
          <p:cNvCxnSpPr>
            <a:cxnSpLocks/>
          </p:cNvCxnSpPr>
          <p:nvPr/>
        </p:nvCxnSpPr>
        <p:spPr>
          <a:xfrm flipV="1">
            <a:off x="5752007" y="1923746"/>
            <a:ext cx="836754" cy="37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DAF4EAA-1A1A-4B15-A394-6ADF3D9CF448}"/>
              </a:ext>
            </a:extLst>
          </p:cNvPr>
          <p:cNvSpPr/>
          <p:nvPr/>
        </p:nvSpPr>
        <p:spPr>
          <a:xfrm>
            <a:off x="6538926" y="998002"/>
            <a:ext cx="2011941" cy="9683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Rb¥ ¯’</a:t>
            </a:r>
            <a:r>
              <a:rPr lang="en-US" sz="20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vb</a:t>
            </a:r>
            <a:r>
              <a:rPr lang="bn-BD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- mvMi`uvwo , h‡kvi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E42CE1-2FC2-449F-B8D7-A6AD490FFC13}"/>
              </a:ext>
            </a:extLst>
          </p:cNvPr>
          <p:cNvCxnSpPr>
            <a:cxnSpLocks/>
          </p:cNvCxnSpPr>
          <p:nvPr/>
        </p:nvCxnSpPr>
        <p:spPr>
          <a:xfrm>
            <a:off x="5903577" y="2828638"/>
            <a:ext cx="897385" cy="6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8A91187-0EF2-4012-A735-EA980E879285}"/>
              </a:ext>
            </a:extLst>
          </p:cNvPr>
          <p:cNvSpPr/>
          <p:nvPr/>
        </p:nvSpPr>
        <p:spPr>
          <a:xfrm>
            <a:off x="6880982" y="2198160"/>
            <a:ext cx="1934395" cy="9699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শিক্ষা</a:t>
            </a:r>
            <a:r>
              <a:rPr lang="bn-BD" sz="2000" dirty="0">
                <a:solidFill>
                  <a:srgbClr val="000000"/>
                </a:solidFill>
                <a:latin typeface="SutonnyMJ" pitchFamily="2" charset="0"/>
              </a:rPr>
              <a:t> -</a:t>
            </a:r>
            <a:r>
              <a:rPr lang="bn-BD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KjKvZvi</a:t>
            </a:r>
            <a:r>
              <a:rPr lang="en-US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wn›`y</a:t>
            </a:r>
            <a:r>
              <a:rPr lang="en-US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K‡j‡R</a:t>
            </a:r>
            <a:endParaRPr lang="en-US" sz="20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1C9094-0F1D-47D5-AAB5-8C8B4054E5DA}"/>
              </a:ext>
            </a:extLst>
          </p:cNvPr>
          <p:cNvCxnSpPr>
            <a:cxnSpLocks/>
          </p:cNvCxnSpPr>
          <p:nvPr/>
        </p:nvCxnSpPr>
        <p:spPr>
          <a:xfrm>
            <a:off x="5956645" y="3553076"/>
            <a:ext cx="844315" cy="48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D11E7FA8-8193-4767-A275-6A1C066B6939}"/>
              </a:ext>
            </a:extLst>
          </p:cNvPr>
          <p:cNvSpPr/>
          <p:nvPr/>
        </p:nvSpPr>
        <p:spPr>
          <a:xfrm>
            <a:off x="6800961" y="3459853"/>
            <a:ext cx="1788277" cy="968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 err="1">
                <a:solidFill>
                  <a:srgbClr val="000000"/>
                </a:solidFill>
                <a:latin typeface="Siyam Rupali ANSI" pitchFamily="2" charset="0"/>
                <a:cs typeface="SutonnyMJ" pitchFamily="2" charset="0"/>
              </a:rPr>
              <a:t>wLªóa‡g</a:t>
            </a:r>
            <a:r>
              <a:rPr lang="en-US" sz="2000" dirty="0">
                <a:solidFill>
                  <a:srgbClr val="000000"/>
                </a:solidFill>
                <a:latin typeface="Siyam Rupali ANSI" pitchFamily="2" charset="0"/>
                <a:cs typeface="SutonnyMJ" pitchFamily="2" charset="0"/>
              </a:rPr>
              <a:t>© </a:t>
            </a:r>
            <a:r>
              <a:rPr lang="bn-BD" sz="16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দীক্ষা</a:t>
            </a:r>
            <a:r>
              <a:rPr lang="bn-BD" sz="20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 </a:t>
            </a:r>
            <a:r>
              <a:rPr lang="bn-BD" sz="16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১৮৪২ </a:t>
            </a:r>
            <a:r>
              <a:rPr lang="en-US" sz="20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wLªóvã</a:t>
            </a:r>
            <a:r>
              <a:rPr lang="bn-BD" sz="20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CD5C933D-83D2-4DBD-A3F2-0B7D3323842B}"/>
              </a:ext>
            </a:extLst>
          </p:cNvPr>
          <p:cNvSpPr/>
          <p:nvPr/>
        </p:nvSpPr>
        <p:spPr>
          <a:xfrm>
            <a:off x="6874426" y="4987925"/>
            <a:ext cx="1788277" cy="969963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নামের প্রথমে মাইকেল যোগ হয় </a:t>
            </a:r>
            <a:endParaRPr lang="en-US" sz="1600" dirty="0">
              <a:solidFill>
                <a:schemeClr val="tx1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78A26F-5BC6-4935-AA41-E5FF3D3621DA}"/>
              </a:ext>
            </a:extLst>
          </p:cNvPr>
          <p:cNvCxnSpPr>
            <a:cxnSpLocks/>
          </p:cNvCxnSpPr>
          <p:nvPr/>
        </p:nvCxnSpPr>
        <p:spPr>
          <a:xfrm>
            <a:off x="5956645" y="4522420"/>
            <a:ext cx="755691" cy="405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ACD175-8D13-4750-8817-D8391E521896}"/>
              </a:ext>
            </a:extLst>
          </p:cNvPr>
          <p:cNvCxnSpPr>
            <a:cxnSpLocks/>
          </p:cNvCxnSpPr>
          <p:nvPr/>
        </p:nvCxnSpPr>
        <p:spPr>
          <a:xfrm flipH="1">
            <a:off x="4921572" y="4599942"/>
            <a:ext cx="13179" cy="82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8BCF9E-1AAC-4A55-8E35-03169C154C41}"/>
              </a:ext>
            </a:extLst>
          </p:cNvPr>
          <p:cNvCxnSpPr>
            <a:cxnSpLocks/>
          </p:cNvCxnSpPr>
          <p:nvPr/>
        </p:nvCxnSpPr>
        <p:spPr>
          <a:xfrm flipH="1">
            <a:off x="2999423" y="4653106"/>
            <a:ext cx="939698" cy="836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AE8A6CB2-2F16-47CD-BEE6-4FB03077D2D4}"/>
              </a:ext>
            </a:extLst>
          </p:cNvPr>
          <p:cNvSpPr/>
          <p:nvPr/>
        </p:nvSpPr>
        <p:spPr>
          <a:xfrm>
            <a:off x="554762" y="5399141"/>
            <a:ext cx="2427058" cy="96837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1600" dirty="0">
                <a:solidFill>
                  <a:schemeClr val="tx1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      অমর কীর্তি - মেঘনাদবধ কাব্য</a:t>
            </a:r>
            <a:endParaRPr lang="en-US" sz="1600" dirty="0">
              <a:solidFill>
                <a:schemeClr val="tx1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D6453F-F9A4-4B35-8AAA-6B2326B8C874}"/>
              </a:ext>
            </a:extLst>
          </p:cNvPr>
          <p:cNvCxnSpPr>
            <a:cxnSpLocks/>
          </p:cNvCxnSpPr>
          <p:nvPr/>
        </p:nvCxnSpPr>
        <p:spPr>
          <a:xfrm flipH="1">
            <a:off x="3187356" y="3805542"/>
            <a:ext cx="929458" cy="65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D574FB32-85AD-4968-BF49-8FDFD19D7B56}"/>
              </a:ext>
            </a:extLst>
          </p:cNvPr>
          <p:cNvSpPr/>
          <p:nvPr/>
        </p:nvSpPr>
        <p:spPr>
          <a:xfrm>
            <a:off x="502858" y="4148715"/>
            <a:ext cx="2608013" cy="1153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Kve¨MÖš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’ </a:t>
            </a:r>
            <a:r>
              <a:rPr lang="bn-BD" sz="2000" dirty="0">
                <a:solidFill>
                  <a:schemeClr val="tx1"/>
                </a:solidFill>
                <a:latin typeface="Kalpurush ANSI" pitchFamily="2" charset="0"/>
                <a:cs typeface="SutonnyAMJ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wZ‡jvËgvm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¤¢e Kve¨,exiv½bv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¨, eªRv½bv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¨ I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PZz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`©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kc`x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KweZvewj</a:t>
            </a:r>
            <a:endParaRPr lang="en-US" sz="20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BBA612-A12E-47CB-89B2-CF4D5D10573B}"/>
              </a:ext>
            </a:extLst>
          </p:cNvPr>
          <p:cNvCxnSpPr>
            <a:cxnSpLocks/>
          </p:cNvCxnSpPr>
          <p:nvPr/>
        </p:nvCxnSpPr>
        <p:spPr>
          <a:xfrm flipH="1">
            <a:off x="3090162" y="3371490"/>
            <a:ext cx="806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38">
            <a:extLst>
              <a:ext uri="{FF2B5EF4-FFF2-40B4-BE49-F238E27FC236}">
                <a16:creationId xmlns:a16="http://schemas.microsoft.com/office/drawing/2014/main" id="{88B5A1F0-878A-4E98-A3AF-4EB5B58EB905}"/>
              </a:ext>
            </a:extLst>
          </p:cNvPr>
          <p:cNvSpPr/>
          <p:nvPr/>
        </p:nvSpPr>
        <p:spPr>
          <a:xfrm>
            <a:off x="439443" y="2745221"/>
            <a:ext cx="2608013" cy="1252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bvUK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bn-BD" sz="1600" dirty="0">
                <a:solidFill>
                  <a:schemeClr val="tx1"/>
                </a:solidFill>
                <a:latin typeface="Siyam Rupali ANSI" pitchFamily="2" charset="0"/>
                <a:cs typeface="SutonnyAMJ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K…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òKygvix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kwg©ôv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cÙveZx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Ges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cÖnmb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: G‡KB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wK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e‡j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mf¨Zv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eyo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mvwj‡Ki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Nv‡o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†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iuv</a:t>
            </a:r>
            <a:endParaRPr lang="en-US" sz="1600" dirty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C120FE-8F23-43A4-A6DB-12387D53DE42}"/>
              </a:ext>
            </a:extLst>
          </p:cNvPr>
          <p:cNvCxnSpPr>
            <a:cxnSpLocks/>
          </p:cNvCxnSpPr>
          <p:nvPr/>
        </p:nvCxnSpPr>
        <p:spPr>
          <a:xfrm flipH="1" flipV="1">
            <a:off x="3089340" y="2148959"/>
            <a:ext cx="1009283" cy="35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407EDEB7-64F2-4E1D-BFE5-3F59EA39D706}"/>
              </a:ext>
            </a:extLst>
          </p:cNvPr>
          <p:cNvSpPr/>
          <p:nvPr/>
        </p:nvSpPr>
        <p:spPr>
          <a:xfrm>
            <a:off x="489054" y="1645007"/>
            <a:ext cx="2570953" cy="952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বাংলা কাব্যে অমিত্রাক্ষর ছন্দ ও সনেট প্রবর্তন </a:t>
            </a:r>
            <a:r>
              <a:rPr lang="en-US" sz="1600" dirty="0" err="1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করেন</a:t>
            </a:r>
            <a:r>
              <a:rPr lang="en-US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। </a:t>
            </a:r>
          </a:p>
        </p:txBody>
      </p:sp>
      <p:pic>
        <p:nvPicPr>
          <p:cNvPr id="3074" name="Picture 2" descr="Image result for কপোতাক্ষ নদ">
            <a:extLst>
              <a:ext uri="{FF2B5EF4-FFF2-40B4-BE49-F238E27FC236}">
                <a16:creationId xmlns:a16="http://schemas.microsoft.com/office/drawing/2014/main" id="{D257ED0F-59BA-4C0E-9783-A8A0C98D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1" y="1971896"/>
            <a:ext cx="2178276" cy="2284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F23FF70-5739-4570-BD32-01CAE2E32F4D}"/>
              </a:ext>
            </a:extLst>
          </p:cNvPr>
          <p:cNvSpPr txBox="1"/>
          <p:nvPr/>
        </p:nvSpPr>
        <p:spPr>
          <a:xfrm>
            <a:off x="3896368" y="4256335"/>
            <a:ext cx="20767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BFE350-DD3B-4446-9776-2D67A8577578}"/>
              </a:ext>
            </a:extLst>
          </p:cNvPr>
          <p:cNvSpPr txBox="1"/>
          <p:nvPr/>
        </p:nvSpPr>
        <p:spPr>
          <a:xfrm>
            <a:off x="502858" y="417686"/>
            <a:ext cx="218246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১৮৭৩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২৯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0910B5-615F-4B02-BF45-F6E14C8E2FB2}"/>
              </a:ext>
            </a:extLst>
          </p:cNvPr>
          <p:cNvCxnSpPr>
            <a:cxnSpLocks/>
          </p:cNvCxnSpPr>
          <p:nvPr/>
        </p:nvCxnSpPr>
        <p:spPr>
          <a:xfrm flipH="1" flipV="1">
            <a:off x="2921923" y="1283751"/>
            <a:ext cx="1313686" cy="72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A418CF-7FA4-40AB-9DF9-EB341F987328}"/>
              </a:ext>
            </a:extLst>
          </p:cNvPr>
          <p:cNvSpPr txBox="1"/>
          <p:nvPr/>
        </p:nvSpPr>
        <p:spPr>
          <a:xfrm>
            <a:off x="3618506" y="4987925"/>
            <a:ext cx="2920420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সাহিত্যকর্ম</a:t>
            </a:r>
            <a:r>
              <a:rPr lang="en-US" sz="1600" b="1" dirty="0">
                <a:solidFill>
                  <a:schemeClr val="tx1"/>
                </a:solidFill>
              </a:rPr>
              <a:t> 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মেঘনাদবধ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কাব্য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তিলোত্তমাসম্ভব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কাব্য,চতুর্দশপদী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কবিতাবলি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</a:rPr>
              <a:t>The Captive </a:t>
            </a:r>
            <a:r>
              <a:rPr lang="en-US" sz="1400" dirty="0" err="1">
                <a:solidFill>
                  <a:schemeClr val="tx1"/>
                </a:solidFill>
              </a:rPr>
              <a:t>Ladie</a:t>
            </a:r>
            <a:r>
              <a:rPr lang="en-US" sz="1400" dirty="0">
                <a:solidFill>
                  <a:schemeClr val="tx1"/>
                </a:solidFill>
              </a:rPr>
              <a:t> ,Visions of The Past </a:t>
            </a:r>
            <a:r>
              <a:rPr lang="en-US" sz="1400" dirty="0" err="1">
                <a:solidFill>
                  <a:schemeClr val="tx1"/>
                </a:solidFill>
              </a:rPr>
              <a:t>ইংরেজি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কাব্যগ্রন্থ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শমিষ্ঠা,পদ্মাবতি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মায়াকানন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নাটক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বুড়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সালিকের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ঘাড়ে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রোঁ</a:t>
            </a:r>
            <a:r>
              <a:rPr lang="en-US" sz="1400" dirty="0">
                <a:solidFill>
                  <a:schemeClr val="tx1"/>
                </a:solidFill>
              </a:rPr>
              <a:t> ,</a:t>
            </a:r>
            <a:r>
              <a:rPr lang="en-US" sz="1400" dirty="0" err="1">
                <a:solidFill>
                  <a:schemeClr val="tx1"/>
                </a:solidFill>
              </a:rPr>
              <a:t>প্রহসন</a:t>
            </a:r>
            <a:r>
              <a:rPr lang="en-US" sz="1400" dirty="0">
                <a:solidFill>
                  <a:schemeClr val="tx1"/>
                </a:solidFill>
              </a:rPr>
              <a:t>,  </a:t>
            </a:r>
            <a:r>
              <a:rPr lang="en-US" sz="1400" dirty="0" err="1">
                <a:solidFill>
                  <a:schemeClr val="tx1"/>
                </a:solidFill>
              </a:rPr>
              <a:t>ইত্যাদি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গদ্য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অনুবাদ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  <a:r>
              <a:rPr lang="en-US" sz="1400" dirty="0" err="1">
                <a:solidFill>
                  <a:schemeClr val="tx1"/>
                </a:solidFill>
              </a:rPr>
              <a:t>হেক্ট্র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বধ</a:t>
            </a:r>
            <a:r>
              <a:rPr lang="en-US" sz="1400" dirty="0">
                <a:solidFill>
                  <a:schemeClr val="tx1"/>
                </a:solidFill>
              </a:rPr>
              <a:t>।                    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7" grpId="0" animBg="1"/>
      <p:bldP spid="19" grpId="0" animBg="1"/>
      <p:bldP spid="21" grpId="0" animBg="1"/>
      <p:bldP spid="23" grpId="0" animBg="1"/>
      <p:bldP spid="41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758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Kalpurush ANSI</vt:lpstr>
      <vt:lpstr>NikoshBAN</vt:lpstr>
      <vt:lpstr>Siyam Rupali ANSI</vt:lpstr>
      <vt:lpstr>SutonnyAMJ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9</cp:revision>
  <dcterms:created xsi:type="dcterms:W3CDTF">2020-08-23T08:02:26Z</dcterms:created>
  <dcterms:modified xsi:type="dcterms:W3CDTF">2020-08-23T14:54:30Z</dcterms:modified>
</cp:coreProperties>
</file>