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7" r:id="rId6"/>
    <p:sldId id="262" r:id="rId7"/>
    <p:sldId id="261" r:id="rId8"/>
    <p:sldId id="274" r:id="rId9"/>
    <p:sldId id="263" r:id="rId10"/>
    <p:sldId id="264" r:id="rId11"/>
    <p:sldId id="265" r:id="rId12"/>
    <p:sldId id="275" r:id="rId13"/>
    <p:sldId id="273" r:id="rId14"/>
    <p:sldId id="266" r:id="rId15"/>
    <p:sldId id="271" r:id="rId16"/>
    <p:sldId id="267" r:id="rId17"/>
    <p:sldId id="268" r:id="rId18"/>
    <p:sldId id="276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2807" autoAdjust="0"/>
  </p:normalViewPr>
  <p:slideViewPr>
    <p:cSldViewPr snapToGrid="0">
      <p:cViewPr varScale="1">
        <p:scale>
          <a:sx n="65" d="100"/>
          <a:sy n="65" d="100"/>
        </p:scale>
        <p:origin x="-408" y="-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64E636-A7F5-48CE-AFEA-257C2E3C0E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C5114B5-3CAC-45FE-A07D-EAA92D17F3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604A500-813E-4516-89C8-911166530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12915-F7D7-4ACC-9258-01F977FB9A0D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304C01-28F1-4CF0-A6A3-7E2639B5C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CC9392-F1D2-45C8-A6F6-0A3353D40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24F2D-266B-49FF-B64E-6D746F0DBB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4073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869C53-1EB7-4A71-94CD-5CE2CAFAD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99A6DF3-028E-4886-BCF8-B339F8818A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D85E134-824D-4EAE-A808-C5A816D56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12915-F7D7-4ACC-9258-01F977FB9A0D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7402C24-CB56-4817-AC13-22834F1CD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744945-CCB0-4C8A-AD1D-C20B53CCE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24F2D-266B-49FF-B64E-6D746F0DBB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6184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3ECE779-C4C6-4592-82AC-EC4FA522DE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2C7C324-FD8C-4EE5-9B92-CBDBA6DE30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9C9C50-4852-41AA-BAB0-0DFC1AFBE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12915-F7D7-4ACC-9258-01F977FB9A0D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485E596-0FCE-4538-BE6B-D9FCC1E58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B9A4BD-103F-4A72-81F0-06E90C68E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24F2D-266B-49FF-B64E-6D746F0DBB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0195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433F58-8949-438B-B3F6-BDD7095A6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93DD5F-C32E-4F2C-AC12-A9AA18610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46E833-9DBD-42DA-963A-EE5CBCD6B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12915-F7D7-4ACC-9258-01F977FB9A0D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FE54023-89B5-4FBB-9E65-E58F07BBD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D0AE7F6-5A74-4E0E-9AC4-58D1A56BB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24F2D-266B-49FF-B64E-6D746F0DBB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1050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59B799-3656-4F36-9367-6A5445E51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C886A62-7BFC-4F35-B25A-F487AE310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A597C33-47A8-488A-B526-8C953D7AE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12915-F7D7-4ACC-9258-01F977FB9A0D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CF2B7C3-8BC6-433B-9AD0-FFAA4751F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967FFF1-0F70-4307-BC2E-783958B13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24F2D-266B-49FF-B64E-6D746F0DBB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6267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7D0896-3CB5-499A-A71E-48197C6BD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14ECF4-D642-4424-AAFE-F89482C2E6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F45D069-B053-47D3-92CC-1823E03D9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D9A6236-9A79-44C6-8622-6BDA5AC81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12915-F7D7-4ACC-9258-01F977FB9A0D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1444485-9FEA-417B-83C7-A63C9A00D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7762628-F0A2-47BF-85F0-87CF46C0D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24F2D-266B-49FF-B64E-6D746F0DBB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2114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DF905D-C74B-4A91-A895-78ACF0C0C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EAC4C7C-703C-4D2F-B751-C61108E90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12E5814-0A94-41E6-8312-8A1B787574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AC1BC56-8AB9-4CB8-B1E1-96342A2BF5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C5F8C38-2DE0-42CB-8BDA-C22614231E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6554170-9031-4508-A4EC-9715045EA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12915-F7D7-4ACC-9258-01F977FB9A0D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97894AA-D77B-40F8-8A78-33441A817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07EE730-E69D-44D9-855A-CE1F371D3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24F2D-266B-49FF-B64E-6D746F0DBB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8000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B2287A-30BF-4B33-9A38-DF1AE0913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7125EB2-C7E9-4C56-8AE6-389B7CC53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12915-F7D7-4ACC-9258-01F977FB9A0D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271C1F4-C8BD-48B2-86EB-F49C8B61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27F19B3-0079-49A6-8254-45A2E89F4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24F2D-266B-49FF-B64E-6D746F0DBB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2009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451E3F2-4862-431F-9EE2-5286C09E2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12915-F7D7-4ACC-9258-01F977FB9A0D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6344E5-2C8F-420A-8576-B13FA66B7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5A767E0-E334-464D-B7BE-9A3ABAFEB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24F2D-266B-49FF-B64E-6D746F0DBB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4796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54F32A-6EB4-4202-A197-584AE322C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57E077-EEB0-4B0E-99F4-D3A4F1BAE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C22D70E-12CF-42E4-8359-E99D59DE0E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02B631E-1175-490B-9666-5B8D4656D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12915-F7D7-4ACC-9258-01F977FB9A0D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8EE94D5-BDFD-450E-B7AD-D01A4E07E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04953E8-9AC3-4E5D-9898-EA9EADB02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24F2D-266B-49FF-B64E-6D746F0DBB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1742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E69784-5EA7-465C-BB43-7A5FB34EB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277217A-5311-4B7F-9DE3-7BD368F92E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9CC0AFF-A308-45AF-86A0-A447158BA1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85E12C3-7D77-4560-A90E-C0C065351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12915-F7D7-4ACC-9258-01F977FB9A0D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666B796-F969-44D6-8520-76163081E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591DE3C-7C1C-4905-825B-F1300EF2E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24F2D-266B-49FF-B64E-6D746F0DBB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0586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5CA2C1E-4596-4DFF-948E-3128CF702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6DCB294-E404-4436-BC71-33D7D2CB2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56D03B-4A23-4C35-9C6B-DF6E7CACE5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12915-F7D7-4ACC-9258-01F977FB9A0D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021A2D-9BEA-47A8-904E-796C0B1393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AB38C7-4AEC-4F3D-9E95-0EA5EA2E00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24F2D-266B-49FF-B64E-6D746F0DBB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4336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E7893DA-0605-4479-B5D7-626571581DFE}"/>
              </a:ext>
            </a:extLst>
          </p:cNvPr>
          <p:cNvSpPr txBox="1"/>
          <p:nvPr/>
        </p:nvSpPr>
        <p:spPr>
          <a:xfrm>
            <a:off x="6928121" y="4697510"/>
            <a:ext cx="371606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B96EA27-C4D7-45ED-9CC2-A6E63EC1C4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2538" y="962979"/>
            <a:ext cx="5773616" cy="422030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AEBC3CF-EC43-488A-93A2-0BBF5CCBED5F}"/>
              </a:ext>
            </a:extLst>
          </p:cNvPr>
          <p:cNvSpPr txBox="1"/>
          <p:nvPr/>
        </p:nvSpPr>
        <p:spPr>
          <a:xfrm>
            <a:off x="471488" y="577216"/>
            <a:ext cx="321915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BD" sz="8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bn-BD" sz="72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672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17F69FD-43C7-4608-B61D-5E2CE708EA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0270" y="1698187"/>
            <a:ext cx="5743574" cy="24928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BF1F02F-546F-41EA-AF02-48CB4D1FDA15}"/>
              </a:ext>
            </a:extLst>
          </p:cNvPr>
          <p:cNvSpPr txBox="1"/>
          <p:nvPr/>
        </p:nvSpPr>
        <p:spPr>
          <a:xfrm>
            <a:off x="2857500" y="4451927"/>
            <a:ext cx="68291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BD" sz="40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টি আপেল কে কয় ভাগে ভাগ করা যায় ?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250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FCB555E9-1C80-4C98-91FF-7D565AA299B3}"/>
              </a:ext>
            </a:extLst>
          </p:cNvPr>
          <p:cNvGrpSpPr/>
          <p:nvPr/>
        </p:nvGrpSpPr>
        <p:grpSpPr>
          <a:xfrm>
            <a:off x="1081088" y="1800224"/>
            <a:ext cx="4286250" cy="2143126"/>
            <a:chOff x="1809750" y="2357436"/>
            <a:chExt cx="4286250" cy="214312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BB17BF46-8CD9-410E-A0B2-5606B757F0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952875" y="2357437"/>
              <a:ext cx="2143125" cy="214312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166D0EB2-1D1D-4702-A4DD-CC489C797D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809750" y="2357436"/>
              <a:ext cx="2143125" cy="2143125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D6B31A6-358E-441F-AC88-5550BCBB7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71141" y="1881187"/>
            <a:ext cx="4564792" cy="1981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49A98AB-F488-4AF7-80B2-D24145B6DEFD}"/>
              </a:ext>
            </a:extLst>
          </p:cNvPr>
          <p:cNvSpPr txBox="1"/>
          <p:nvPr/>
        </p:nvSpPr>
        <p:spPr>
          <a:xfrm>
            <a:off x="1727630" y="4457700"/>
            <a:ext cx="62295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BD" sz="40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ও ৩ কে  ১ ছাড়া ভাগ করা যায় কী ?</a:t>
            </a:r>
          </a:p>
          <a:p>
            <a:pPr algn="l"/>
            <a:r>
              <a:rPr lang="bn-BD" sz="40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ও ৩ কে কী সংখ্যা বলে ?  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965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00px-Small_Red_Ro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3077" y="2753751"/>
            <a:ext cx="2438400" cy="1828800"/>
          </a:xfrm>
          <a:prstGeom prst="rect">
            <a:avLst/>
          </a:prstGeom>
        </p:spPr>
      </p:pic>
      <p:pic>
        <p:nvPicPr>
          <p:cNvPr id="3" name="Picture 2" descr="800px-Small_Red_Ro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074" y="2753749"/>
            <a:ext cx="2438400" cy="1828800"/>
          </a:xfrm>
          <a:prstGeom prst="rect">
            <a:avLst/>
          </a:prstGeom>
        </p:spPr>
      </p:pic>
      <p:pic>
        <p:nvPicPr>
          <p:cNvPr id="4" name="Picture 3" descr="800px-Small_Red_Ro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1854" y="221566"/>
            <a:ext cx="2438400" cy="1828800"/>
          </a:xfrm>
          <a:prstGeom prst="rect">
            <a:avLst/>
          </a:prstGeom>
        </p:spPr>
      </p:pic>
      <p:pic>
        <p:nvPicPr>
          <p:cNvPr id="5" name="Picture 4" descr="800px-Small_Red_Ro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742" y="2781886"/>
            <a:ext cx="2438400" cy="1828800"/>
          </a:xfrm>
          <a:prstGeom prst="rect">
            <a:avLst/>
          </a:prstGeom>
        </p:spPr>
      </p:pic>
      <p:pic>
        <p:nvPicPr>
          <p:cNvPr id="6" name="Picture 5" descr="800px-Small_Red_Ro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3571" y="348175"/>
            <a:ext cx="2438400" cy="1828800"/>
          </a:xfrm>
          <a:prstGeom prst="rect">
            <a:avLst/>
          </a:prstGeom>
        </p:spPr>
      </p:pic>
      <p:pic>
        <p:nvPicPr>
          <p:cNvPr id="7" name="Picture 6" descr="800px-Small_Red_Ro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893" y="446650"/>
            <a:ext cx="2438400" cy="1828800"/>
          </a:xfrm>
          <a:prstGeom prst="rect">
            <a:avLst/>
          </a:prstGeom>
        </p:spPr>
      </p:pic>
      <p:pic>
        <p:nvPicPr>
          <p:cNvPr id="8" name="Picture 7" descr="800px-Small_Red_Ro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55" y="460715"/>
            <a:ext cx="2438400" cy="1828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99138" y="5176911"/>
            <a:ext cx="57567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IN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 কে কত কত দিয়ে ভাগ করা যায়?</a:t>
            </a:r>
          </a:p>
          <a:p>
            <a:pPr algn="l"/>
            <a:r>
              <a:rPr lang="bn-IN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 ৭ কে কি সংখ্যা বলে? 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mc="http://schemas.openxmlformats.org/markup-compatibility/2006" xmlns:a16="http://schemas.microsoft.com/office/drawing/2014/main" xmlns="" id="{69AEC422-D184-47F7-8FD4-B426D05C1F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p14="http://schemas.microsoft.com/office/powerpoint/2010/main" xmlns="" val="1839050058"/>
              </p:ext>
            </p:extLst>
          </p:nvPr>
        </p:nvGraphicFramePr>
        <p:xfrm>
          <a:off x="1716039" y="1120360"/>
          <a:ext cx="8872538" cy="3595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5036">
                  <a:extLst>
                    <a:ext uri="{9D8B030D-6E8A-4147-A177-3AD203B41FA5}">
                      <a16:colId xmlns:mc="http://schemas.openxmlformats.org/markup-compatibility/2006" xmlns:a16="http://schemas.microsoft.com/office/drawing/2014/main" xmlns="" val="2884785097"/>
                    </a:ext>
                  </a:extLst>
                </a:gridCol>
                <a:gridCol w="4707502">
                  <a:extLst>
                    <a:ext uri="{9D8B030D-6E8A-4147-A177-3AD203B41FA5}">
                      <a16:colId xmlns:mc="http://schemas.openxmlformats.org/markup-compatibility/2006" xmlns:a16="http://schemas.microsoft.com/office/drawing/2014/main" xmlns="" val="1597545822"/>
                    </a:ext>
                  </a:extLst>
                </a:gridCol>
              </a:tblGrid>
              <a:tr h="857223">
                <a:tc>
                  <a:txBody>
                    <a:bodyPr/>
                    <a:lstStyle/>
                    <a:p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২  এর গুণনীয়ক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>
                      <a:blip r:embed="rId2"/>
                      <a:stretch>
                        <a:fillRect l="-88616" t="-9220" r="-517" b="-319858"/>
                      </a:stretch>
                    </a:blipFill>
                  </a:tcPr>
                </a:tc>
                <a:extLst>
                  <a:ext uri="{0D108BD9-81ED-4DB2-BD59-A6C34878D82A}">
                    <a16:rowId xmlns:mc="http://schemas.openxmlformats.org/markup-compatibility/2006" xmlns:a16="http://schemas.microsoft.com/office/drawing/2014/main" xmlns="" val="272957939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>
                      <a:blip r:embed="rId2"/>
                      <a:stretch>
                        <a:fillRect l="-146" t="-88000" r="-113596" b="-157714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>
                      <a:blip r:embed="rId2"/>
                      <a:stretch>
                        <a:fillRect l="-88616" t="-88000" r="-517" b="-157714"/>
                      </a:stretch>
                    </a:blipFill>
                  </a:tcPr>
                </a:tc>
                <a:extLst>
                  <a:ext uri="{0D108BD9-81ED-4DB2-BD59-A6C34878D82A}">
                    <a16:rowId xmlns:mc="http://schemas.openxmlformats.org/markup-compatibility/2006" xmlns:a16="http://schemas.microsoft.com/office/drawing/2014/main" xmlns="" val="1152409805"/>
                  </a:ext>
                </a:extLst>
              </a:tr>
              <a:tr h="835696">
                <a:tc>
                  <a:txBody>
                    <a:bodyPr/>
                    <a:lstStyle/>
                    <a:p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৫  এর গুণনীয়ক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>
                      <a:blip r:embed="rId2"/>
                      <a:stretch>
                        <a:fillRect l="-88616" t="-240146" r="-517" b="-101460"/>
                      </a:stretch>
                    </a:blipFill>
                  </a:tcPr>
                </a:tc>
                <a:extLst>
                  <a:ext uri="{0D108BD9-81ED-4DB2-BD59-A6C34878D82A}">
                    <a16:rowId xmlns:mc="http://schemas.openxmlformats.org/markup-compatibility/2006" xmlns:a16="http://schemas.microsoft.com/office/drawing/2014/main" xmlns="" val="1143045020"/>
                  </a:ext>
                </a:extLst>
              </a:tr>
              <a:tr h="835696">
                <a:tc>
                  <a:txBody>
                    <a:bodyPr/>
                    <a:lstStyle/>
                    <a:p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৭ এর গুণনীয়ক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>
                      <a:blip r:embed="rId2"/>
                      <a:stretch>
                        <a:fillRect l="-88616" t="-340146" r="-517" b="-1460"/>
                      </a:stretch>
                    </a:blipFill>
                  </a:tcPr>
                </a:tc>
                <a:extLst>
                  <a:ext uri="{0D108BD9-81ED-4DB2-BD59-A6C34878D82A}">
                    <a16:rowId xmlns:mc="http://schemas.openxmlformats.org/markup-compatibility/2006" xmlns:a16="http://schemas.microsoft.com/office/drawing/2014/main" xmlns="" val="318844805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89DA8CC-F3A5-4A25-A834-18CBAB7113D9}"/>
              </a:ext>
            </a:extLst>
          </p:cNvPr>
          <p:cNvSpPr txBox="1"/>
          <p:nvPr/>
        </p:nvSpPr>
        <p:spPr>
          <a:xfrm>
            <a:off x="2728913" y="4643438"/>
            <a:ext cx="898194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BD" sz="40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,৩ , ৫ , ৭ সংখ্যাগুলোর ১ ও ওই সংখ্যা ব্যতীত আর </a:t>
            </a:r>
          </a:p>
          <a:p>
            <a:pPr algn="l"/>
            <a:r>
              <a:rPr lang="bn-BD" sz="40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 গুণনীয়ক নেই । এগুলোকেই মৌলিক সংখ্যা বলে  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26412" y="0"/>
            <a:ext cx="22765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IN" sz="4000" u="sng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 নিরপেক্ষ </a:t>
            </a:r>
            <a:endParaRPr lang="en-US" sz="4000" u="sng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729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4345A4-9A6B-4AE7-8804-59772CD98A36}"/>
                  </a:ext>
                </a:extLst>
              </p:cNvPr>
              <p:cNvSpPr txBox="1"/>
              <p:nvPr/>
            </p:nvSpPr>
            <p:spPr>
              <a:xfrm>
                <a:off x="1928814" y="1057276"/>
                <a:ext cx="3483646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bn-BD" sz="6000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 </a:t>
                </a:r>
                <a14:m>
                  <m:oMath xmlns:m="http://schemas.openxmlformats.org/officeDocument/2006/math">
                    <m:r>
                      <a:rPr lang="bn-BD" sz="60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bn-BD" sz="6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১</m:t>
                    </m:r>
                    <m:r>
                      <a:rPr lang="bn-BD" sz="6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=</m:t>
                    </m:r>
                    <m:r>
                      <a:rPr lang="bn-BD" sz="6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২</m:t>
                    </m:r>
                  </m:oMath>
                </a14:m>
                <a:endParaRPr lang="bn-BD" sz="6000" b="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 algn="l"/>
                <a:r>
                  <a:rPr lang="bn-BD" sz="6000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14:m>
                  <m:oMath xmlns:m="http://schemas.openxmlformats.org/officeDocument/2006/math">
                    <m:r>
                      <a:rPr lang="bn-BD" sz="60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bn-BD" sz="6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১</m:t>
                    </m:r>
                    <m:r>
                      <a:rPr lang="bn-BD" sz="6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=</m:t>
                    </m:r>
                    <m:r>
                      <a:rPr lang="bn-BD" sz="6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৩</m:t>
                    </m:r>
                  </m:oMath>
                </a14:m>
                <a:endParaRPr lang="bn-BD" sz="6000" b="0" i="1" dirty="0">
                  <a:solidFill>
                    <a:schemeClr val="accent6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72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en-US" sz="60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54345A4-9A6B-4AE7-8804-59772CD98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814" y="1057276"/>
                <a:ext cx="3483646" cy="3046988"/>
              </a:xfrm>
              <a:prstGeom prst="rect">
                <a:avLst/>
              </a:prstGeom>
              <a:blipFill>
                <a:blip r:embed="rId2"/>
                <a:stretch>
                  <a:fillRect l="-10490" t="-5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AFE42FE-1E20-48C0-9B51-67A321A3AAB8}"/>
              </a:ext>
            </a:extLst>
          </p:cNvPr>
          <p:cNvSpPr txBox="1"/>
          <p:nvPr/>
        </p:nvSpPr>
        <p:spPr>
          <a:xfrm>
            <a:off x="1529753" y="3835300"/>
            <a:ext cx="952536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BD" sz="4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২, ৩,৫ ও ৭ এর ১ ছাড়া আর কোন গুণনীয়ক নেই ।</a:t>
            </a:r>
          </a:p>
          <a:p>
            <a:pPr algn="l"/>
            <a:r>
              <a:rPr lang="bn-BD" sz="4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, ৩, ৫, ও ৭ হচ্ছে মৌলিক সংখ্যা । </a:t>
            </a:r>
          </a:p>
          <a:p>
            <a:pPr algn="l"/>
            <a:r>
              <a:rPr lang="bn-BD" sz="4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796E9A0-5C71-40A2-A290-872ED6F7A39A}"/>
                  </a:ext>
                </a:extLst>
              </p:cNvPr>
              <p:cNvSpPr txBox="1"/>
              <p:nvPr/>
            </p:nvSpPr>
            <p:spPr>
              <a:xfrm>
                <a:off x="7100888" y="994858"/>
                <a:ext cx="2935932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bn-BD" sz="6000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৫</a:t>
                </a:r>
                <a14:m>
                  <m:oMath xmlns:m="http://schemas.openxmlformats.org/officeDocument/2006/math">
                    <m:r>
                      <a:rPr lang="bn-BD" sz="60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bn-BD" sz="6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১</m:t>
                    </m:r>
                    <m:r>
                      <a:rPr lang="bn-BD" sz="6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bn-BD" sz="6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৫</m:t>
                    </m:r>
                  </m:oMath>
                </a14:m>
                <a:endParaRPr lang="bn-BD" sz="6000" b="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 algn="l"/>
                <a:r>
                  <a:rPr lang="bn-BD" sz="6000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৭</a:t>
                </a:r>
                <a14:m>
                  <m:oMath xmlns:m="http://schemas.openxmlformats.org/officeDocument/2006/math">
                    <m:r>
                      <a:rPr lang="bn-BD" sz="60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bn-BD" sz="6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১</m:t>
                    </m:r>
                    <m:r>
                      <a:rPr lang="bn-BD" sz="6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bn-BD" sz="6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৭</m:t>
                    </m:r>
                  </m:oMath>
                </a14:m>
                <a:endParaRPr lang="en-US" sz="60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796E9A0-5C71-40A2-A290-872ED6F7A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0888" y="994858"/>
                <a:ext cx="2935932" cy="1938992"/>
              </a:xfrm>
              <a:prstGeom prst="rect">
                <a:avLst/>
              </a:prstGeom>
              <a:blipFill>
                <a:blip r:embed="rId3"/>
                <a:stretch>
                  <a:fillRect l="-12682" t="-8805" b="-21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EDDCB3A-2483-405D-9215-A69CF3D47B6F}"/>
              </a:ext>
            </a:extLst>
          </p:cNvPr>
          <p:cNvSpPr txBox="1"/>
          <p:nvPr/>
        </p:nvSpPr>
        <p:spPr>
          <a:xfrm>
            <a:off x="4886325" y="35064"/>
            <a:ext cx="30235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BD" sz="40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চকবোর্ডের কাজঃ 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0988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95223AC-31FC-4A03-96D6-0E56ED3C18F1}"/>
                  </a:ext>
                </a:extLst>
              </p:cNvPr>
              <p:cNvSpPr txBox="1"/>
              <p:nvPr/>
            </p:nvSpPr>
            <p:spPr>
              <a:xfrm>
                <a:off x="1285876" y="1179075"/>
                <a:ext cx="10072687" cy="4247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bn-BD" sz="5400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 মৌলিক সংখ্যা নয় । </a:t>
                </a:r>
              </a:p>
              <a:p>
                <a:pPr algn="l"/>
                <a:r>
                  <a:rPr lang="bn-BD" sz="5400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 ও মৌলিক সংখ্যা ব্যতিত অন্য সংখ্যাগুলোকে যৌগিক সংখ্যা বলে । </a:t>
                </a:r>
                <a:r>
                  <a:rPr lang="en-US" sz="5400" dirty="0" err="1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যেমন</a:t>
                </a:r>
                <a:r>
                  <a:rPr lang="en-US" sz="5400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 </a:t>
                </a:r>
              </a:p>
              <a:p>
                <a:pPr algn="l"/>
                <a:r>
                  <a:rPr lang="en-US" sz="5400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৪=২</a:t>
                </a:r>
                <a14:m>
                  <m:oMath xmlns:m="http://schemas.openxmlformats.org/officeDocument/2006/math">
                    <m:r>
                      <a:rPr lang="en-US" sz="54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bn-BD" sz="5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২</m:t>
                    </m:r>
                    <m:r>
                      <a:rPr lang="bn-BD" sz="5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bn-BD" sz="5400" b="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 algn="l"/>
                <a:r>
                  <a:rPr lang="bn-BD" sz="5400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১২=২</a:t>
                </a:r>
                <a14:m>
                  <m:oMath xmlns:m="http://schemas.openxmlformats.org/officeDocument/2006/math">
                    <m:r>
                      <a:rPr lang="bn-BD" sz="54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bn-BD" sz="5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২</m:t>
                    </m:r>
                    <m:r>
                      <a:rPr lang="bn-BD" sz="5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bn-BD" sz="5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৩</m:t>
                    </m:r>
                    <m:r>
                      <a:rPr lang="bn-BD" sz="5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</m:oMath>
                </a14:m>
                <a:endParaRPr lang="en-US" sz="54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95223AC-31FC-4A03-96D6-0E56ED3C18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876" y="1179075"/>
                <a:ext cx="10072687" cy="4247317"/>
              </a:xfrm>
              <a:prstGeom prst="rect">
                <a:avLst/>
              </a:prstGeom>
              <a:blipFill>
                <a:blip r:embed="rId2"/>
                <a:stretch>
                  <a:fillRect l="-3269" t="-4017" r="-3208" b="-8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95935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92E5C3FD-D4A7-4FA2-8F87-BC5527B3CF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33262222"/>
              </p:ext>
            </p:extLst>
          </p:nvPr>
        </p:nvGraphicFramePr>
        <p:xfrm>
          <a:off x="1491178" y="879069"/>
          <a:ext cx="8725970" cy="494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444">
                  <a:extLst>
                    <a:ext uri="{9D8B030D-6E8A-4147-A177-3AD203B41FA5}">
                      <a16:colId xmlns:a16="http://schemas.microsoft.com/office/drawing/2014/main" xmlns="" val="3435744917"/>
                    </a:ext>
                  </a:extLst>
                </a:gridCol>
                <a:gridCol w="906614">
                  <a:extLst>
                    <a:ext uri="{9D8B030D-6E8A-4147-A177-3AD203B41FA5}">
                      <a16:colId xmlns:a16="http://schemas.microsoft.com/office/drawing/2014/main" xmlns="" val="1313734568"/>
                    </a:ext>
                  </a:extLst>
                </a:gridCol>
                <a:gridCol w="906614">
                  <a:extLst>
                    <a:ext uri="{9D8B030D-6E8A-4147-A177-3AD203B41FA5}">
                      <a16:colId xmlns:a16="http://schemas.microsoft.com/office/drawing/2014/main" xmlns="" val="2405089477"/>
                    </a:ext>
                  </a:extLst>
                </a:gridCol>
                <a:gridCol w="906614">
                  <a:extLst>
                    <a:ext uri="{9D8B030D-6E8A-4147-A177-3AD203B41FA5}">
                      <a16:colId xmlns:a16="http://schemas.microsoft.com/office/drawing/2014/main" xmlns="" val="1628372071"/>
                    </a:ext>
                  </a:extLst>
                </a:gridCol>
                <a:gridCol w="906614">
                  <a:extLst>
                    <a:ext uri="{9D8B030D-6E8A-4147-A177-3AD203B41FA5}">
                      <a16:colId xmlns:a16="http://schemas.microsoft.com/office/drawing/2014/main" xmlns="" val="1912902566"/>
                    </a:ext>
                  </a:extLst>
                </a:gridCol>
                <a:gridCol w="906614">
                  <a:extLst>
                    <a:ext uri="{9D8B030D-6E8A-4147-A177-3AD203B41FA5}">
                      <a16:colId xmlns:a16="http://schemas.microsoft.com/office/drawing/2014/main" xmlns="" val="2315867778"/>
                    </a:ext>
                  </a:extLst>
                </a:gridCol>
                <a:gridCol w="906614">
                  <a:extLst>
                    <a:ext uri="{9D8B030D-6E8A-4147-A177-3AD203B41FA5}">
                      <a16:colId xmlns:a16="http://schemas.microsoft.com/office/drawing/2014/main" xmlns="" val="702675559"/>
                    </a:ext>
                  </a:extLst>
                </a:gridCol>
                <a:gridCol w="906614">
                  <a:extLst>
                    <a:ext uri="{9D8B030D-6E8A-4147-A177-3AD203B41FA5}">
                      <a16:colId xmlns:a16="http://schemas.microsoft.com/office/drawing/2014/main" xmlns="" val="720290952"/>
                    </a:ext>
                  </a:extLst>
                </a:gridCol>
                <a:gridCol w="906614">
                  <a:extLst>
                    <a:ext uri="{9D8B030D-6E8A-4147-A177-3AD203B41FA5}">
                      <a16:colId xmlns:a16="http://schemas.microsoft.com/office/drawing/2014/main" xmlns="" val="1085968755"/>
                    </a:ext>
                  </a:extLst>
                </a:gridCol>
                <a:gridCol w="906614">
                  <a:extLst>
                    <a:ext uri="{9D8B030D-6E8A-4147-A177-3AD203B41FA5}">
                      <a16:colId xmlns:a16="http://schemas.microsoft.com/office/drawing/2014/main" xmlns="" val="1069911898"/>
                    </a:ext>
                  </a:extLst>
                </a:gridCol>
              </a:tblGrid>
              <a:tr h="494496">
                <a:tc>
                  <a:txBody>
                    <a:bodyPr/>
                    <a:lstStyle/>
                    <a:p>
                      <a:r>
                        <a:rPr lang="bn-BD" sz="180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bn-BD" sz="1800" dirty="0" smtClean="0">
                          <a:solidFill>
                            <a:schemeClr val="tx1"/>
                          </a:solidFill>
                        </a:rPr>
                        <a:t>১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>
                          <a:solidFill>
                            <a:schemeClr val="tx1"/>
                          </a:solidFill>
                        </a:rPr>
                        <a:t> ২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>
                          <a:solidFill>
                            <a:schemeClr val="tx1"/>
                          </a:solidFill>
                        </a:rPr>
                        <a:t> ৩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>
                          <a:solidFill>
                            <a:schemeClr val="tx1"/>
                          </a:solidFill>
                        </a:rPr>
                        <a:t> ৪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>
                          <a:solidFill>
                            <a:schemeClr val="tx1"/>
                          </a:solidFill>
                        </a:rPr>
                        <a:t> ৫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>
                          <a:solidFill>
                            <a:schemeClr val="tx1"/>
                          </a:solidFill>
                        </a:rPr>
                        <a:t> ৬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>
                          <a:solidFill>
                            <a:schemeClr val="tx1"/>
                          </a:solidFill>
                        </a:rPr>
                        <a:t> ৭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>
                          <a:solidFill>
                            <a:schemeClr val="tx1"/>
                          </a:solidFill>
                        </a:rPr>
                        <a:t> ৮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>
                          <a:solidFill>
                            <a:schemeClr val="tx1"/>
                          </a:solidFill>
                        </a:rPr>
                        <a:t> ৯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>
                          <a:solidFill>
                            <a:schemeClr val="tx1"/>
                          </a:solidFill>
                        </a:rPr>
                        <a:t>১০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18044163"/>
                  </a:ext>
                </a:extLst>
              </a:tr>
              <a:tr h="494496"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solidFill>
                            <a:schemeClr val="tx1"/>
                          </a:solidFill>
                        </a:rPr>
                        <a:t>১১</a:t>
                      </a:r>
                      <a:endParaRPr lang="bn-BD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>
                          <a:solidFill>
                            <a:schemeClr val="tx1"/>
                          </a:solidFill>
                        </a:rPr>
                        <a:t>১২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>
                          <a:solidFill>
                            <a:schemeClr val="tx1"/>
                          </a:solidFill>
                        </a:rPr>
                        <a:t>১৩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>
                          <a:solidFill>
                            <a:schemeClr val="tx1"/>
                          </a:solidFill>
                        </a:rPr>
                        <a:t>১৪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>
                          <a:solidFill>
                            <a:schemeClr val="tx1"/>
                          </a:solidFill>
                        </a:rPr>
                        <a:t>১৫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>
                          <a:solidFill>
                            <a:schemeClr val="tx1"/>
                          </a:solidFill>
                        </a:rPr>
                        <a:t>১৬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>
                          <a:solidFill>
                            <a:schemeClr val="tx1"/>
                          </a:solidFill>
                        </a:rPr>
                        <a:t>১৭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>
                          <a:solidFill>
                            <a:schemeClr val="tx1"/>
                          </a:solidFill>
                        </a:rPr>
                        <a:t>১৮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>
                          <a:solidFill>
                            <a:schemeClr val="tx1"/>
                          </a:solidFill>
                        </a:rPr>
                        <a:t>১৯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>
                          <a:solidFill>
                            <a:schemeClr val="tx1"/>
                          </a:solidFill>
                        </a:rPr>
                        <a:t>২০ 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17200471"/>
                  </a:ext>
                </a:extLst>
              </a:tr>
              <a:tr h="494496"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solidFill>
                            <a:schemeClr val="tx1"/>
                          </a:solidFill>
                        </a:rPr>
                        <a:t>২১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>
                          <a:solidFill>
                            <a:schemeClr val="tx1"/>
                          </a:solidFill>
                        </a:rPr>
                        <a:t>২২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>
                          <a:solidFill>
                            <a:schemeClr val="tx1"/>
                          </a:solidFill>
                        </a:rPr>
                        <a:t>২৩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>
                          <a:solidFill>
                            <a:schemeClr val="tx1"/>
                          </a:solidFill>
                        </a:rPr>
                        <a:t>২৪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>
                          <a:solidFill>
                            <a:schemeClr val="tx1"/>
                          </a:solidFill>
                        </a:rPr>
                        <a:t>২৫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>
                          <a:solidFill>
                            <a:schemeClr val="tx1"/>
                          </a:solidFill>
                        </a:rPr>
                        <a:t>২৬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>
                          <a:solidFill>
                            <a:schemeClr val="tx1"/>
                          </a:solidFill>
                        </a:rPr>
                        <a:t>২৭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>
                          <a:solidFill>
                            <a:schemeClr val="tx1"/>
                          </a:solidFill>
                        </a:rPr>
                        <a:t>২৮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>
                          <a:solidFill>
                            <a:schemeClr val="tx1"/>
                          </a:solidFill>
                        </a:rPr>
                        <a:t>২৯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>
                          <a:solidFill>
                            <a:schemeClr val="tx1"/>
                          </a:solidFill>
                        </a:rPr>
                        <a:t>৩০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65224363"/>
                  </a:ext>
                </a:extLst>
              </a:tr>
              <a:tr h="494496"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solidFill>
                            <a:schemeClr val="tx1"/>
                          </a:solidFill>
                        </a:rPr>
                        <a:t>৩১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>
                          <a:solidFill>
                            <a:schemeClr val="tx1"/>
                          </a:solidFill>
                        </a:rPr>
                        <a:t>৩২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>
                          <a:solidFill>
                            <a:schemeClr val="tx1"/>
                          </a:solidFill>
                        </a:rPr>
                        <a:t>৩৩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>
                          <a:solidFill>
                            <a:schemeClr val="tx1"/>
                          </a:solidFill>
                        </a:rPr>
                        <a:t>৩৪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>
                          <a:solidFill>
                            <a:schemeClr val="tx1"/>
                          </a:solidFill>
                        </a:rPr>
                        <a:t>৩৫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>
                          <a:solidFill>
                            <a:schemeClr val="tx1"/>
                          </a:solidFill>
                        </a:rPr>
                        <a:t>৩৬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>
                          <a:solidFill>
                            <a:schemeClr val="tx1"/>
                          </a:solidFill>
                        </a:rPr>
                        <a:t>৩৭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>
                          <a:solidFill>
                            <a:schemeClr val="tx1"/>
                          </a:solidFill>
                        </a:rPr>
                        <a:t>৩৮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>
                          <a:solidFill>
                            <a:schemeClr val="tx1"/>
                          </a:solidFill>
                        </a:rPr>
                        <a:t>৩৯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>
                          <a:solidFill>
                            <a:schemeClr val="tx1"/>
                          </a:solidFill>
                        </a:rPr>
                        <a:t>৪০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129770"/>
                  </a:ext>
                </a:extLst>
              </a:tr>
              <a:tr h="494496"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solidFill>
                            <a:schemeClr val="tx1"/>
                          </a:solidFill>
                        </a:rPr>
                        <a:t>৪১ 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>
                          <a:solidFill>
                            <a:schemeClr val="tx1"/>
                          </a:solidFill>
                        </a:rPr>
                        <a:t>৪২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>
                          <a:solidFill>
                            <a:schemeClr val="tx1"/>
                          </a:solidFill>
                        </a:rPr>
                        <a:t>৪৩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>
                          <a:solidFill>
                            <a:schemeClr val="tx1"/>
                          </a:solidFill>
                        </a:rPr>
                        <a:t>৪৪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>
                          <a:solidFill>
                            <a:schemeClr val="tx1"/>
                          </a:solidFill>
                        </a:rPr>
                        <a:t>৪৫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>
                          <a:solidFill>
                            <a:schemeClr val="tx1"/>
                          </a:solidFill>
                        </a:rPr>
                        <a:t>৪৬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>
                          <a:solidFill>
                            <a:schemeClr val="tx1"/>
                          </a:solidFill>
                        </a:rPr>
                        <a:t>৪৭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>
                          <a:solidFill>
                            <a:schemeClr val="tx1"/>
                          </a:solidFill>
                        </a:rPr>
                        <a:t>৪৮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>
                          <a:solidFill>
                            <a:schemeClr val="tx1"/>
                          </a:solidFill>
                        </a:rPr>
                        <a:t>৪৯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>
                          <a:solidFill>
                            <a:schemeClr val="tx1"/>
                          </a:solidFill>
                        </a:rPr>
                        <a:t>৫০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43527789"/>
                  </a:ext>
                </a:extLst>
              </a:tr>
              <a:tr h="494496">
                <a:tc>
                  <a:txBody>
                    <a:bodyPr/>
                    <a:lstStyle/>
                    <a:p>
                      <a:r>
                        <a:rPr lang="bn-BD" sz="1800" dirty="0">
                          <a:solidFill>
                            <a:schemeClr val="tx1"/>
                          </a:solidFill>
                        </a:rPr>
                        <a:t>৫১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>
                          <a:solidFill>
                            <a:schemeClr val="tx1"/>
                          </a:solidFill>
                        </a:rPr>
                        <a:t>৫২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>
                          <a:solidFill>
                            <a:schemeClr val="tx1"/>
                          </a:solidFill>
                        </a:rPr>
                        <a:t>৫৩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>
                          <a:solidFill>
                            <a:schemeClr val="tx1"/>
                          </a:solidFill>
                        </a:rPr>
                        <a:t>৫৪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>
                          <a:solidFill>
                            <a:schemeClr val="tx1"/>
                          </a:solidFill>
                        </a:rPr>
                        <a:t>৫৫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>
                          <a:solidFill>
                            <a:schemeClr val="tx1"/>
                          </a:solidFill>
                        </a:rPr>
                        <a:t>৫৬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>
                          <a:solidFill>
                            <a:schemeClr val="tx1"/>
                          </a:solidFill>
                        </a:rPr>
                        <a:t>৫৭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>
                          <a:solidFill>
                            <a:schemeClr val="tx1"/>
                          </a:solidFill>
                        </a:rPr>
                        <a:t>৫৮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>
                          <a:solidFill>
                            <a:schemeClr val="tx1"/>
                          </a:solidFill>
                        </a:rPr>
                        <a:t>৫৯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>
                          <a:solidFill>
                            <a:schemeClr val="tx1"/>
                          </a:solidFill>
                        </a:rPr>
                        <a:t>৬০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97531200"/>
                  </a:ext>
                </a:extLst>
              </a:tr>
              <a:tr h="494496">
                <a:tc>
                  <a:txBody>
                    <a:bodyPr/>
                    <a:lstStyle/>
                    <a:p>
                      <a:r>
                        <a:rPr lang="bn-BD" sz="1800" dirty="0">
                          <a:solidFill>
                            <a:schemeClr val="tx1"/>
                          </a:solidFill>
                        </a:rPr>
                        <a:t>৬১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>
                          <a:solidFill>
                            <a:schemeClr val="tx1"/>
                          </a:solidFill>
                        </a:rPr>
                        <a:t>৬২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>
                          <a:solidFill>
                            <a:schemeClr val="tx1"/>
                          </a:solidFill>
                        </a:rPr>
                        <a:t>৬৩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>
                          <a:solidFill>
                            <a:schemeClr val="tx1"/>
                          </a:solidFill>
                        </a:rPr>
                        <a:t>৬৪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>
                          <a:solidFill>
                            <a:schemeClr val="tx1"/>
                          </a:solidFill>
                        </a:rPr>
                        <a:t>৬৫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>
                          <a:solidFill>
                            <a:schemeClr val="tx1"/>
                          </a:solidFill>
                        </a:rPr>
                        <a:t>৬৬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>
                          <a:solidFill>
                            <a:schemeClr val="tx1"/>
                          </a:solidFill>
                        </a:rPr>
                        <a:t>৬৭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>
                          <a:solidFill>
                            <a:schemeClr val="tx1"/>
                          </a:solidFill>
                        </a:rPr>
                        <a:t>৬৮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>
                          <a:solidFill>
                            <a:schemeClr val="tx1"/>
                          </a:solidFill>
                        </a:rPr>
                        <a:t>৬৯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>
                          <a:solidFill>
                            <a:schemeClr val="tx1"/>
                          </a:solidFill>
                        </a:rPr>
                        <a:t>৭০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28371993"/>
                  </a:ext>
                </a:extLst>
              </a:tr>
              <a:tr h="494496">
                <a:tc>
                  <a:txBody>
                    <a:bodyPr/>
                    <a:lstStyle/>
                    <a:p>
                      <a:r>
                        <a:rPr lang="bn-BD" sz="1800" dirty="0">
                          <a:solidFill>
                            <a:schemeClr val="tx1"/>
                          </a:solidFill>
                        </a:rPr>
                        <a:t>৭১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>
                          <a:solidFill>
                            <a:schemeClr val="tx1"/>
                          </a:solidFill>
                        </a:rPr>
                        <a:t>৭২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>
                          <a:solidFill>
                            <a:schemeClr val="tx1"/>
                          </a:solidFill>
                        </a:rPr>
                        <a:t>৭৩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>
                          <a:solidFill>
                            <a:schemeClr val="tx1"/>
                          </a:solidFill>
                        </a:rPr>
                        <a:t>৭৪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>
                          <a:solidFill>
                            <a:schemeClr val="tx1"/>
                          </a:solidFill>
                        </a:rPr>
                        <a:t>৭৫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>
                          <a:solidFill>
                            <a:schemeClr val="tx1"/>
                          </a:solidFill>
                        </a:rPr>
                        <a:t>৭৬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>
                          <a:solidFill>
                            <a:schemeClr val="tx1"/>
                          </a:solidFill>
                        </a:rPr>
                        <a:t>৭৭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>
                          <a:solidFill>
                            <a:schemeClr val="tx1"/>
                          </a:solidFill>
                        </a:rPr>
                        <a:t>৭৮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>
                          <a:solidFill>
                            <a:schemeClr val="tx1"/>
                          </a:solidFill>
                        </a:rPr>
                        <a:t>৭৯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>
                          <a:solidFill>
                            <a:schemeClr val="tx1"/>
                          </a:solidFill>
                        </a:rPr>
                        <a:t>৮০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21670917"/>
                  </a:ext>
                </a:extLst>
              </a:tr>
              <a:tr h="494496">
                <a:tc>
                  <a:txBody>
                    <a:bodyPr/>
                    <a:lstStyle/>
                    <a:p>
                      <a:r>
                        <a:rPr lang="bn-BD" sz="1800" dirty="0">
                          <a:solidFill>
                            <a:schemeClr val="tx1"/>
                          </a:solidFill>
                        </a:rPr>
                        <a:t>৮১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>
                          <a:solidFill>
                            <a:schemeClr val="tx1"/>
                          </a:solidFill>
                        </a:rPr>
                        <a:t>৮২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>
                          <a:solidFill>
                            <a:schemeClr val="tx1"/>
                          </a:solidFill>
                        </a:rPr>
                        <a:t>৮৩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>
                          <a:solidFill>
                            <a:schemeClr val="tx1"/>
                          </a:solidFill>
                        </a:rPr>
                        <a:t>৮৪ 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>
                          <a:solidFill>
                            <a:schemeClr val="tx1"/>
                          </a:solidFill>
                        </a:rPr>
                        <a:t>৮৫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>
                          <a:solidFill>
                            <a:schemeClr val="tx1"/>
                          </a:solidFill>
                        </a:rPr>
                        <a:t>৮৬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>
                          <a:solidFill>
                            <a:schemeClr val="tx1"/>
                          </a:solidFill>
                        </a:rPr>
                        <a:t>৮৭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>
                          <a:solidFill>
                            <a:schemeClr val="tx1"/>
                          </a:solidFill>
                        </a:rPr>
                        <a:t>৮৮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>
                          <a:solidFill>
                            <a:schemeClr val="tx1"/>
                          </a:solidFill>
                        </a:rPr>
                        <a:t>৮৯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>
                          <a:solidFill>
                            <a:schemeClr val="tx1"/>
                          </a:solidFill>
                        </a:rPr>
                        <a:t>৯০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78121191"/>
                  </a:ext>
                </a:extLst>
              </a:tr>
              <a:tr h="494496">
                <a:tc>
                  <a:txBody>
                    <a:bodyPr/>
                    <a:lstStyle/>
                    <a:p>
                      <a:r>
                        <a:rPr lang="bn-BD" sz="1800" dirty="0">
                          <a:solidFill>
                            <a:schemeClr val="tx1"/>
                          </a:solidFill>
                        </a:rPr>
                        <a:t>৯১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>
                          <a:solidFill>
                            <a:schemeClr val="tx1"/>
                          </a:solidFill>
                        </a:rPr>
                        <a:t>৯২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>
                          <a:solidFill>
                            <a:schemeClr val="tx1"/>
                          </a:solidFill>
                        </a:rPr>
                        <a:t>৯৩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>
                          <a:solidFill>
                            <a:schemeClr val="tx1"/>
                          </a:solidFill>
                        </a:rPr>
                        <a:t>৯৪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>
                          <a:solidFill>
                            <a:schemeClr val="tx1"/>
                          </a:solidFill>
                        </a:rPr>
                        <a:t>৯৫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>
                          <a:solidFill>
                            <a:schemeClr val="tx1"/>
                          </a:solidFill>
                        </a:rPr>
                        <a:t>৯৬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>
                          <a:solidFill>
                            <a:schemeClr val="tx1"/>
                          </a:solidFill>
                        </a:rPr>
                        <a:t>৯৭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>
                          <a:solidFill>
                            <a:schemeClr val="tx1"/>
                          </a:solidFill>
                        </a:rPr>
                        <a:t>৯৮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>
                          <a:solidFill>
                            <a:schemeClr val="tx1"/>
                          </a:solidFill>
                        </a:rPr>
                        <a:t>৯৯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>
                          <a:solidFill>
                            <a:schemeClr val="tx1"/>
                          </a:solidFill>
                        </a:rPr>
                        <a:t>১০০ 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650368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604B5B6-DCC8-48D6-962E-726BA5E79AE8}"/>
              </a:ext>
            </a:extLst>
          </p:cNvPr>
          <p:cNvSpPr txBox="1"/>
          <p:nvPr/>
        </p:nvSpPr>
        <p:spPr>
          <a:xfrm>
            <a:off x="2829735" y="109628"/>
            <a:ext cx="65293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দলে ১০০ পর্যন্ত মৌলিক সংখ্যা নির্ণয়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8234150-EDB1-4366-AFBE-839194B4774A}"/>
              </a:ext>
            </a:extLst>
          </p:cNvPr>
          <p:cNvSpPr txBox="1"/>
          <p:nvPr/>
        </p:nvSpPr>
        <p:spPr>
          <a:xfrm>
            <a:off x="2200275" y="6040486"/>
            <a:ext cx="8201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দল (১ -  ৫০ )      খ দল ( ৫১ – ১০০)  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088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7EAF887-0EAE-4FF8-AF93-A95EA8776C40}"/>
              </a:ext>
            </a:extLst>
          </p:cNvPr>
          <p:cNvSpPr txBox="1"/>
          <p:nvPr/>
        </p:nvSpPr>
        <p:spPr>
          <a:xfrm>
            <a:off x="3028950" y="1042988"/>
            <a:ext cx="30428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BD" sz="80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385D47F-9709-459C-823E-F39EA766FE50}"/>
              </a:ext>
            </a:extLst>
          </p:cNvPr>
          <p:cNvSpPr txBox="1"/>
          <p:nvPr/>
        </p:nvSpPr>
        <p:spPr>
          <a:xfrm>
            <a:off x="2786063" y="2551837"/>
            <a:ext cx="801693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BD" sz="5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 পর্যন্ত কয়টি মৌলিক সংখ্যা আছে</a:t>
            </a:r>
          </a:p>
          <a:p>
            <a:pPr algn="l"/>
            <a:r>
              <a:rPr lang="bn-BD" sz="5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সেগুলো খাতায় লিখি ।  </a:t>
            </a:r>
            <a:endParaRPr lang="en-US" sz="54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876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2855" y="900332"/>
            <a:ext cx="21162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IN" sz="4000" u="sng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000" u="sng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72529" y="2588455"/>
            <a:ext cx="80986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IN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থেকে ১০০ পর্যন্ত মৌলিক ও যৌগিক সংখ্যা গুলো </a:t>
            </a:r>
          </a:p>
          <a:p>
            <a:pPr algn="l"/>
            <a:r>
              <a:rPr lang="bn-IN" sz="400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আলাদা করে লিখে আনবে। 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A66DFDA-EE60-4DDF-AB49-8C79FDFE4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8900" y="1485900"/>
            <a:ext cx="5139351" cy="39822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562C365-1344-47AC-978C-7ED2A3DD158E}"/>
              </a:ext>
            </a:extLst>
          </p:cNvPr>
          <p:cNvSpPr txBox="1"/>
          <p:nvPr/>
        </p:nvSpPr>
        <p:spPr>
          <a:xfrm>
            <a:off x="857251" y="87857"/>
            <a:ext cx="32880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BD" sz="8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endParaRPr lang="en-US" sz="8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F0E59B1-0371-4C1B-8A79-920FF80BEEBE}"/>
              </a:ext>
            </a:extLst>
          </p:cNvPr>
          <p:cNvSpPr txBox="1"/>
          <p:nvPr/>
        </p:nvSpPr>
        <p:spPr>
          <a:xfrm>
            <a:off x="7768251" y="4995952"/>
            <a:ext cx="387157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BD" sz="115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115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911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C1BDFF2-5F9A-4C5D-B12A-FDB7295255E4}"/>
              </a:ext>
            </a:extLst>
          </p:cNvPr>
          <p:cNvSpPr txBox="1"/>
          <p:nvPr/>
        </p:nvSpPr>
        <p:spPr>
          <a:xfrm>
            <a:off x="3744261" y="1530824"/>
            <a:ext cx="3981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পরিচিতিঃ 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BFE0AA9-5988-4781-99C5-4D20AFBB7CC0}"/>
              </a:ext>
            </a:extLst>
          </p:cNvPr>
          <p:cNvSpPr txBox="1"/>
          <p:nvPr/>
        </p:nvSpPr>
        <p:spPr>
          <a:xfrm>
            <a:off x="1473896" y="2568454"/>
            <a:ext cx="581120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নামঃ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নাছিমা আক্তার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ছাতিয়া চালা </a:t>
            </a:r>
            <a:r>
              <a:rPr lang="as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সখিপুর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টাংগাইল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</a:p>
        </p:txBody>
      </p:sp>
    </p:spTree>
    <p:extLst>
      <p:ext uri="{BB962C8B-B14F-4D97-AF65-F5344CB8AC3E}">
        <p14:creationId xmlns:p14="http://schemas.microsoft.com/office/powerpoint/2010/main" xmlns="" val="148963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2397558-B839-476F-AE51-1A06B3A463B5}"/>
              </a:ext>
            </a:extLst>
          </p:cNvPr>
          <p:cNvSpPr txBox="1"/>
          <p:nvPr/>
        </p:nvSpPr>
        <p:spPr>
          <a:xfrm>
            <a:off x="3429447" y="281354"/>
            <a:ext cx="37542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600" dirty="0"/>
              <a:t> </a:t>
            </a:r>
            <a:endParaRPr lang="en-US" sz="6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D58DB41-F54C-4558-9F73-5E396A79DDD3}"/>
              </a:ext>
            </a:extLst>
          </p:cNvPr>
          <p:cNvSpPr txBox="1"/>
          <p:nvPr/>
        </p:nvSpPr>
        <p:spPr>
          <a:xfrm>
            <a:off x="1428750" y="1120676"/>
            <a:ext cx="8901113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পরিচিতিঃ </a:t>
            </a:r>
          </a:p>
          <a:p>
            <a:r>
              <a:rPr lang="bn-BD" sz="40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 চতুর্থ</a:t>
            </a:r>
          </a:p>
          <a:p>
            <a:r>
              <a:rPr lang="bn-BD" sz="40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 প্রাথমিক গণিত </a:t>
            </a:r>
          </a:p>
          <a:p>
            <a:r>
              <a:rPr lang="bn-BD" sz="40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 গুণিতক ও গুণনীয়ক </a:t>
            </a:r>
          </a:p>
          <a:p>
            <a:r>
              <a:rPr lang="bn-BD" sz="40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 মৌলিক সংখ্যা </a:t>
            </a:r>
          </a:p>
          <a:p>
            <a:r>
              <a:rPr lang="bn-BD" sz="40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৪০ </a:t>
            </a:r>
            <a:r>
              <a:rPr lang="bn-BD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bn-BD" sz="40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6489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134F479-7629-400A-8B34-0A580AEF5022}"/>
              </a:ext>
            </a:extLst>
          </p:cNvPr>
          <p:cNvSpPr txBox="1"/>
          <p:nvPr/>
        </p:nvSpPr>
        <p:spPr>
          <a:xfrm>
            <a:off x="5069057" y="407963"/>
            <a:ext cx="29635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n-US" sz="6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E4D1EF2-F7B5-46B8-A222-ED6081B9BDE4}"/>
              </a:ext>
            </a:extLst>
          </p:cNvPr>
          <p:cNvSpPr txBox="1"/>
          <p:nvPr/>
        </p:nvSpPr>
        <p:spPr>
          <a:xfrm>
            <a:off x="504825" y="1423626"/>
            <a:ext cx="116871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মৌলিক সংখ্যা কী তা বলতে পারবে । </a:t>
            </a:r>
          </a:p>
          <a:p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কৃত্রিম সংখ্যা কী তা বলতে পারবে ।</a:t>
            </a:r>
          </a:p>
          <a:p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 (এক) যে মৌলিক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কৃত্রিম সংখ্যা নয় তা বলতে পারবে ।</a:t>
            </a:r>
          </a:p>
          <a:p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১০০ পর্যন্ত সংখ্যার মধ্যে মৌলিক ও কৃত্রিম সংখ্যা শনাক্ত করতে পারবে ।  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5539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557005" y="3140735"/>
          <a:ext cx="2963863" cy="490537"/>
        </p:xfrm>
        <a:graphic>
          <a:graphicData uri="http://schemas.openxmlformats.org/presentationml/2006/ole">
            <p:oleObj spid="_x0000_s1026" name="Packager Shell Object" showAsIcon="1" r:id="rId3" imgW="2964600" imgH="491040" progId="Package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89982" y="829994"/>
            <a:ext cx="39725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24C15CD-F30B-4026-8F53-8D3AC9110A80}"/>
              </a:ext>
            </a:extLst>
          </p:cNvPr>
          <p:cNvSpPr txBox="1"/>
          <p:nvPr/>
        </p:nvSpPr>
        <p:spPr>
          <a:xfrm>
            <a:off x="1771650" y="3795059"/>
            <a:ext cx="95440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as-IN" sz="5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5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5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এখানে</a:t>
            </a:r>
            <a:r>
              <a:rPr lang="en-US" sz="5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5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as-IN" sz="5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5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sz="5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5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as-IN" sz="5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5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5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5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5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5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5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 </a:t>
            </a:r>
            <a:r>
              <a:rPr lang="as-IN" sz="5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5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5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54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ুণনীয়</a:t>
            </a:r>
            <a:r>
              <a:rPr lang="as-IN" sz="5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5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bn-BD" sz="54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7CA871E-A9C7-4118-BA21-4777066C64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80143" y="757237"/>
            <a:ext cx="2143125" cy="2143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86105EB-3814-4910-A431-181F456776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7397" y="1490662"/>
            <a:ext cx="3248025" cy="1409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C60D3A7-0CCA-485D-836E-7BF663D909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510" t="3378" r="-36510" b="-3378"/>
          <a:stretch/>
        </p:blipFill>
        <p:spPr>
          <a:xfrm>
            <a:off x="1160068" y="1382223"/>
            <a:ext cx="3049275" cy="17543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FEDCD01-C0CC-4A02-B4B3-491D6FDFB814}"/>
              </a:ext>
            </a:extLst>
          </p:cNvPr>
          <p:cNvSpPr txBox="1"/>
          <p:nvPr/>
        </p:nvSpPr>
        <p:spPr>
          <a:xfrm>
            <a:off x="1502185" y="2708998"/>
            <a:ext cx="5389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BD" sz="40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D680106-DEAD-41A1-9AD7-8A1D8FE49545}"/>
              </a:ext>
            </a:extLst>
          </p:cNvPr>
          <p:cNvSpPr txBox="1"/>
          <p:nvPr/>
        </p:nvSpPr>
        <p:spPr>
          <a:xfrm>
            <a:off x="5886498" y="2723285"/>
            <a:ext cx="5854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BD" sz="40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93DF3B1-DBC0-43C6-A664-3DD82B737E1C}"/>
              </a:ext>
            </a:extLst>
          </p:cNvPr>
          <p:cNvSpPr txBox="1"/>
          <p:nvPr/>
        </p:nvSpPr>
        <p:spPr>
          <a:xfrm>
            <a:off x="9529762" y="2782606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BD" sz="40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248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38C0CC5-5571-4CA8-A5DD-57114EE3DD4C}"/>
              </a:ext>
            </a:extLst>
          </p:cNvPr>
          <p:cNvSpPr txBox="1"/>
          <p:nvPr/>
        </p:nvSpPr>
        <p:spPr>
          <a:xfrm>
            <a:off x="2046715" y="2771775"/>
            <a:ext cx="78545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9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as-IN" sz="9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9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9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9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6F5E1FE-960E-4381-A6CE-EF3482274582}"/>
              </a:ext>
            </a:extLst>
          </p:cNvPr>
          <p:cNvSpPr txBox="1"/>
          <p:nvPr/>
        </p:nvSpPr>
        <p:spPr>
          <a:xfrm>
            <a:off x="2677786" y="700087"/>
            <a:ext cx="722345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15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115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115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588221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8183" y="0"/>
            <a:ext cx="4895635" cy="156966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9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 পর্যায় </a:t>
            </a:r>
            <a:endParaRPr lang="en-US" sz="96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25930" y="2051614"/>
            <a:ext cx="9946954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কয়েকজন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শিক্ষার্থীকে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ডেকে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৭টি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কলম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১১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l"/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পেনসিল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বন্ধুদের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বলব।এবং</a:t>
            </a:r>
            <a:endParaRPr lang="en-US" sz="4000" dirty="0" smtClean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প্রশ্নোত্তরের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কতজনকে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বুঝিয়ে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l"/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দেব।সংখ্যাগুলির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গুণনীয়ক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এগুলিকে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l"/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বুঝিয়ে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</a:t>
            </a:r>
            <a:r>
              <a:rPr lang="en-US" sz="400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B3C97DE-4057-4495-8A2C-B8705EA375D2}"/>
              </a:ext>
            </a:extLst>
          </p:cNvPr>
          <p:cNvSpPr txBox="1"/>
          <p:nvPr/>
        </p:nvSpPr>
        <p:spPr>
          <a:xfrm>
            <a:off x="1685925" y="1500188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sz="4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20DBEEF-3133-4907-BF64-C4B5AF6457E8}"/>
              </a:ext>
            </a:extLst>
          </p:cNvPr>
          <p:cNvGrpSpPr/>
          <p:nvPr/>
        </p:nvGrpSpPr>
        <p:grpSpPr>
          <a:xfrm>
            <a:off x="4101570" y="1465779"/>
            <a:ext cx="4648119" cy="2192478"/>
            <a:chOff x="3714831" y="1479411"/>
            <a:chExt cx="4648119" cy="219247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8A4B8F63-D188-4F72-8DD9-2093222B73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9996" r="100000"/>
            <a:stretch/>
          </p:blipFill>
          <p:spPr>
            <a:xfrm>
              <a:off x="8148719" y="1479411"/>
              <a:ext cx="214231" cy="2143125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5EFC6E31-1AF1-41E0-9A2C-205FFF5D3189}"/>
                </a:ext>
              </a:extLst>
            </p:cNvPr>
            <p:cNvGrpSpPr/>
            <p:nvPr/>
          </p:nvGrpSpPr>
          <p:grpSpPr>
            <a:xfrm>
              <a:off x="3714831" y="1500188"/>
              <a:ext cx="4360069" cy="2171701"/>
              <a:chOff x="5098255" y="2328861"/>
              <a:chExt cx="4360069" cy="2171701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xmlns="" id="{2ADF197D-A20F-4D22-B12B-5F47D30384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315199" y="2328861"/>
                <a:ext cx="2143125" cy="2143125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xmlns="" id="{46E36D38-291A-48F8-98DE-A01D464EBC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098255" y="2357437"/>
                <a:ext cx="2143125" cy="2143125"/>
              </a:xfrm>
              <a:prstGeom prst="rect">
                <a:avLst/>
              </a:prstGeom>
            </p:spPr>
          </p:pic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492E3FB-6F48-4476-951B-14698ADAC0DE}"/>
              </a:ext>
            </a:extLst>
          </p:cNvPr>
          <p:cNvSpPr txBox="1"/>
          <p:nvPr/>
        </p:nvSpPr>
        <p:spPr>
          <a:xfrm>
            <a:off x="2971800" y="4295982"/>
            <a:ext cx="69076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ট</a:t>
            </a:r>
            <a:r>
              <a:rPr lang="as-IN" sz="40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40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09625" y="239151"/>
            <a:ext cx="28103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IN" sz="4000" u="sng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অর্ধ-বাস্তব পর্যায় </a:t>
            </a:r>
            <a:endParaRPr lang="en-US" sz="4000" u="sng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247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4000" dirty="0">
            <a:solidFill>
              <a:schemeClr val="accent6">
                <a:lumMod val="50000"/>
              </a:schemeClr>
            </a:solidFill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1272</TotalTime>
  <Words>500</Words>
  <Application>Microsoft Office PowerPoint</Application>
  <PresentationFormat>Custom</PresentationFormat>
  <Paragraphs>164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akternasima600@outlook.com</cp:lastModifiedBy>
  <cp:revision>102</cp:revision>
  <dcterms:created xsi:type="dcterms:W3CDTF">2018-05-09T06:59:37Z</dcterms:created>
  <dcterms:modified xsi:type="dcterms:W3CDTF">2020-08-23T06:18:50Z</dcterms:modified>
</cp:coreProperties>
</file>