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7BD13-819A-49F3-B1B9-D9F35C66F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9EC81B-6737-4FA7-8C39-FF801EE0E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4C9C6-15ED-4828-BD74-0CAC3CAEC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0579-6D7E-4190-A091-83AA60C41DBB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1F352-F058-4282-881E-3B616CF08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E68BD-F255-43F4-8CBD-E2A1AC166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5B3D-4DF9-44FD-AA60-5511E837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7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7E605-D589-4210-8C04-9617A4F6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3FBD22-F426-46AC-9FCB-859000659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51284-7D76-4FC0-84F3-6832152A9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0579-6D7E-4190-A091-83AA60C41DBB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32467-C13C-49E4-AE99-2E2F5066A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BB660-0994-4194-B5A8-46BDB975B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5B3D-4DF9-44FD-AA60-5511E837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0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799876-A02A-4C9A-91BF-403ECD289F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6340C-F488-4F50-98FE-1761DD8F9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51966-E934-434C-BC7C-A8FE8F551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0579-6D7E-4190-A091-83AA60C41DBB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27957-0111-4C15-9B50-D17061D9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3F30A-74BA-47D0-BA8B-1A4CEF9EA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5B3D-4DF9-44FD-AA60-5511E837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0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EE484-DE77-4818-9F9F-98DB1B2C7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EAAFA-9052-4EBB-A5C4-9DEFEAD60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5D1B6-060C-461D-97D8-AE6858CC2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0579-6D7E-4190-A091-83AA60C41DBB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E72D5-23D3-4C6B-B5BD-7D525CFF4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E5CF1-E0F7-4A27-8773-1A1B65AE3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5B3D-4DF9-44FD-AA60-5511E837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4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40251-2263-4210-A914-5C5AF2F4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8F180-9864-46D7-BD9B-396989C11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583AD-FDED-43C9-8533-D748D2E2C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0579-6D7E-4190-A091-83AA60C41DBB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98560-A044-4B99-A443-1B9879C20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14C7D-8CFF-45EF-A4EB-2F669A377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5B3D-4DF9-44FD-AA60-5511E837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93B65-3185-429F-A54B-359AB5927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DD3A3-2187-422E-8789-61010F35D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A11F9C-7358-4421-A7B0-40818F294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270F6-B615-43E0-BF12-EE4A2F40E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0579-6D7E-4190-A091-83AA60C41DBB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14D5B-A198-4229-8504-45EBBE215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EEAA94-AA1F-4884-BE1F-E32A84A18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5B3D-4DF9-44FD-AA60-5511E837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4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7CBD-B323-4B6C-9A7B-E1C2824C6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318B6-7FC3-4CB8-8AF9-4EF014F19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A3561-06F4-43A6-BC79-4640F6C22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A42D15-E77B-4D52-9040-803BA8139A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7891E4-64C2-48AA-9CD2-51F79E453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D74B65-3BFC-4F4B-9CEE-1106F1560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0579-6D7E-4190-A091-83AA60C41DBB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789A0A-1D09-423A-9284-711E8DB8A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DC690E-2CD8-4522-B838-D3B8D8D3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5B3D-4DF9-44FD-AA60-5511E837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5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325BC-5F5C-4ECC-B5F0-B47324D9C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EBFA3F-FE61-4F2B-BE6B-F0C7F77BE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0579-6D7E-4190-A091-83AA60C41DBB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C3D6B-9607-4F81-9FBC-264321EFD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BE26F-9222-40E8-AC6A-424A3E9F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5B3D-4DF9-44FD-AA60-5511E837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5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6A18B5-7356-4AD2-89A8-1778FA198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0579-6D7E-4190-A091-83AA60C41DBB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967990-2F76-459C-9827-D5682087C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4668C9-9C5E-42D8-93CF-AE23306CE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5B3D-4DF9-44FD-AA60-5511E837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7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FBE01-793E-40CF-AB93-67F77677C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CE398-7BA2-4CE0-8157-058E7D554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6053D6-D9FD-49DD-AD5D-F081E86EC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B0FA9-08ED-4692-B8F2-D6CB04DB6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0579-6D7E-4190-A091-83AA60C41DBB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F33A8-950E-4B48-8BAB-276569B7A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0316A-236A-47B0-95CD-8DC87F19F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5B3D-4DF9-44FD-AA60-5511E837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3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B07F9-0523-4AEE-84F0-3AC5CAAF8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CB17F5-6C01-4D6D-A139-655257D853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97983-EDE9-4E10-8B24-55107B2FF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05E0D-8D7E-4373-8F63-98AE6B6E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0579-6D7E-4190-A091-83AA60C41DBB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02B498-BFC8-4E48-8C63-8A24E91AE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D0C17-B83D-420A-A12B-BC3801921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5B3D-4DF9-44FD-AA60-5511E837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1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C1022F-4032-4EDA-875A-E60FD434C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C1958-3CA8-428F-AAC4-2E7CA3531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F0C47-7FB2-4B4E-9925-6F79175A9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B0579-6D7E-4190-A091-83AA60C41DBB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98A78-4B8F-40E7-A543-9A4CFEECBE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9E916-F501-4ED6-80BD-C5441BA328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65B3D-4DF9-44FD-AA60-5511E8379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5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C7032F-3B67-4422-8ED7-5C9B505877D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AD0A79A-00D2-45D1-AFB8-EEFC5778386E}"/>
              </a:ext>
            </a:extLst>
          </p:cNvPr>
          <p:cNvSpPr txBox="1"/>
          <p:nvPr/>
        </p:nvSpPr>
        <p:spPr>
          <a:xfrm>
            <a:off x="4970585" y="3840481"/>
            <a:ext cx="22508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bn-IN" dirty="0"/>
              <a:t>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BE4C6E-7411-4A75-81C6-BAE23E8E6CC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79631"/>
            <a:ext cx="2447778" cy="277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9142CA-35E6-48A4-BB33-C6A998EF41B6}"/>
              </a:ext>
            </a:extLst>
          </p:cNvPr>
          <p:cNvSpPr txBox="1"/>
          <p:nvPr/>
        </p:nvSpPr>
        <p:spPr>
          <a:xfrm>
            <a:off x="1742049" y="425382"/>
            <a:ext cx="9186204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 ২য় পত্র –প্রাণিবিজ্ঞান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459CFE-4B21-4647-80F5-D529D91435D6}"/>
              </a:ext>
            </a:extLst>
          </p:cNvPr>
          <p:cNvSpPr txBox="1"/>
          <p:nvPr/>
        </p:nvSpPr>
        <p:spPr>
          <a:xfrm>
            <a:off x="736209" y="1718044"/>
            <a:ext cx="10719582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অধ্যায়—প্রাণীর বিভিন্নতা ও শ্রেণিবিন্যাস 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54765F-8F10-4329-8BB5-DF06215F5C67}"/>
              </a:ext>
            </a:extLst>
          </p:cNvPr>
          <p:cNvSpPr txBox="1"/>
          <p:nvPr/>
        </p:nvSpPr>
        <p:spPr>
          <a:xfrm>
            <a:off x="2023403" y="3010706"/>
            <a:ext cx="8145194" cy="378565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 এম শাহিনুর রাহমান</a:t>
            </a:r>
          </a:p>
          <a:p>
            <a:pPr algn="ctr"/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প্রভাষক(উদ্ভিদবিজ্ঞান)</a:t>
            </a:r>
          </a:p>
          <a:p>
            <a:pPr algn="ctr"/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নর্থ খুলনা কলেজ</a:t>
            </a:r>
          </a:p>
          <a:p>
            <a:pPr algn="ctr"/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তেরখাদা,খুলনা।</a:t>
            </a:r>
          </a:p>
          <a:p>
            <a:pPr algn="ctr"/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০১৭২২৮০১৩৮১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84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43F6E60-F781-4055-8841-43ECC02C39FD}"/>
              </a:ext>
            </a:extLst>
          </p:cNvPr>
          <p:cNvSpPr txBox="1"/>
          <p:nvPr/>
        </p:nvSpPr>
        <p:spPr>
          <a:xfrm>
            <a:off x="-91524" y="694049"/>
            <a:ext cx="17201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১।পড়-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২।নি- ৩।পালাও৪।নি ৫।মালা-  ৬।এ্যানি ৭।আর -  ৮।একা -  ৯।কই 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D5CD2-7BF1-4A10-BADD-3EAAC6C16FF1}"/>
              </a:ext>
            </a:extLst>
          </p:cNvPr>
          <p:cNvSpPr txBox="1"/>
          <p:nvPr/>
        </p:nvSpPr>
        <p:spPr>
          <a:xfrm>
            <a:off x="1195091" y="835387"/>
            <a:ext cx="18719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Porifera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7BC512-6F73-44CD-9982-1C3D5A4EF030}"/>
              </a:ext>
            </a:extLst>
          </p:cNvPr>
          <p:cNvSpPr txBox="1"/>
          <p:nvPr/>
        </p:nvSpPr>
        <p:spPr>
          <a:xfrm>
            <a:off x="1162335" y="1436763"/>
            <a:ext cx="19046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Cnidaria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75E747-2027-40B9-A91B-485418DCF3A7}"/>
              </a:ext>
            </a:extLst>
          </p:cNvPr>
          <p:cNvSpPr txBox="1"/>
          <p:nvPr/>
        </p:nvSpPr>
        <p:spPr>
          <a:xfrm>
            <a:off x="1468420" y="2111053"/>
            <a:ext cx="21842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Platyhelminthes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624465-D675-44EE-AA39-0BE6E58678F0}"/>
              </a:ext>
            </a:extLst>
          </p:cNvPr>
          <p:cNvSpPr txBox="1"/>
          <p:nvPr/>
        </p:nvSpPr>
        <p:spPr>
          <a:xfrm>
            <a:off x="1303698" y="2591741"/>
            <a:ext cx="22638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Nematoda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6B4BB9-A24B-4D27-AFE9-0440F2CD4376}"/>
              </a:ext>
            </a:extLst>
          </p:cNvPr>
          <p:cNvSpPr txBox="1"/>
          <p:nvPr/>
        </p:nvSpPr>
        <p:spPr>
          <a:xfrm>
            <a:off x="1256612" y="3248595"/>
            <a:ext cx="19046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Mollusca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0CCBBD-1DA4-4DCD-A2CB-D3AF2D8EF164}"/>
              </a:ext>
            </a:extLst>
          </p:cNvPr>
          <p:cNvSpPr txBox="1"/>
          <p:nvPr/>
        </p:nvSpPr>
        <p:spPr>
          <a:xfrm>
            <a:off x="1210460" y="3874690"/>
            <a:ext cx="18844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Annelida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EBB36F8-7E66-4CDC-BF5F-2FE709D261B7}"/>
              </a:ext>
            </a:extLst>
          </p:cNvPr>
          <p:cNvSpPr txBox="1"/>
          <p:nvPr/>
        </p:nvSpPr>
        <p:spPr>
          <a:xfrm>
            <a:off x="1230269" y="4525097"/>
            <a:ext cx="24390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Arthropoda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80FA2E3-6D3A-4ED4-806C-1E4DAF7C62B3}"/>
              </a:ext>
            </a:extLst>
          </p:cNvPr>
          <p:cNvSpPr txBox="1"/>
          <p:nvPr/>
        </p:nvSpPr>
        <p:spPr>
          <a:xfrm>
            <a:off x="1384046" y="5174175"/>
            <a:ext cx="231425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Echinodermata</a:t>
            </a:r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4978AD-394C-44D5-9515-0C26ACD54FBF}"/>
              </a:ext>
            </a:extLst>
          </p:cNvPr>
          <p:cNvSpPr txBox="1"/>
          <p:nvPr/>
        </p:nvSpPr>
        <p:spPr>
          <a:xfrm>
            <a:off x="1256975" y="5720020"/>
            <a:ext cx="21101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Chordata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615B45-CE90-4E38-ACB4-2947C1CF1436}"/>
              </a:ext>
            </a:extLst>
          </p:cNvPr>
          <p:cNvSpPr txBox="1"/>
          <p:nvPr/>
        </p:nvSpPr>
        <p:spPr>
          <a:xfrm>
            <a:off x="3287013" y="31791"/>
            <a:ext cx="1291589" cy="70788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মাত্রা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E4D317-E793-4AE8-98B7-5EEC53A5D7C3}"/>
              </a:ext>
            </a:extLst>
          </p:cNvPr>
          <p:cNvSpPr txBox="1"/>
          <p:nvPr/>
        </p:nvSpPr>
        <p:spPr>
          <a:xfrm>
            <a:off x="3439984" y="879128"/>
            <a:ext cx="999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কোষীয়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8D65294-3783-4607-9332-28F16DECE2A0}"/>
              </a:ext>
            </a:extLst>
          </p:cNvPr>
          <p:cNvSpPr txBox="1"/>
          <p:nvPr/>
        </p:nvSpPr>
        <p:spPr>
          <a:xfrm>
            <a:off x="3395110" y="1455820"/>
            <a:ext cx="1676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কোষ টিস্যু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B11BAF-68DA-4161-BC52-73480A22A9CD}"/>
              </a:ext>
            </a:extLst>
          </p:cNvPr>
          <p:cNvSpPr txBox="1"/>
          <p:nvPr/>
        </p:nvSpPr>
        <p:spPr>
          <a:xfrm>
            <a:off x="3489564" y="2058374"/>
            <a:ext cx="1239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টিস্যু অঙ্গ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9CCFC2-1E91-40FA-9578-E6238539EDCC}"/>
              </a:ext>
            </a:extLst>
          </p:cNvPr>
          <p:cNvSpPr txBox="1"/>
          <p:nvPr/>
        </p:nvSpPr>
        <p:spPr>
          <a:xfrm>
            <a:off x="3506171" y="2683180"/>
            <a:ext cx="1058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অঙ্গতন্ত্র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2780D79-AC1C-4869-BDF1-96B11E550225}"/>
              </a:ext>
            </a:extLst>
          </p:cNvPr>
          <p:cNvSpPr txBox="1"/>
          <p:nvPr/>
        </p:nvSpPr>
        <p:spPr>
          <a:xfrm>
            <a:off x="4960925" y="21706"/>
            <a:ext cx="135518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ভ্রনস্তর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453F8FB-618E-46D3-BD43-E0A5E72F8238}"/>
              </a:ext>
            </a:extLst>
          </p:cNvPr>
          <p:cNvSpPr txBox="1"/>
          <p:nvPr/>
        </p:nvSpPr>
        <p:spPr>
          <a:xfrm>
            <a:off x="4874682" y="875213"/>
            <a:ext cx="1394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একস্তরীয়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CC0842-B28C-4321-BFA3-577DEC581CFC}"/>
              </a:ext>
            </a:extLst>
          </p:cNvPr>
          <p:cNvSpPr txBox="1"/>
          <p:nvPr/>
        </p:nvSpPr>
        <p:spPr>
          <a:xfrm>
            <a:off x="4928488" y="1465656"/>
            <a:ext cx="1355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দ্বি-স্তরীয়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D451661-B4CE-4917-AEBA-A815B1553FA0}"/>
              </a:ext>
            </a:extLst>
          </p:cNvPr>
          <p:cNvSpPr txBox="1"/>
          <p:nvPr/>
        </p:nvSpPr>
        <p:spPr>
          <a:xfrm>
            <a:off x="4928488" y="2096409"/>
            <a:ext cx="102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ত্রিস্তরীয়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1F968CE-D3D7-416B-ACFB-694F50A13E8E}"/>
              </a:ext>
            </a:extLst>
          </p:cNvPr>
          <p:cNvSpPr txBox="1"/>
          <p:nvPr/>
        </p:nvSpPr>
        <p:spPr>
          <a:xfrm>
            <a:off x="-11806" y="9944"/>
            <a:ext cx="1428082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পর্ব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D4070D0-59D5-474A-BD96-5C47B3BF612C}"/>
              </a:ext>
            </a:extLst>
          </p:cNvPr>
          <p:cNvSpPr txBox="1"/>
          <p:nvPr/>
        </p:nvSpPr>
        <p:spPr>
          <a:xfrm>
            <a:off x="6482120" y="905990"/>
            <a:ext cx="1646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অ্যাসিলোমেট</a:t>
            </a:r>
            <a:r>
              <a:rPr lang="bn-IN" sz="2800" dirty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1423051-1E86-4F00-94B8-0AF4394CC2C1}"/>
              </a:ext>
            </a:extLst>
          </p:cNvPr>
          <p:cNvSpPr txBox="1"/>
          <p:nvPr/>
        </p:nvSpPr>
        <p:spPr>
          <a:xfrm>
            <a:off x="4994683" y="2591741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/>
              <a:t>, ,</a:t>
            </a:r>
            <a:endParaRPr lang="en-US" sz="28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BDD04B1-C0B8-463F-B232-3737D817E586}"/>
              </a:ext>
            </a:extLst>
          </p:cNvPr>
          <p:cNvSpPr txBox="1"/>
          <p:nvPr/>
        </p:nvSpPr>
        <p:spPr>
          <a:xfrm>
            <a:off x="4991217" y="3206400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/>
              <a:t>, ,</a:t>
            </a:r>
            <a:endParaRPr lang="en-US" sz="28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BA000B1-75A8-4937-8D53-D14267DF036B}"/>
              </a:ext>
            </a:extLst>
          </p:cNvPr>
          <p:cNvSpPr txBox="1"/>
          <p:nvPr/>
        </p:nvSpPr>
        <p:spPr>
          <a:xfrm>
            <a:off x="3567048" y="5633056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/>
              <a:t>, ,</a:t>
            </a:r>
            <a:endParaRPr lang="en-US" sz="28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6E95A02-69B3-468B-B7A9-8BA1F88C3B87}"/>
              </a:ext>
            </a:extLst>
          </p:cNvPr>
          <p:cNvSpPr txBox="1"/>
          <p:nvPr/>
        </p:nvSpPr>
        <p:spPr>
          <a:xfrm>
            <a:off x="3582571" y="5046649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/>
              <a:t>, ,</a:t>
            </a:r>
            <a:endParaRPr lang="en-US" sz="28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A68E05F-CE2E-4469-A7F9-6BF7A7D41CD7}"/>
              </a:ext>
            </a:extLst>
          </p:cNvPr>
          <p:cNvSpPr txBox="1"/>
          <p:nvPr/>
        </p:nvSpPr>
        <p:spPr>
          <a:xfrm>
            <a:off x="3570216" y="4422465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/>
              <a:t>, ,</a:t>
            </a:r>
            <a:endParaRPr lang="en-US" sz="28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E03EEFB-4FFD-4858-AF59-2280930D93EE}"/>
              </a:ext>
            </a:extLst>
          </p:cNvPr>
          <p:cNvSpPr txBox="1"/>
          <p:nvPr/>
        </p:nvSpPr>
        <p:spPr>
          <a:xfrm>
            <a:off x="3567048" y="3830584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/>
              <a:t>, ,</a:t>
            </a:r>
            <a:endParaRPr lang="en-US" sz="28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DDC8858-2E08-464C-9A66-D01AD77BEADC}"/>
              </a:ext>
            </a:extLst>
          </p:cNvPr>
          <p:cNvSpPr txBox="1"/>
          <p:nvPr/>
        </p:nvSpPr>
        <p:spPr>
          <a:xfrm>
            <a:off x="3517329" y="3181506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/>
              <a:t>, ,</a:t>
            </a:r>
            <a:endParaRPr lang="en-US" sz="28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C2AF3D4-ADE3-4791-9D54-D67C6D2E5418}"/>
              </a:ext>
            </a:extLst>
          </p:cNvPr>
          <p:cNvSpPr txBox="1"/>
          <p:nvPr/>
        </p:nvSpPr>
        <p:spPr>
          <a:xfrm>
            <a:off x="4879231" y="5666606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FF0000"/>
                </a:solidFill>
              </a:rPr>
              <a:t>, 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6349DBE-23A9-487E-9E54-3E1B509F7C0B}"/>
              </a:ext>
            </a:extLst>
          </p:cNvPr>
          <p:cNvSpPr txBox="1"/>
          <p:nvPr/>
        </p:nvSpPr>
        <p:spPr>
          <a:xfrm>
            <a:off x="4892692" y="5046649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FF0000"/>
                </a:solidFill>
              </a:rPr>
              <a:t>, 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B088A2D-4611-4F59-9771-04457E97E849}"/>
              </a:ext>
            </a:extLst>
          </p:cNvPr>
          <p:cNvSpPr txBox="1"/>
          <p:nvPr/>
        </p:nvSpPr>
        <p:spPr>
          <a:xfrm>
            <a:off x="4879231" y="4482882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FF0000"/>
                </a:solidFill>
              </a:rPr>
              <a:t>, 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E46ABE3-AB69-4E83-85F5-8649DF3EBFCF}"/>
              </a:ext>
            </a:extLst>
          </p:cNvPr>
          <p:cNvSpPr txBox="1"/>
          <p:nvPr/>
        </p:nvSpPr>
        <p:spPr>
          <a:xfrm>
            <a:off x="4874682" y="3877160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FF0000"/>
                </a:solidFill>
              </a:rPr>
              <a:t>, 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1189F72-2376-424B-AF63-06A0641FC0CA}"/>
              </a:ext>
            </a:extLst>
          </p:cNvPr>
          <p:cNvSpPr txBox="1"/>
          <p:nvPr/>
        </p:nvSpPr>
        <p:spPr>
          <a:xfrm>
            <a:off x="6778345" y="56653"/>
            <a:ext cx="1153551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সিলোম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77D68FB-9E76-43AC-B452-057583CE23FB}"/>
              </a:ext>
            </a:extLst>
          </p:cNvPr>
          <p:cNvSpPr txBox="1"/>
          <p:nvPr/>
        </p:nvSpPr>
        <p:spPr>
          <a:xfrm>
            <a:off x="6474267" y="2115566"/>
            <a:ext cx="1646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অ্যাসিলোমেট</a:t>
            </a:r>
            <a:r>
              <a:rPr lang="bn-IN" sz="2800" dirty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1992B63-0125-4829-BCA0-D43795FA0D5A}"/>
              </a:ext>
            </a:extLst>
          </p:cNvPr>
          <p:cNvSpPr txBox="1"/>
          <p:nvPr/>
        </p:nvSpPr>
        <p:spPr>
          <a:xfrm>
            <a:off x="6474267" y="1514276"/>
            <a:ext cx="1646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অ্যাসিলোমেট</a:t>
            </a:r>
            <a:r>
              <a:rPr lang="bn-IN" sz="2800" dirty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725930-9807-491C-9834-5CA2F0020BCF}"/>
              </a:ext>
            </a:extLst>
          </p:cNvPr>
          <p:cNvSpPr txBox="1"/>
          <p:nvPr/>
        </p:nvSpPr>
        <p:spPr>
          <a:xfrm>
            <a:off x="6206669" y="2742022"/>
            <a:ext cx="2104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সিউডোসিলোমেট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B9E68EC-213B-46FB-8E05-A6E56E0C5DA2}"/>
              </a:ext>
            </a:extLst>
          </p:cNvPr>
          <p:cNvSpPr txBox="1"/>
          <p:nvPr/>
        </p:nvSpPr>
        <p:spPr>
          <a:xfrm>
            <a:off x="6302830" y="3331149"/>
            <a:ext cx="1629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ইউসিলোমেট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CE93132-D009-4F87-B8CC-33CAC4D73FDF}"/>
              </a:ext>
            </a:extLst>
          </p:cNvPr>
          <p:cNvSpPr txBox="1"/>
          <p:nvPr/>
        </p:nvSpPr>
        <p:spPr>
          <a:xfrm>
            <a:off x="6600291" y="3899245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/>
              <a:t>, ,</a:t>
            </a:r>
            <a:endParaRPr lang="en-US" sz="28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5C2BEE4-8E11-4798-82B5-04CF7623703D}"/>
              </a:ext>
            </a:extLst>
          </p:cNvPr>
          <p:cNvSpPr txBox="1"/>
          <p:nvPr/>
        </p:nvSpPr>
        <p:spPr>
          <a:xfrm>
            <a:off x="6623015" y="5719045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/>
              <a:t>, ,</a:t>
            </a:r>
            <a:endParaRPr lang="en-US" sz="28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0ECF9E7-E395-4852-A42F-6A4A82A3A72C}"/>
              </a:ext>
            </a:extLst>
          </p:cNvPr>
          <p:cNvSpPr txBox="1"/>
          <p:nvPr/>
        </p:nvSpPr>
        <p:spPr>
          <a:xfrm>
            <a:off x="6620147" y="4540438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/>
              <a:t>, ,</a:t>
            </a:r>
            <a:endParaRPr lang="en-US" sz="28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536D6B5-27E4-41F2-B9C4-CE5FBD29F908}"/>
              </a:ext>
            </a:extLst>
          </p:cNvPr>
          <p:cNvSpPr txBox="1"/>
          <p:nvPr/>
        </p:nvSpPr>
        <p:spPr>
          <a:xfrm>
            <a:off x="6602314" y="5130448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/>
              <a:t>, ,</a:t>
            </a:r>
            <a:endParaRPr lang="en-US" sz="28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EB3FA66-E46F-47A9-B347-211EFBC376FD}"/>
              </a:ext>
            </a:extLst>
          </p:cNvPr>
          <p:cNvSpPr txBox="1"/>
          <p:nvPr/>
        </p:nvSpPr>
        <p:spPr>
          <a:xfrm>
            <a:off x="8214796" y="37094"/>
            <a:ext cx="1153552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আবরণ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2" name="Multiplication Sign 61">
            <a:extLst>
              <a:ext uri="{FF2B5EF4-FFF2-40B4-BE49-F238E27FC236}">
                <a16:creationId xmlns:a16="http://schemas.microsoft.com/office/drawing/2014/main" id="{BB7F419A-8CC1-4717-8DCA-0BF6E5CE0170}"/>
              </a:ext>
            </a:extLst>
          </p:cNvPr>
          <p:cNvSpPr/>
          <p:nvPr/>
        </p:nvSpPr>
        <p:spPr>
          <a:xfrm>
            <a:off x="8487593" y="5250068"/>
            <a:ext cx="482278" cy="523220"/>
          </a:xfrm>
          <a:prstGeom prst="mathMultiply">
            <a:avLst>
              <a:gd name="adj1" fmla="val 4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Multiplication Sign 62">
            <a:extLst>
              <a:ext uri="{FF2B5EF4-FFF2-40B4-BE49-F238E27FC236}">
                <a16:creationId xmlns:a16="http://schemas.microsoft.com/office/drawing/2014/main" id="{FDDD45F9-0FB3-404A-9F14-D9B1788EEE4B}"/>
              </a:ext>
            </a:extLst>
          </p:cNvPr>
          <p:cNvSpPr/>
          <p:nvPr/>
        </p:nvSpPr>
        <p:spPr>
          <a:xfrm>
            <a:off x="8518884" y="5854241"/>
            <a:ext cx="482278" cy="523220"/>
          </a:xfrm>
          <a:prstGeom prst="mathMultiply">
            <a:avLst>
              <a:gd name="adj1" fmla="val 4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Multiplication Sign 63">
            <a:extLst>
              <a:ext uri="{FF2B5EF4-FFF2-40B4-BE49-F238E27FC236}">
                <a16:creationId xmlns:a16="http://schemas.microsoft.com/office/drawing/2014/main" id="{7B2B5AAC-E5B1-4519-86B7-1A6705521BA2}"/>
              </a:ext>
            </a:extLst>
          </p:cNvPr>
          <p:cNvSpPr/>
          <p:nvPr/>
        </p:nvSpPr>
        <p:spPr>
          <a:xfrm flipV="1">
            <a:off x="8653700" y="1512273"/>
            <a:ext cx="329878" cy="584136"/>
          </a:xfrm>
          <a:prstGeom prst="mathMultiply">
            <a:avLst>
              <a:gd name="adj1" fmla="val 4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Multiplication Sign 64">
            <a:extLst>
              <a:ext uri="{FF2B5EF4-FFF2-40B4-BE49-F238E27FC236}">
                <a16:creationId xmlns:a16="http://schemas.microsoft.com/office/drawing/2014/main" id="{E5C049A1-6660-4D39-83A0-7060EC47A2A3}"/>
              </a:ext>
            </a:extLst>
          </p:cNvPr>
          <p:cNvSpPr/>
          <p:nvPr/>
        </p:nvSpPr>
        <p:spPr>
          <a:xfrm>
            <a:off x="8577500" y="832010"/>
            <a:ext cx="482278" cy="584775"/>
          </a:xfrm>
          <a:prstGeom prst="mathMultiply">
            <a:avLst>
              <a:gd name="adj1" fmla="val 4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241A432-D651-4977-80DB-AB997D667692}"/>
              </a:ext>
            </a:extLst>
          </p:cNvPr>
          <p:cNvSpPr txBox="1"/>
          <p:nvPr/>
        </p:nvSpPr>
        <p:spPr>
          <a:xfrm>
            <a:off x="8311251" y="2135914"/>
            <a:ext cx="1317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কিউটিকল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73BE1DA-1534-4FA9-844B-72DFE53F5E14}"/>
              </a:ext>
            </a:extLst>
          </p:cNvPr>
          <p:cNvSpPr txBox="1"/>
          <p:nvPr/>
        </p:nvSpPr>
        <p:spPr>
          <a:xfrm>
            <a:off x="8350533" y="2817403"/>
            <a:ext cx="1317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কিউটিকল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1A1726A-17D4-497F-B98F-780F93641F56}"/>
              </a:ext>
            </a:extLst>
          </p:cNvPr>
          <p:cNvSpPr txBox="1"/>
          <p:nvPr/>
        </p:nvSpPr>
        <p:spPr>
          <a:xfrm>
            <a:off x="8486140" y="3376025"/>
            <a:ext cx="1121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কাইটিন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170591E-306B-4F82-AB98-554FB7A1CC19}"/>
              </a:ext>
            </a:extLst>
          </p:cNvPr>
          <p:cNvSpPr txBox="1"/>
          <p:nvPr/>
        </p:nvSpPr>
        <p:spPr>
          <a:xfrm>
            <a:off x="8379708" y="4007583"/>
            <a:ext cx="1361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কিউটিকল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A338B99-BE8C-47B3-9695-91A543B9E825}"/>
              </a:ext>
            </a:extLst>
          </p:cNvPr>
          <p:cNvSpPr txBox="1"/>
          <p:nvPr/>
        </p:nvSpPr>
        <p:spPr>
          <a:xfrm>
            <a:off x="8432276" y="4645895"/>
            <a:ext cx="101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কাইটিন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70FEAC2-1E38-4878-8BAF-F211FC99F730}"/>
              </a:ext>
            </a:extLst>
          </p:cNvPr>
          <p:cNvSpPr txBox="1"/>
          <p:nvPr/>
        </p:nvSpPr>
        <p:spPr>
          <a:xfrm>
            <a:off x="9605252" y="59057"/>
            <a:ext cx="1153551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IN" sz="2400" dirty="0"/>
              <a:t>পৌষ্ঠীক</a:t>
            </a:r>
          </a:p>
          <a:p>
            <a:r>
              <a:rPr lang="bn-IN" sz="2400" dirty="0"/>
              <a:t>নালী</a:t>
            </a:r>
            <a:endParaRPr lang="en-US" sz="2400" dirty="0"/>
          </a:p>
        </p:txBody>
      </p:sp>
      <p:sp>
        <p:nvSpPr>
          <p:cNvPr id="76" name="Multiplication Sign 75">
            <a:extLst>
              <a:ext uri="{FF2B5EF4-FFF2-40B4-BE49-F238E27FC236}">
                <a16:creationId xmlns:a16="http://schemas.microsoft.com/office/drawing/2014/main" id="{B4CF5D50-0922-498B-8B69-4A301ADB4F12}"/>
              </a:ext>
            </a:extLst>
          </p:cNvPr>
          <p:cNvSpPr/>
          <p:nvPr/>
        </p:nvSpPr>
        <p:spPr>
          <a:xfrm>
            <a:off x="9866915" y="924400"/>
            <a:ext cx="482278" cy="584775"/>
          </a:xfrm>
          <a:prstGeom prst="mathMultiply">
            <a:avLst>
              <a:gd name="adj1" fmla="val 4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6BCC112-148A-4881-B546-1D9D9CF38BCD}"/>
              </a:ext>
            </a:extLst>
          </p:cNvPr>
          <p:cNvSpPr txBox="1"/>
          <p:nvPr/>
        </p:nvSpPr>
        <p:spPr>
          <a:xfrm>
            <a:off x="9847831" y="2133062"/>
            <a:ext cx="848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IN" sz="2800" dirty="0"/>
              <a:t> </a:t>
            </a:r>
            <a:endParaRPr lang="en-US" sz="28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8E9C5FD-6D14-40A9-806B-90B206B6188A}"/>
              </a:ext>
            </a:extLst>
          </p:cNvPr>
          <p:cNvSpPr txBox="1"/>
          <p:nvPr/>
        </p:nvSpPr>
        <p:spPr>
          <a:xfrm>
            <a:off x="9793162" y="1555052"/>
            <a:ext cx="848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IN" sz="2800" dirty="0"/>
              <a:t> </a:t>
            </a:r>
            <a:endParaRPr lang="en-US" sz="28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7E7C6C1-FAF0-419E-939D-A336767F9F23}"/>
              </a:ext>
            </a:extLst>
          </p:cNvPr>
          <p:cNvSpPr txBox="1"/>
          <p:nvPr/>
        </p:nvSpPr>
        <p:spPr>
          <a:xfrm>
            <a:off x="9793161" y="2860049"/>
            <a:ext cx="848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IN" sz="2800" dirty="0"/>
              <a:t> </a:t>
            </a:r>
            <a:endParaRPr lang="en-US" sz="28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9969D2D-656B-4363-B8DB-50279235B587}"/>
              </a:ext>
            </a:extLst>
          </p:cNvPr>
          <p:cNvSpPr txBox="1"/>
          <p:nvPr/>
        </p:nvSpPr>
        <p:spPr>
          <a:xfrm>
            <a:off x="9859566" y="3390430"/>
            <a:ext cx="848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IN" sz="2800" dirty="0"/>
              <a:t> </a:t>
            </a:r>
            <a:endParaRPr lang="en-US" sz="28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62C7868-BC35-4A01-A8C4-8121DA9ABF2A}"/>
              </a:ext>
            </a:extLst>
          </p:cNvPr>
          <p:cNvSpPr txBox="1"/>
          <p:nvPr/>
        </p:nvSpPr>
        <p:spPr>
          <a:xfrm>
            <a:off x="9895019" y="4645895"/>
            <a:ext cx="848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IN" sz="2800" dirty="0"/>
              <a:t> </a:t>
            </a:r>
            <a:endParaRPr lang="en-US" sz="28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8E6FA7A-396E-4601-B3C2-CEB7197A0E45}"/>
              </a:ext>
            </a:extLst>
          </p:cNvPr>
          <p:cNvSpPr txBox="1"/>
          <p:nvPr/>
        </p:nvSpPr>
        <p:spPr>
          <a:xfrm>
            <a:off x="9874986" y="4025667"/>
            <a:ext cx="848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IN" sz="2800" dirty="0"/>
              <a:t> </a:t>
            </a:r>
            <a:endParaRPr lang="en-US" sz="28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363A5B4-D1DE-4206-9F9E-A05DC637D0B9}"/>
              </a:ext>
            </a:extLst>
          </p:cNvPr>
          <p:cNvSpPr txBox="1"/>
          <p:nvPr/>
        </p:nvSpPr>
        <p:spPr>
          <a:xfrm>
            <a:off x="9886783" y="5260564"/>
            <a:ext cx="848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IN" sz="2800" dirty="0"/>
              <a:t> </a:t>
            </a:r>
            <a:endParaRPr lang="en-US" sz="28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6DF2BCB-1A66-45FA-9DE2-B439221F817E}"/>
              </a:ext>
            </a:extLst>
          </p:cNvPr>
          <p:cNvSpPr txBox="1"/>
          <p:nvPr/>
        </p:nvSpPr>
        <p:spPr>
          <a:xfrm>
            <a:off x="9866915" y="5924187"/>
            <a:ext cx="848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IN" sz="2800" dirty="0"/>
              <a:t> </a:t>
            </a:r>
            <a:endParaRPr lang="en-US" sz="28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1345CC0-9DF5-42CB-B805-EB3CB20FDEDA}"/>
              </a:ext>
            </a:extLst>
          </p:cNvPr>
          <p:cNvSpPr txBox="1"/>
          <p:nvPr/>
        </p:nvSpPr>
        <p:spPr>
          <a:xfrm>
            <a:off x="10855313" y="3471048"/>
            <a:ext cx="1100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solidFill>
                  <a:srgbClr val="FF0000"/>
                </a:solidFill>
              </a:rPr>
              <a:t>অখন্ডায়ন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DFC8F51-C36F-4916-B717-689106F17D7E}"/>
              </a:ext>
            </a:extLst>
          </p:cNvPr>
          <p:cNvSpPr txBox="1"/>
          <p:nvPr/>
        </p:nvSpPr>
        <p:spPr>
          <a:xfrm>
            <a:off x="10855313" y="2912968"/>
            <a:ext cx="1100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solidFill>
                  <a:srgbClr val="FF0000"/>
                </a:solidFill>
              </a:rPr>
              <a:t>অখন্ডায়ন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EDA11DB-16D7-42CD-A63B-5065D17DDAE2}"/>
              </a:ext>
            </a:extLst>
          </p:cNvPr>
          <p:cNvSpPr txBox="1"/>
          <p:nvPr/>
        </p:nvSpPr>
        <p:spPr>
          <a:xfrm>
            <a:off x="10855313" y="5322411"/>
            <a:ext cx="1100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solidFill>
                  <a:srgbClr val="FF0000"/>
                </a:solidFill>
              </a:rPr>
              <a:t>অখন্ডায়ন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9E415AB-CBBE-4D7F-880E-BE6CF7E1CDE2}"/>
              </a:ext>
            </a:extLst>
          </p:cNvPr>
          <p:cNvSpPr txBox="1"/>
          <p:nvPr/>
        </p:nvSpPr>
        <p:spPr>
          <a:xfrm>
            <a:off x="10789484" y="4126543"/>
            <a:ext cx="1431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প্রকৃত খন্ডায়ন</a:t>
            </a:r>
            <a:endParaRPr lang="en-US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598AE7AC-7F41-49C7-8F99-54615EEB2D43}"/>
              </a:ext>
            </a:extLst>
          </p:cNvPr>
          <p:cNvSpPr txBox="1"/>
          <p:nvPr/>
        </p:nvSpPr>
        <p:spPr>
          <a:xfrm>
            <a:off x="10730343" y="4743202"/>
            <a:ext cx="1431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অসম খন্ডায়ন</a:t>
            </a:r>
            <a:endParaRPr lang="en-US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4868D36-9C73-4E91-8461-5A97737F28E4}"/>
              </a:ext>
            </a:extLst>
          </p:cNvPr>
          <p:cNvSpPr txBox="1"/>
          <p:nvPr/>
        </p:nvSpPr>
        <p:spPr>
          <a:xfrm>
            <a:off x="10696616" y="5890334"/>
            <a:ext cx="1495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অসম খন্ডায়ন</a:t>
            </a:r>
          </a:p>
          <a:p>
            <a:r>
              <a:rPr lang="bn-IN" dirty="0"/>
              <a:t>অভ্যন্তরীণ </a:t>
            </a:r>
            <a:endParaRPr lang="en-US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71BE9F-0FAF-4DD1-9814-020DFD4E611D}"/>
              </a:ext>
            </a:extLst>
          </p:cNvPr>
          <p:cNvSpPr txBox="1"/>
          <p:nvPr/>
        </p:nvSpPr>
        <p:spPr>
          <a:xfrm>
            <a:off x="10802440" y="62951"/>
            <a:ext cx="1336687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FF0000"/>
                </a:solidFill>
              </a:rPr>
              <a:t>খন্ডায়ন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3" name="Multiplication Sign 112">
            <a:extLst>
              <a:ext uri="{FF2B5EF4-FFF2-40B4-BE49-F238E27FC236}">
                <a16:creationId xmlns:a16="http://schemas.microsoft.com/office/drawing/2014/main" id="{A0E54294-64F1-4186-9A26-034FFD0A5588}"/>
              </a:ext>
            </a:extLst>
          </p:cNvPr>
          <p:cNvSpPr/>
          <p:nvPr/>
        </p:nvSpPr>
        <p:spPr>
          <a:xfrm>
            <a:off x="11038920" y="880526"/>
            <a:ext cx="482278" cy="584775"/>
          </a:xfrm>
          <a:prstGeom prst="mathMultiply">
            <a:avLst>
              <a:gd name="adj1" fmla="val 4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Multiplication Sign 113">
            <a:extLst>
              <a:ext uri="{FF2B5EF4-FFF2-40B4-BE49-F238E27FC236}">
                <a16:creationId xmlns:a16="http://schemas.microsoft.com/office/drawing/2014/main" id="{1D056F22-9959-48C8-B657-650E30502032}"/>
              </a:ext>
            </a:extLst>
          </p:cNvPr>
          <p:cNvSpPr/>
          <p:nvPr/>
        </p:nvSpPr>
        <p:spPr>
          <a:xfrm>
            <a:off x="10988506" y="1530791"/>
            <a:ext cx="482278" cy="584775"/>
          </a:xfrm>
          <a:prstGeom prst="mathMultiply">
            <a:avLst>
              <a:gd name="adj1" fmla="val 4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Multiplication Sign 114">
            <a:extLst>
              <a:ext uri="{FF2B5EF4-FFF2-40B4-BE49-F238E27FC236}">
                <a16:creationId xmlns:a16="http://schemas.microsoft.com/office/drawing/2014/main" id="{96854A47-5302-40C0-B9CA-05CD30F7B6C8}"/>
              </a:ext>
            </a:extLst>
          </p:cNvPr>
          <p:cNvSpPr/>
          <p:nvPr/>
        </p:nvSpPr>
        <p:spPr>
          <a:xfrm>
            <a:off x="11004695" y="2140913"/>
            <a:ext cx="482278" cy="584775"/>
          </a:xfrm>
          <a:prstGeom prst="mathMultiply">
            <a:avLst>
              <a:gd name="adj1" fmla="val 4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0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6" grpId="0"/>
      <p:bldP spid="27" grpId="0" animBg="1"/>
      <p:bldP spid="28" grpId="0"/>
      <p:bldP spid="29" grpId="0"/>
      <p:bldP spid="30" grpId="0"/>
      <p:bldP spid="31" grpId="0"/>
      <p:bldP spid="32" grpId="0" animBg="1"/>
      <p:bldP spid="33" grpId="0"/>
      <p:bldP spid="34" grpId="0"/>
      <p:bldP spid="35" grpId="0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  <p:bldP spid="50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9" grpId="0"/>
      <p:bldP spid="60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69" grpId="0"/>
      <p:bldP spid="70" grpId="0"/>
      <p:bldP spid="72" grpId="0" animBg="1"/>
      <p:bldP spid="76" grpId="0" animBg="1"/>
      <p:bldP spid="77" grpId="0"/>
      <p:bldP spid="78" grpId="0"/>
      <p:bldP spid="79" grpId="0"/>
      <p:bldP spid="80" grpId="0"/>
      <p:bldP spid="84" grpId="0"/>
      <p:bldP spid="85" grpId="0"/>
      <p:bldP spid="86" grpId="0"/>
      <p:bldP spid="87" grpId="0"/>
      <p:bldP spid="105" grpId="0"/>
      <p:bldP spid="106" grpId="0"/>
      <p:bldP spid="107" grpId="0"/>
      <p:bldP spid="108" grpId="0"/>
      <p:bldP spid="109" grpId="0"/>
      <p:bldP spid="110" grpId="0"/>
      <p:bldP spid="112" grpId="0" animBg="1"/>
      <p:bldP spid="113" grpId="0" animBg="1"/>
      <p:bldP spid="114" grpId="0" animBg="1"/>
      <p:bldP spid="1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5AF9F2-E626-473E-9170-BDD43C7CD95E}"/>
              </a:ext>
            </a:extLst>
          </p:cNvPr>
          <p:cNvSpPr txBox="1"/>
          <p:nvPr/>
        </p:nvSpPr>
        <p:spPr>
          <a:xfrm>
            <a:off x="4433341" y="1668693"/>
            <a:ext cx="3325318" cy="30469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9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96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154</Words>
  <Application>Microsoft Office PowerPoint</Application>
  <PresentationFormat>Widescreen</PresentationFormat>
  <Paragraphs>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GM</dc:creator>
  <cp:lastModifiedBy>GM</cp:lastModifiedBy>
  <cp:revision>22</cp:revision>
  <dcterms:created xsi:type="dcterms:W3CDTF">2020-08-22T14:41:18Z</dcterms:created>
  <dcterms:modified xsi:type="dcterms:W3CDTF">2020-08-23T06:08:36Z</dcterms:modified>
</cp:coreProperties>
</file>