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9" r:id="rId8"/>
    <p:sldId id="284" r:id="rId9"/>
    <p:sldId id="285" r:id="rId10"/>
    <p:sldId id="256" r:id="rId11"/>
    <p:sldId id="286" r:id="rId12"/>
    <p:sldId id="287" r:id="rId13"/>
    <p:sldId id="288" r:id="rId14"/>
    <p:sldId id="277" r:id="rId15"/>
    <p:sldId id="281" r:id="rId16"/>
    <p:sldId id="270" r:id="rId17"/>
    <p:sldId id="257" r:id="rId18"/>
    <p:sldId id="289" r:id="rId19"/>
    <p:sldId id="261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C5E1-FB45-440E-9302-C7A86F02AEE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2C6B-F9B2-4490-BF26-4EB89FF0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5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C5E1-FB45-440E-9302-C7A86F02AEE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2C6B-F9B2-4490-BF26-4EB89FF0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4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C5E1-FB45-440E-9302-C7A86F02AEE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2C6B-F9B2-4490-BF26-4EB89FF0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0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C5E1-FB45-440E-9302-C7A86F02AEE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2C6B-F9B2-4490-BF26-4EB89FF0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0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C5E1-FB45-440E-9302-C7A86F02AEE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2C6B-F9B2-4490-BF26-4EB89FF0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7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C5E1-FB45-440E-9302-C7A86F02AEE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2C6B-F9B2-4490-BF26-4EB89FF0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0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C5E1-FB45-440E-9302-C7A86F02AEE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2C6B-F9B2-4490-BF26-4EB89FF0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9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C5E1-FB45-440E-9302-C7A86F02AEE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2C6B-F9B2-4490-BF26-4EB89FF0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6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C5E1-FB45-440E-9302-C7A86F02AEE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2C6B-F9B2-4490-BF26-4EB89FF0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2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C5E1-FB45-440E-9302-C7A86F02AEE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2C6B-F9B2-4490-BF26-4EB89FF0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3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C5E1-FB45-440E-9302-C7A86F02AEE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2C6B-F9B2-4490-BF26-4EB89FF0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8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BC5E1-FB45-440E-9302-C7A86F02AEE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2C6B-F9B2-4490-BF26-4EB89FF0D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fif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fif"/><Relationship Id="rId4" Type="http://schemas.openxmlformats.org/officeDocument/2006/relationships/image" Target="../media/image18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fif"/><Relationship Id="rId4" Type="http://schemas.openxmlformats.org/officeDocument/2006/relationships/image" Target="../media/image25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"/>
            <a:ext cx="12194721" cy="6856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05833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0" b="1" dirty="0" smtClean="0">
                <a:ln w="57150"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0" b="1" dirty="0">
              <a:ln w="57150">
                <a:solidFill>
                  <a:schemeClr val="bg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-257175" y="-85725"/>
            <a:ext cx="6273117" cy="7553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6015942" y="-85725"/>
            <a:ext cx="6704346" cy="75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49297 -4.44444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50573 -4.44444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3580" y="269646"/>
            <a:ext cx="11870576" cy="4289091"/>
            <a:chOff x="203580" y="269646"/>
            <a:chExt cx="11870576" cy="4289091"/>
          </a:xfrm>
        </p:grpSpPr>
        <p:sp>
          <p:nvSpPr>
            <p:cNvPr id="2" name="Rectangle 1"/>
            <p:cNvSpPr/>
            <p:nvPr/>
          </p:nvSpPr>
          <p:spPr>
            <a:xfrm>
              <a:off x="203580" y="269646"/>
              <a:ext cx="5599610" cy="8309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C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সাঁওতালদের</a:t>
              </a:r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 জীবন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41" y="1100643"/>
              <a:ext cx="6416315" cy="345809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03580" y="4560943"/>
            <a:ext cx="11870576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 সমাজ হলো পিতৃসূত্রীয়।তাদের সমাজ পিতার সূত্র ধরে সন্তানের দল ও গোত্র পরিচয় নির্ণয় করা হয়। সাঁওতাল সমাজের মূল ভিত্তি হচ্ছে গ্রাম-পঞ্চায়েত। পঞ্চায়েত পরিচালনার জন্য সাধারণত পাঁচজন সদস্য থাকেন। এরা হলো মাঞ্জহি হারাম,জগমাঞ্জহি। জগপরানিক,গোডেৎ ও নায়কি। নায়কিকে তারা পঞ্চায়েত সদস্য নয় বরং ধর্মগুরু হিসাবে মনে করে।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580" y="269646"/>
            <a:ext cx="5808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জীবন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04" y="1302073"/>
            <a:ext cx="7120198" cy="34363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3580" y="4939812"/>
            <a:ext cx="1175012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জীবিকা হলো কৃষি।বৃহত্তর রাজশাহী,দিনাজপুর ও রংপুর জেলায় তারা মূলত কৃষি শ্রমিক হিসাবে কাজ করে।নারী ও পুরুষ উভয়ই ক্ষেতে কাজ করে।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38" y="1229230"/>
            <a:ext cx="2948898" cy="1727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51" y="1170676"/>
            <a:ext cx="2667000" cy="178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80" y="1173485"/>
            <a:ext cx="2952750" cy="1722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80" y="2967454"/>
            <a:ext cx="2857500" cy="1762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38" y="3070824"/>
            <a:ext cx="2948898" cy="1658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58" y="3020682"/>
            <a:ext cx="2705100" cy="1685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78182" y="2102129"/>
            <a:ext cx="156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সরিষা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7244" y="1985487"/>
            <a:ext cx="156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0887" y="1731277"/>
            <a:ext cx="156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7590" y="3621359"/>
            <a:ext cx="156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মরিচ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7244" y="3577035"/>
            <a:ext cx="156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6550" y="3494077"/>
            <a:ext cx="156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6383" y="5006296"/>
            <a:ext cx="1087686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ধান ,সরিষা,তামাক,মরিচ,তিল,ইক্ষু, প্রভৃতি ফসলের চাষ করে।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9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580" y="269646"/>
            <a:ext cx="5808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জীবন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0" y="1265211"/>
            <a:ext cx="2061587" cy="1663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12" y="1282002"/>
            <a:ext cx="2149145" cy="1663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89" y="1282001"/>
            <a:ext cx="2300381" cy="1663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6648" y="2282848"/>
            <a:ext cx="978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0893" y="2282849"/>
            <a:ext cx="978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8718" y="2282847"/>
            <a:ext cx="170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শালপাতা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580" y="3781105"/>
            <a:ext cx="10876864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,বেত,শালপাতা প্রভৃতি দ্বারা নানা প্রকার মাদুর,ঝাড়ু প্রভৃতি তৈরি করে নিজেদের প্রয়োজন মিটায় ও হাটে বিক্রি করে।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89" y="1241530"/>
            <a:ext cx="2164711" cy="17044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608" y="1282001"/>
            <a:ext cx="2376654" cy="16471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44467" y="2282846"/>
            <a:ext cx="170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মাদুর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09986" y="2255335"/>
            <a:ext cx="170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ঝাড়ু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580" y="269646"/>
            <a:ext cx="482055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 জীবন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580" y="4860692"/>
            <a:ext cx="11854101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নৃগোষ্ঠী প্রধানত দুইটি ধর্মের অনুসারি। তাদের এক অংশ সনাতন হিন্দু ধর্মে বিশ্বাস করে এবং এই ধর্মের আচার-অনুষ্ঠান পালন করে।অপর অংশ খ্রিষ্ট ধর্ম গ্রহণ করেছে এবং তারা খ্রিষ্ট ধর্মের আচার-অনুষ্ঠান পালন করে থাকে।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20" y="1100643"/>
            <a:ext cx="4750230" cy="3479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335" y="1100643"/>
            <a:ext cx="4005346" cy="3479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4291" y="3301868"/>
            <a:ext cx="156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 ধর্ম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5919" y="1617151"/>
            <a:ext cx="156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 ধর্ম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7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28635" y="495947"/>
            <a:ext cx="4405100" cy="6078626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সাঁতালদের প্রধান খাদ্য ভাত।সাধারণত তারা মাটির ঘরে বাস করে।তাদের বাড়ির দেয়াল মাটির তৈরি এবং তাতে খড়ের ছাউনি থাকে।সাঁওতালরা তাদের ঘর-বাড়ি খুব পরিষ্কার-পরিচ্ছন্ন রাখে।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3" y="1346962"/>
            <a:ext cx="3291101" cy="32714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573474" y="2967182"/>
            <a:ext cx="2215066" cy="407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09" y="154803"/>
            <a:ext cx="4786117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জীবন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3474" y="4944742"/>
            <a:ext cx="2215066" cy="407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25" y="1358640"/>
            <a:ext cx="3378631" cy="3279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4723923" y="5077253"/>
            <a:ext cx="2215066" cy="407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8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88340"/>
            <a:ext cx="11995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নিজস্ব উৎসবাদির মধ্যে “</a:t>
            </a: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এবং “</a:t>
            </a:r>
            <a:r>
              <a:rPr lang="bn-IN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উল্লেখযোগ্য।তাদের সংস্কৃতির একটি উল্লেখযোগ্য অনুষ্ঠান হলো “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ঝুমুর নাচ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”।সাঁওতালদের বিবাহ অনুষ্ঠানে আয়োজিত হয় “</a:t>
            </a:r>
            <a:r>
              <a:rPr lang="bn-IN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ও “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ঝিকা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”নাচ।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46424622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1172335" y="721313"/>
            <a:ext cx="4376057" cy="4074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4" name="Picture 3" descr="baha_1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6741763" y="657908"/>
            <a:ext cx="4401518" cy="4175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Rounded Rectangle 4"/>
          <p:cNvSpPr/>
          <p:nvPr/>
        </p:nvSpPr>
        <p:spPr>
          <a:xfrm>
            <a:off x="201478" y="138716"/>
            <a:ext cx="3499127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উৎসব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2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49159" y="1064376"/>
            <a:ext cx="4184038" cy="56323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 মেয়েরা শাড়ি পরে।পুরুষরা লুঙ্গি পরে।সাঁ ওতালরা অলংকারপ্রিয়।মেয়েরা হাতে ও গলায় পিতলের বা কাঁসার গহনা পরে।অনেক পুরুষ সাঁওতালও অলংকার ব্যবহার করে।পুরুষদের কেউ কেউ গলায় মালা ও হাতে বালা পরে থাকে।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140" y="123588"/>
            <a:ext cx="740352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1650" y="1064375"/>
            <a:ext cx="7403520" cy="5632312"/>
            <a:chOff x="299140" y="924894"/>
            <a:chExt cx="7403520" cy="46276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264"/>
            <a:stretch/>
          </p:blipFill>
          <p:spPr>
            <a:xfrm>
              <a:off x="299140" y="924894"/>
              <a:ext cx="4308026" cy="4627643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166" y="924894"/>
              <a:ext cx="3095494" cy="4627643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849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1132" y="123588"/>
            <a:ext cx="10797645" cy="4028090"/>
            <a:chOff x="299140" y="123588"/>
            <a:chExt cx="10797645" cy="40280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026" y="831474"/>
              <a:ext cx="6772759" cy="332020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99140" y="123588"/>
              <a:ext cx="4427843" cy="7078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সাঁওতালদের</a:t>
              </a:r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শিক্ষাব্যবস্থা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08486" y="4305547"/>
            <a:ext cx="11756204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 শিক্ষিতের হার খুব কম হলেও বর্তমানে সাঁওতাল পরিবারের ছেলে-মেয়েরা প্রাতিষ্ঠানিক শিক্ষার প্রতি আগ্রহী হচ্ছে। ১৮৮৫ সালে সংগঠিত সাঁওতাল বিদ্রোহ উপমহাদেশের একটি গুরুত্বপূর্ণ ঐতিহাসিক ঘটনা।এই বিদ্রোহের নায়ক দুই ভাই সিধু ও কানুকে সাঁওতালরা বীর হিসাবে ভক্তি করে।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24022" y="77494"/>
            <a:ext cx="5417389" cy="9316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987" y="1071138"/>
            <a:ext cx="11818199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১।সাঁওতালরা বাংলাদেশের কোন  অঞ্চলে বাস করে?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রাজশাহী,দিনাজপুর,রংপুর ও বগুড়া জেলায় বাস করে।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২।সাঁওতালরা কোন নৃগোষ্ঠীর লোক?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সাঁওতালরা অস্ট্রালয়েড নৃগোষ্ঠীভুক্ত লোক।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সাঁওতালরা প্রধানত কোন ধর্মের অনুসারী?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সাঁওতালরা প্রধানত দুটি ধর্মের অনুসারী।তাদের এক অংশ সনাতন হিন্দুধর্মে বিশ্বাস করে এবং অপর অংশ খ্রিষ্টান ধর্ম গ্রহণ করেছে।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৪।সাঁতালদের নিজস্ব উল্লেখযোগ্য উৎসব কোনটি?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উত্তরঃসাঁওতালদের নিজস্ব উৎসবাদির মধ্যে ‘সোহরাই’ এবং ‘বাহা’ উল্লেখযোগ্য।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5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8165" y="5044192"/>
            <a:ext cx="11564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১।সাঁওতালদের সামাজিক,অর্থনৈতিক,সাংস্কৃতিক ও ধর্মীয় জীবনের প্রধান প্রধান বৈশিষ্ট্য উল্লেখ কর।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3711" y="281583"/>
            <a:ext cx="6550702" cy="11125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87" y="1394084"/>
            <a:ext cx="5330395" cy="3650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2269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0677" y="1"/>
            <a:ext cx="11922495" cy="6752492"/>
            <a:chOff x="140677" y="430989"/>
            <a:chExt cx="11922495" cy="6321503"/>
          </a:xfrm>
        </p:grpSpPr>
        <p:sp>
          <p:nvSpPr>
            <p:cNvPr id="2" name="Rounded Rectangle 1"/>
            <p:cNvSpPr/>
            <p:nvPr/>
          </p:nvSpPr>
          <p:spPr>
            <a:xfrm>
              <a:off x="140677" y="430989"/>
              <a:ext cx="11922495" cy="110546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উপস্থাপনায়</a:t>
              </a:r>
              <a:endPara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0677" y="1643191"/>
              <a:ext cx="6203852" cy="51093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শিরিনা খাতুন(সহকারী শিক্ষক)</a:t>
              </a:r>
            </a:p>
            <a:p>
              <a:r>
                <a:rPr lang="bn-IN" sz="4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বানিয়ারগাতী মহিলা মডেল দাখিল মাদ্রাসা, সদর,যশোর।</a:t>
              </a:r>
              <a:endPara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051" y="1643190"/>
              <a:ext cx="2892829" cy="2746879"/>
            </a:xfrm>
            <a:prstGeom prst="ellipse">
              <a:avLst/>
            </a:prstGeom>
            <a:ln w="762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481129" y="1643190"/>
              <a:ext cx="5582043" cy="510930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: </a:t>
              </a:r>
              <a:r>
                <a:rPr lang="bn-IN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৮ম</a:t>
              </a:r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    : </a:t>
              </a:r>
              <a:r>
                <a:rPr lang="bn-IN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 ও বিশ্বপরিচয়</a:t>
              </a:r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    : </a:t>
              </a:r>
              <a:r>
                <a:rPr lang="bn-IN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একাদশ</a:t>
              </a:r>
            </a:p>
            <a:p>
              <a:r>
                <a:rPr lang="en-US" sz="3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: </a:t>
              </a:r>
              <a:r>
                <a:rPr lang="bn-IN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4</a:t>
              </a:r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615" y="1821924"/>
              <a:ext cx="2408315" cy="27393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C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5680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10" y="199851"/>
            <a:ext cx="8358688" cy="50991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02767" y="5238408"/>
            <a:ext cx="61459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r="1"/>
          <a:stretch/>
        </p:blipFill>
        <p:spPr>
          <a:xfrm>
            <a:off x="12192000" y="0"/>
            <a:ext cx="6096000" cy="6880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261" r="50146" b="-261"/>
          <a:stretch/>
        </p:blipFill>
        <p:spPr>
          <a:xfrm>
            <a:off x="-6025165" y="22109"/>
            <a:ext cx="6060140" cy="68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49843 0.0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22" y="2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50299 0.00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5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68929" y="1685750"/>
            <a:ext cx="8262186" cy="4999690"/>
            <a:chOff x="3568929" y="1685750"/>
            <a:chExt cx="8262186" cy="499969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623" y="1722814"/>
              <a:ext cx="4712492" cy="4962625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929" y="1685750"/>
              <a:ext cx="3549694" cy="499969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" y="1805940"/>
            <a:ext cx="3380509" cy="479637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6" name="Flowchart: Alternate Process 5"/>
          <p:cNvSpPr/>
          <p:nvPr/>
        </p:nvSpPr>
        <p:spPr>
          <a:xfrm>
            <a:off x="94211" y="104940"/>
            <a:ext cx="12003578" cy="1580810"/>
          </a:xfrm>
          <a:prstGeom prst="flowChartAlternateProcess">
            <a:avLst/>
          </a:prstGeom>
          <a:solidFill>
            <a:schemeClr val="accent1">
              <a:alpha val="62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দুটি দেখি এবং চিন্তা করি</a:t>
            </a:r>
            <a:endParaRPr lang="en-US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46120"/>
            <a:ext cx="347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939" y="3246120"/>
            <a:ext cx="6538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ক্ষুদ্র-নৃগোষ্ঠী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692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5469775" y="2593571"/>
            <a:ext cx="6722225" cy="1099615"/>
          </a:xfrm>
          <a:prstGeom prst="leftArrow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কোন নৃগোষ্ঠীর লোক?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9048" y="1056336"/>
            <a:ext cx="3740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endParaRPr lang="en-US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47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santo-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116378" y="693036"/>
            <a:ext cx="11388435" cy="60745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15141" y="-273188"/>
            <a:ext cx="9443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পাঠ-----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4848" y="2817935"/>
            <a:ext cx="9717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জীবন ব্যবস্থা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10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433947" y="680920"/>
            <a:ext cx="11289480" cy="992777"/>
          </a:xfrm>
          <a:prstGeom prst="flowChartAlternateProcess">
            <a:avLst/>
          </a:prstGeom>
          <a:solidFill>
            <a:schemeClr val="accent1">
              <a:alpha val="62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2211185"/>
            <a:ext cx="11224663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বাংলাদেশের মানচি</a:t>
            </a:r>
            <a:r>
              <a:rPr lang="bn-IN" sz="40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ত্রের মাধ্যমে</a:t>
            </a:r>
            <a:r>
              <a:rPr lang="bn-BD" sz="40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40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সাঁওতাল </a:t>
            </a:r>
            <a:r>
              <a:rPr lang="bn-BD" sz="40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জনগোষ্ঠীর আবাসস্থল চিহ্নিত করতে পারবে</a:t>
            </a:r>
            <a:r>
              <a:rPr lang="bn-IN" sz="4000" kern="1100" dirty="0" smtClean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bn-BD" sz="40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সাওতালদের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</a:t>
            </a:r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জীবনের প্রধান বৈশিষ্ট্যগুলো ব্যাখ্যা করতে পারবে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সাওতালদের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ও ধর্মীয় জীবনের প্রধান বৈশিষ্ট্যগুলো ব্যাখ্যা করতে পারবে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7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28" y="93537"/>
            <a:ext cx="12021427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উত্তর-পশ্চিমাংশে বসবাসকারি সাঁওতাল জনগোষ্ঠী-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8" y="1018828"/>
            <a:ext cx="7066515" cy="3738803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08348" y="3286928"/>
            <a:ext cx="1428713" cy="646331"/>
          </a:xfrm>
          <a:prstGeom prst="rect">
            <a:avLst/>
          </a:prstGeom>
          <a:solidFill>
            <a:schemeClr val="accent2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সাওতাল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" y="4976045"/>
            <a:ext cx="1177913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উত্তর-পশ্চিমাংশে বসবাসকারী ক্ষুদ্র নৃগোষ্ঠীগুলোর মধ্যে একটি প্রধান নৃগোষ্ঠী হলো সাঁওতাল। তারা দিনাজপুর,রংপুর,রাজশাহী,বগুড়া জেলায় বাস করে।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028" y="1018828"/>
            <a:ext cx="3527744" cy="373880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2" name="Flowchart: Connector 11"/>
          <p:cNvSpPr/>
          <p:nvPr/>
        </p:nvSpPr>
        <p:spPr>
          <a:xfrm>
            <a:off x="8225541" y="1664746"/>
            <a:ext cx="398963" cy="183298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8685248" y="1625600"/>
            <a:ext cx="305777" cy="282866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8643225" y="2083543"/>
            <a:ext cx="415224" cy="243208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8192160" y="2287421"/>
            <a:ext cx="415224" cy="243208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4" grpId="0" animBg="1"/>
      <p:bldP spid="12" grpId="0" animBg="1"/>
      <p:bldP spid="16" grpId="0" animBg="1"/>
      <p:bldP spid="18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31" y="149163"/>
            <a:ext cx="4655127" cy="4644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4" y="149162"/>
            <a:ext cx="6408160" cy="4644438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9856052" y="1887833"/>
            <a:ext cx="546216" cy="277271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0098517" y="2675770"/>
            <a:ext cx="607502" cy="314566"/>
          </a:xfrm>
          <a:prstGeom prst="flowChartConnector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286" y="4926225"/>
            <a:ext cx="11918482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তবে সাঁওতালদের পূর্বপুরুষরা ভারতের পশ্চিমবঙ্গ ,বিহার ও অন্যান্য অঞ্চল থেকে বাংলাদেশের এসব অঞ্চলে আসে। আমাদের পার্শ্ববর্তী ভারতীয় রাজ্য পশ্চিমবঙ্গেও বেশ কিছু সাঁওতাল বসবাস করে।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8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21" y="298802"/>
            <a:ext cx="9069837" cy="5079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893" y="5524742"/>
            <a:ext cx="1191848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 অস্ট্রালয়েড নৃগোষ্ঠীর লোক।তাঁদের দেহের রং কালো,উচ্চতা মাঝারি ধরনের এবং চুল কালো ও ঈষৎ ঢেউ খেলানো।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512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62</cp:revision>
  <dcterms:created xsi:type="dcterms:W3CDTF">2020-08-17T13:54:26Z</dcterms:created>
  <dcterms:modified xsi:type="dcterms:W3CDTF">2020-08-19T15:13:33Z</dcterms:modified>
</cp:coreProperties>
</file>