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89" r:id="rId4"/>
    <p:sldId id="272" r:id="rId5"/>
    <p:sldId id="273" r:id="rId6"/>
    <p:sldId id="284" r:id="rId7"/>
    <p:sldId id="274" r:id="rId8"/>
    <p:sldId id="263" r:id="rId9"/>
    <p:sldId id="277" r:id="rId10"/>
    <p:sldId id="271" r:id="rId11"/>
    <p:sldId id="282" r:id="rId12"/>
    <p:sldId id="286" r:id="rId13"/>
    <p:sldId id="276" r:id="rId14"/>
    <p:sldId id="281" r:id="rId15"/>
    <p:sldId id="262" r:id="rId16"/>
    <p:sldId id="287" r:id="rId17"/>
    <p:sldId id="269" r:id="rId18"/>
    <p:sldId id="268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3A14-0CDD-45C9-B6D6-E323B97BA16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63AF-5542-4738-B2F1-B1FC037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5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4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7260-5169-4B43-9866-CC96BD6DF19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883" y="601778"/>
            <a:ext cx="7745358" cy="3397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19900" b="1" dirty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cap="none" spc="0" dirty="0">
              <a:ln w="38100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2047164" y="464024"/>
            <a:ext cx="5186150" cy="1897039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32" y="464024"/>
            <a:ext cx="3234091" cy="1990210"/>
          </a:xfrm>
          <a:prstGeom prst="ellipse">
            <a:avLst/>
          </a:prstGeom>
          <a:ln w="190500" cap="rnd">
            <a:solidFill>
              <a:srgbClr val="0000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0395" y="3321238"/>
                <a:ext cx="13125837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সমস্যা-</a:t>
                </a:r>
                <a:r>
                  <a:rPr lang="en-US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40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40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, A </a:t>
                </a:r>
                <a:r>
                  <a:rPr lang="bn-BD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 অন্যান্য ত্রিকোণমিতিক অনুপাত নির্ণয় কর।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5" y="3321238"/>
                <a:ext cx="13125837" cy="978538"/>
              </a:xfrm>
              <a:prstGeom prst="rect">
                <a:avLst/>
              </a:prstGeom>
              <a:blipFill rotWithShape="1">
                <a:blip r:embed="rId3"/>
                <a:stretch>
                  <a:fillRect l="-1440" r="-790" b="-1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5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3602" y="370194"/>
                <a:ext cx="10124795" cy="687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endParaRPr lang="en-US" sz="36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36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36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𝑩𝑪</m:t>
                            </m:r>
                          </m:num>
                          <m:den>
                            <m:r>
                              <a:rPr lang="en-US" sz="36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𝑨𝑪</m:t>
                            </m:r>
                          </m:den>
                        </m:f>
                      </m:e>
                    </m:func>
                  </m:oMath>
                </a14:m>
                <a:endParaRPr lang="bn-BD" sz="36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a typeface="Cambria Math" panose="02040503050406030204" pitchFamily="18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 সূত্রানুযাহী,</a:t>
                </a:r>
              </a:p>
              <a:p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600" b="1" i="1" dirty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  <m:r>
                      <a:rPr lang="en-US" sz="3600" b="1" i="1" dirty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dirty="0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dirty="0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02" y="370194"/>
                <a:ext cx="10124795" cy="6878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Triangle 1"/>
          <p:cNvSpPr/>
          <p:nvPr/>
        </p:nvSpPr>
        <p:spPr>
          <a:xfrm flipH="1">
            <a:off x="8409708" y="845128"/>
            <a:ext cx="1385455" cy="1856508"/>
          </a:xfrm>
          <a:prstGeom prst="rt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38653" y="2556625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4041" y="370194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3012" y="2556625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1380" y="1319511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6907" y="2629131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6044" y="592823"/>
                <a:ext cx="4829271" cy="1382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</m:den>
                          </m:f>
                        </m:e>
                      </m:func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44" y="592823"/>
                <a:ext cx="4829271" cy="13821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0949" y="2531437"/>
                <a:ext cx="4716163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den>
                          </m:f>
                        </m:e>
                      </m:func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49" y="2531437"/>
                <a:ext cx="4716163" cy="13639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86044" y="4310709"/>
                <a:ext cx="4621586" cy="1386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fName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𝑩𝑪</m:t>
                              </m:r>
                            </m:den>
                          </m:f>
                        </m:e>
                      </m:func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44" y="4310709"/>
                <a:ext cx="4621586" cy="13869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81514" y="432695"/>
                <a:ext cx="4650440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𝒔𝒆𝒄</m:t>
                          </m:r>
                        </m:fName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den>
                          </m:f>
                        </m:e>
                      </m:func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14" y="432695"/>
                <a:ext cx="4650440" cy="13639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81514" y="2107894"/>
                <a:ext cx="457163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𝒆𝒄</m:t>
                          </m:r>
                        </m:fName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𝑩𝑪</m:t>
                              </m:r>
                            </m:den>
                          </m:f>
                        </m:e>
                      </m:func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14" y="2107894"/>
                <a:ext cx="4571636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81514" y="4310709"/>
                <a:ext cx="4530471" cy="1246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/>
                  <a:t>Ans</a:t>
                </a:r>
                <a:r>
                  <a:rPr lang="en-US" sz="4400" dirty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/>
                  <a:t>,</a:t>
                </a:r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/>
                  <a:t>,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/>
                  <a:t>,</a:t>
                </a:r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/>
                  <a:t>,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14" y="4310709"/>
                <a:ext cx="4530471" cy="1246239"/>
              </a:xfrm>
              <a:prstGeom prst="rect">
                <a:avLst/>
              </a:prstGeom>
              <a:blipFill rotWithShape="0">
                <a:blip r:embed="rId9"/>
                <a:stretch>
                  <a:fillRect l="-5384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32-Point Star 59"/>
          <p:cNvSpPr/>
          <p:nvPr/>
        </p:nvSpPr>
        <p:spPr>
          <a:xfrm>
            <a:off x="2053101" y="682425"/>
            <a:ext cx="5623079" cy="2083428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22000">
                      <a:srgbClr val="FF0000"/>
                    </a:gs>
                    <a:gs pos="58000">
                      <a:srgbClr val="7030A0">
                        <a:shade val="67500"/>
                        <a:satMod val="115000"/>
                      </a:srgbClr>
                    </a:gs>
                    <a:gs pos="84000">
                      <a:srgbClr val="0070C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জোড়ায় কাজ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42" y="661007"/>
            <a:ext cx="2863333" cy="2345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24395" y="3361589"/>
                <a:ext cx="10543209" cy="234493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bn-BD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000" b="0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, A </a:t>
                </a:r>
                <a:r>
                  <a:rPr lang="bn-BD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 অন্যান্য ত্রিকোণমিতিক অনুপাত নির্ণয় কর।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5" y="3361589"/>
                <a:ext cx="10543209" cy="23449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9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24395" y="1730092"/>
                <a:ext cx="10543209" cy="28623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bn-BD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সমস্যা-</a:t>
                </a:r>
                <a:r>
                  <a:rPr lang="en-US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6000" b="0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6000" b="0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𝑐𝑜𝑡</m:t>
                        </m:r>
                      </m:fName>
                      <m:e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𝒔𝒊𝒏𝑨</m:t>
                        </m:r>
                        <m:r>
                          <a:rPr lang="bn-BD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ও</m:t>
                        </m:r>
                        <m:r>
                          <a:rPr lang="bn-BD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6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𝒔𝒆𝒄𝑨</m:t>
                        </m:r>
                      </m:e>
                    </m:func>
                  </m:oMath>
                </a14:m>
                <a:r>
                  <a:rPr lang="en-US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 নির্ণয় কর।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5" y="1730092"/>
                <a:ext cx="10543209" cy="28623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8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4412" y="309877"/>
                <a:ext cx="11423176" cy="623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3600" b="0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cot</m:t>
                        </m:r>
                      </m:fName>
                      <m:e>
                        <m: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</m:e>
                    </m:func>
                    <m:r>
                      <a:rPr lang="en-US" sz="36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36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∴</m:t>
                    </m:r>
                    <m:r>
                      <a:rPr lang="en-US" sz="36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𝒄𝒐𝒕𝑨</m:t>
                    </m:r>
                    <m:r>
                      <a:rPr lang="en-US" sz="36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6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6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cot</m:t>
                        </m:r>
                      </m:fName>
                      <m:e>
                        <m:r>
                          <a:rPr lang="en-US" sz="36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36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𝑨𝑩</m:t>
                            </m:r>
                          </m:num>
                          <m:den>
                            <m:r>
                              <a:rPr lang="en-US" sz="36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𝑩𝑪</m:t>
                            </m:r>
                          </m:den>
                        </m:f>
                      </m:e>
                    </m:func>
                  </m:oMath>
                </a14:m>
                <a:endParaRPr lang="bn-BD" sz="36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a typeface="Cambria Math" panose="02040503050406030204" pitchFamily="18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𝟏𝟓</m:t>
                    </m:r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 সূত্রানুযাহী, </a:t>
                </a:r>
              </a:p>
              <a:p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</m:t>
                        </m:r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𝟔𝟒</m:t>
                    </m:r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𝟐𝟐𝟓</m:t>
                    </m:r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36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𝟐𝟖𝟗</m:t>
                    </m:r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600" b="1" i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600" b="1" i="1" dirty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  <m:r>
                      <a:rPr lang="en-US" sz="3600" b="1" i="1" dirty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dirty="0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dirty="0" smtClean="0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𝟐𝟖𝟗</m:t>
                        </m:r>
                      </m:e>
                    </m:rad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dirty="0" smtClean="0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𝟏𝟕</m:t>
                    </m:r>
                  </m:oMath>
                </a14:m>
                <a:endParaRPr lang="en-US" sz="3600" b="1" dirty="0">
                  <a:ln w="0"/>
                  <a:gradFill flip="none" rotWithShape="1">
                    <a:gsLst>
                      <a:gs pos="19000">
                        <a:schemeClr val="tx1"/>
                      </a:gs>
                      <a:gs pos="50000">
                        <a:srgbClr val="FF0000"/>
                      </a:gs>
                      <a:gs pos="100000">
                        <a:srgbClr val="0000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2" y="309877"/>
                <a:ext cx="11423176" cy="623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flipH="1">
            <a:off x="9160334" y="1828827"/>
            <a:ext cx="1385455" cy="185650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03088" y="348846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2298" y="348846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49522" y="1317809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3679" y="3600782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02770" y="2426208"/>
            <a:ext cx="65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769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5671" y="1556161"/>
                <a:ext cx="6069361" cy="2505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n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𝒔𝒊𝒏𝑨</m:t>
                    </m:r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den>
                    </m:f>
                    <m:r>
                      <a:rPr lang="en-US" sz="54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sz="54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54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5400" b="1" i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𝒔𝒆𝒄𝑨</m:t>
                    </m:r>
                    <m:r>
                      <a:rPr lang="en-US" sz="5400" b="1" i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num>
                      <m:den>
                        <m: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den>
                    </m:f>
                    <m:r>
                      <a:rPr lang="en-US" sz="5400" b="1" i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1" y="1556161"/>
                <a:ext cx="6069361" cy="25056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flipH="1">
            <a:off x="9160334" y="1828827"/>
            <a:ext cx="1385455" cy="1856508"/>
          </a:xfrm>
          <a:prstGeom prst="rtTriangl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03088" y="348846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2298" y="3488467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49522" y="1317809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3679" y="3600782"/>
            <a:ext cx="47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02770" y="2426208"/>
            <a:ext cx="65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8822" y="4542721"/>
                <a:ext cx="3419526" cy="1301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err="1"/>
                  <a:t>Ans</a:t>
                </a:r>
                <a:r>
                  <a:rPr lang="en-US" sz="5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5400" dirty="0"/>
                  <a:t>,</a:t>
                </a:r>
                <a:r>
                  <a:rPr lang="en-US" sz="54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𝟏𝟕</m:t>
                        </m:r>
                      </m:num>
                      <m:den>
                        <m:r>
                          <a:rPr lang="en-US" sz="54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22" y="4542721"/>
                <a:ext cx="3419526" cy="1301767"/>
              </a:xfrm>
              <a:prstGeom prst="rect">
                <a:avLst/>
              </a:prstGeom>
              <a:blipFill rotWithShape="0">
                <a:blip r:embed="rId4"/>
                <a:stretch>
                  <a:fillRect l="-9626" b="-14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497135" y="593885"/>
            <a:ext cx="4462818" cy="189703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8207" y="2127908"/>
                <a:ext cx="10681854" cy="3613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cs typeface="NikoshBAN" panose="02000000000000000000" pitchFamily="2" charset="0"/>
                  </a:rPr>
                  <a:t>1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SutonnyOMJ" pitchFamily="2" charset="0"/>
                    <a:cs typeface="SutonnyOMJ" pitchFamily="2" charset="0"/>
                  </a:rPr>
                  <a:t>-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r>
                      <a:rPr lang="bn-BD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4000" b="1" i="0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(a)  </a:t>
                </a:r>
                <a:r>
                  <a:rPr lang="en-US" sz="32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32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2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/>
                  <a:t>A(</a:t>
                </a:r>
                <a:r>
                  <a:rPr lang="en-US" sz="32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b) cot± A   (c) </a:t>
                </a:r>
                <a:r>
                  <a:rPr lang="en-US" sz="3200" dirty="0"/>
                  <a:t>tan²A    (d) sec²A</a:t>
                </a:r>
              </a:p>
              <a:p>
                <a:r>
                  <a:rPr lang="en-US" sz="32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𝑜𝑡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ভূমি</m:t>
                            </m:r>
                            <m:r>
                              <a:rPr lang="bn-BD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?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  <a:p>
                <a:endParaRPr lang="bn-BD" sz="40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7" y="2127908"/>
                <a:ext cx="10681854" cy="3613105"/>
              </a:xfrm>
              <a:prstGeom prst="rect">
                <a:avLst/>
              </a:prstGeom>
              <a:blipFill rotWithShape="1">
                <a:blip r:embed="rId2"/>
                <a:stretch>
                  <a:fillRect l="-2283" t="-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05" y="689341"/>
            <a:ext cx="2685178" cy="32451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5175" y="2922112"/>
            <a:ext cx="392480" cy="41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0218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58" y="1603564"/>
            <a:ext cx="6674006" cy="2495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24-Point Star 3"/>
          <p:cNvSpPr/>
          <p:nvPr/>
        </p:nvSpPr>
        <p:spPr>
          <a:xfrm>
            <a:off x="3152633" y="449097"/>
            <a:ext cx="5119170" cy="1269242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gradFill>
                  <a:gsLst>
                    <a:gs pos="21000">
                      <a:srgbClr val="0000FF"/>
                    </a:gs>
                    <a:gs pos="52000">
                      <a:srgbClr val="FF0000"/>
                    </a:gs>
                    <a:gs pos="100000">
                      <a:schemeClr val="tx1"/>
                    </a:gs>
                    <a:gs pos="70000">
                      <a:srgbClr val="0000F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n w="0"/>
              <a:gradFill>
                <a:gsLst>
                  <a:gs pos="21000">
                    <a:srgbClr val="0000FF"/>
                  </a:gs>
                  <a:gs pos="52000">
                    <a:srgbClr val="FF0000"/>
                  </a:gs>
                  <a:gs pos="100000">
                    <a:schemeClr val="tx1"/>
                  </a:gs>
                  <a:gs pos="70000">
                    <a:srgbClr val="0000F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0453" y="4302033"/>
                <a:ext cx="11038416" cy="15696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4800" b="0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4800" b="0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</m:t>
                        </m:r>
                      </m:fName>
                      <m:e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হলে</m:t>
                        </m:r>
                        <m:r>
                          <a:rPr lang="bn-BD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𝒄𝒐𝒔𝑨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𝒔𝒊𝒏𝑨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ও</m:t>
                        </m:r>
                        <m:r>
                          <a:rPr lang="bn-BD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8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𝒔𝒆𝒄𝑪</m:t>
                        </m:r>
                      </m:e>
                    </m:func>
                  </m:oMath>
                </a14:m>
                <a:r>
                  <a:rPr lang="en-US" sz="48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8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 নির্ণয়</a:t>
                </a:r>
                <a:r>
                  <a:rPr lang="en-US" sz="48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কর।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53" y="4302033"/>
                <a:ext cx="11038416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5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18" y="1732852"/>
            <a:ext cx="8641102" cy="3630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r>
              <a:rPr lang="bn-BD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সবাইকে ধন্যবাদ </a:t>
            </a:r>
            <a:endParaRPr 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50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7336" y="785914"/>
            <a:ext cx="27388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471" y="1639414"/>
            <a:ext cx="4835939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u="sng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pPr algn="ctr"/>
            <a:r>
              <a:rPr lang="bn-BD" sz="6600" b="1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err="1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6600" b="1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bn-BD" sz="6600" b="1" dirty="0">
              <a:ln w="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এস-সি, বি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3600" b="1" dirty="0">
              <a:ln w="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শিক্ষক(গণিত</a:t>
            </a:r>
            <a:r>
              <a:rPr lang="en-US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600" b="1" cap="none" spc="0" dirty="0" err="1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মাধমিক</a:t>
            </a:r>
            <a:r>
              <a:rPr lang="en-US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cap="none" spc="0" dirty="0">
              <a:ln w="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cap="none" spc="0" dirty="0">
              <a:ln w="0"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7030A0"/>
                  </a:gs>
                  <a:gs pos="47000">
                    <a:srgbClr val="002060"/>
                  </a:gs>
                  <a:gs pos="78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cap="none" spc="0" dirty="0">
              <a:ln w="0"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7030A0"/>
                  </a:gs>
                  <a:gs pos="47000">
                    <a:srgbClr val="002060"/>
                  </a:gs>
                  <a:gs pos="78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cap="none" spc="0" dirty="0">
              <a:ln w="0"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7030A0"/>
                  </a:gs>
                  <a:gs pos="47000">
                    <a:srgbClr val="002060"/>
                  </a:gs>
                  <a:gs pos="78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cap="none" spc="0" dirty="0">
              <a:ln w="0">
                <a:solidFill>
                  <a:srgbClr val="002060"/>
                </a:solidFill>
              </a:ln>
              <a:gradFill flip="none" rotWithShape="1">
                <a:gsLst>
                  <a:gs pos="15000">
                    <a:srgbClr val="7030A0"/>
                  </a:gs>
                  <a:gs pos="47000">
                    <a:srgbClr val="002060"/>
                  </a:gs>
                  <a:gs pos="78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9697" y="1639414"/>
            <a:ext cx="3814349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u="sng" dirty="0">
                <a:ln w="0">
                  <a:solidFill>
                    <a:srgbClr val="0000FF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u="sng" dirty="0">
                <a:ln w="0">
                  <a:solidFill>
                    <a:srgbClr val="0000FF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3600" b="1" cap="none" spc="0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cap="none" spc="0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none" spc="0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 </a:t>
            </a:r>
          </a:p>
          <a:p>
            <a:r>
              <a:rPr lang="bn-BD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endParaRPr lang="en-US" sz="3600" b="1" dirty="0">
              <a:ln w="0">
                <a:solidFill>
                  <a:srgbClr val="0000FF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en-US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   </a:t>
            </a:r>
            <a:r>
              <a:rPr lang="en-US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0">
                <a:solidFill>
                  <a:srgbClr val="0000FF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১৩/০৩/২০</a:t>
            </a:r>
            <a:endParaRPr lang="en-US" sz="3600" b="0" cap="none" spc="0" dirty="0">
              <a:ln w="0">
                <a:solidFill>
                  <a:srgbClr val="0000FF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04" y="3685048"/>
            <a:ext cx="2177210" cy="2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874388" y="999279"/>
            <a:ext cx="6897393" cy="1636086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চিত্রগুলো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858"/>
            <a:ext cx="2407846" cy="1542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18" y="4956528"/>
            <a:ext cx="3438525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59" y="2683608"/>
            <a:ext cx="2214784" cy="1602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01" y="4001983"/>
            <a:ext cx="1997061" cy="15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860791" y="1251077"/>
            <a:ext cx="57951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</a:t>
            </a:r>
            <a:endParaRPr lang="en-US" sz="66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32-Point Star 59"/>
          <p:cNvSpPr/>
          <p:nvPr/>
        </p:nvSpPr>
        <p:spPr>
          <a:xfrm>
            <a:off x="1890639" y="2494003"/>
            <a:ext cx="9243184" cy="3285563"/>
          </a:xfrm>
          <a:prstGeom prst="star32">
            <a:avLst>
              <a:gd name="adj" fmla="val 35204"/>
            </a:avLst>
          </a:prstGeom>
          <a:gradFill flip="none" rotWithShape="1">
            <a:gsLst>
              <a:gs pos="20000">
                <a:srgbClr val="FFFF00"/>
              </a:gs>
              <a:gs pos="67000">
                <a:srgbClr val="00B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0">
                  <a:solidFill>
                    <a:srgbClr val="0000FF"/>
                  </a:solidFill>
                </a:ln>
                <a:gradFill flip="none" rotWithShape="1">
                  <a:gsLst>
                    <a:gs pos="24000">
                      <a:srgbClr val="FF0000"/>
                    </a:gs>
                    <a:gs pos="50000">
                      <a:srgbClr val="00B050"/>
                    </a:gs>
                    <a:gs pos="82000">
                      <a:srgbClr val="00206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</a:t>
            </a:r>
            <a:r>
              <a:rPr lang="en-US" sz="4400" b="1" dirty="0" err="1">
                <a:ln w="0">
                  <a:solidFill>
                    <a:srgbClr val="0000FF"/>
                  </a:solidFill>
                </a:ln>
                <a:gradFill flip="none" rotWithShape="1">
                  <a:gsLst>
                    <a:gs pos="24000">
                      <a:srgbClr val="FF0000"/>
                    </a:gs>
                    <a:gs pos="50000">
                      <a:srgbClr val="00B050"/>
                    </a:gs>
                    <a:gs pos="82000">
                      <a:srgbClr val="00206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b="1" dirty="0">
                <a:ln w="0">
                  <a:solidFill>
                    <a:srgbClr val="0000FF"/>
                  </a:solidFill>
                </a:ln>
                <a:gradFill flip="none" rotWithShape="1">
                  <a:gsLst>
                    <a:gs pos="24000">
                      <a:srgbClr val="FF0000"/>
                    </a:gs>
                    <a:gs pos="50000">
                      <a:srgbClr val="00B050"/>
                    </a:gs>
                    <a:gs pos="82000">
                      <a:srgbClr val="00206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4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7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555713" y="3312369"/>
            <a:ext cx="11080574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0" dirty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4000" b="1" cap="none" spc="0" dirty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43000">
                      <a:schemeClr val="tx1"/>
                    </a:gs>
                    <a:gs pos="16000">
                      <a:srgbClr val="00B050"/>
                    </a:gs>
                    <a:gs pos="72000">
                      <a:srgbClr val="0000FF"/>
                    </a:gs>
                  </a:gsLst>
                  <a:lin ang="162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m~ÿè</a:t>
            </a:r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Kv‡Yi</a:t>
            </a:r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bn-BD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 </a:t>
            </a:r>
          </a:p>
          <a:p>
            <a:r>
              <a:rPr lang="bn-BD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m~ÿè</a:t>
            </a:r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0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Kv‡Yi</a:t>
            </a:r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bn-BD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bn-BD" sz="4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bn-BD" sz="44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গুলোর</a:t>
            </a:r>
            <a:r>
              <a:rPr lang="bn-BD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সূত্র প্রয়োগ</a:t>
            </a:r>
            <a:r>
              <a:rPr lang="en-US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</a:p>
        </p:txBody>
      </p:sp>
      <p:sp>
        <p:nvSpPr>
          <p:cNvPr id="3" name="Double Wave 2"/>
          <p:cNvSpPr/>
          <p:nvPr/>
        </p:nvSpPr>
        <p:spPr>
          <a:xfrm>
            <a:off x="3998794" y="723413"/>
            <a:ext cx="3274461" cy="1351704"/>
          </a:xfrm>
          <a:prstGeom prst="doubleWav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bn-BD" sz="6600" b="1" dirty="0">
                <a:ln w="12700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91250">
                      <a:srgbClr val="FFFF00"/>
                    </a:gs>
                    <a:gs pos="45000">
                      <a:srgbClr val="FFFF00"/>
                    </a:gs>
                    <a:gs pos="18000">
                      <a:srgbClr val="00B050"/>
                    </a:gs>
                    <a:gs pos="71000">
                      <a:srgbClr val="FF0000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dirty="0">
                <a:ln w="12700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FFFF00"/>
                    </a:gs>
                    <a:gs pos="38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>
              <a:ln w="12700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FF00"/>
                  </a:gs>
                  <a:gs pos="38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8950" y="1043325"/>
                <a:ext cx="6441856" cy="458587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bn-BD" sz="4000" u="sng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সুক্ষকোণের </a:t>
                </a:r>
                <a:r>
                  <a:rPr lang="en-US" sz="4000" u="sng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bn-BD" sz="4000" u="sng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u="sng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bn-BD" sz="4000" u="sng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</a:p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𝑿𝑶𝒀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সুক্ষকোণ।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OY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বাহুতে যে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একটি বিন্দু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নেই।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OX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 উপর 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PM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 টানি। ফলে একটি সমকোণী</a:t>
                </a:r>
              </a:p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POM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  হল।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PM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লম্ব,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OP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অতিভুজ,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OM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ভূমি </a:t>
                </a:r>
              </a:p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 হয়।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POM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কোণকে 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বলা হয়। 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0" y="1043325"/>
                <a:ext cx="6441856" cy="4585871"/>
              </a:xfrm>
              <a:prstGeom prst="rect">
                <a:avLst/>
              </a:prstGeom>
              <a:blipFill rotWithShape="1">
                <a:blip r:embed="rId4"/>
                <a:stretch>
                  <a:fillRect l="-2077" t="-2122" r="-547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584757" y="683172"/>
            <a:ext cx="2887203" cy="24000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581443" y="3007654"/>
            <a:ext cx="3702691" cy="487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03783" y="1437852"/>
            <a:ext cx="18007" cy="16276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76346" y="653816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269360" y="2936536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</a:t>
            </a:r>
            <a:endParaRPr lang="en-US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9311184" y="2973070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  <a:endParaRPr lang="en-US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0433463" y="479698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0919093" y="2920217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  <a:endParaRPr lang="en-US" sz="3200" b="1" dirty="0"/>
          </a:p>
        </p:txBody>
      </p:sp>
      <p:sp>
        <p:nvSpPr>
          <p:cNvPr id="3" name="Arc 2"/>
          <p:cNvSpPr/>
          <p:nvPr/>
        </p:nvSpPr>
        <p:spPr>
          <a:xfrm>
            <a:off x="7960968" y="2474767"/>
            <a:ext cx="501017" cy="1394827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65152" y="2514966"/>
                <a:ext cx="4029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52" y="2514966"/>
                <a:ext cx="40292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8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59" grpId="0"/>
      <p:bldP spid="60" grpId="0"/>
      <p:bldP spid="61" grpId="0"/>
      <p:bldP spid="62" grpId="0"/>
      <p:bldP spid="3" grpId="0" animBg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5728653" y="559985"/>
            <a:ext cx="3661454" cy="24488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728653" y="2923047"/>
            <a:ext cx="4474012" cy="723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175009" y="1323956"/>
            <a:ext cx="27295" cy="15990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0997" y="745236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237847" y="2760268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</a:t>
            </a:r>
            <a:endParaRPr lang="en-US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983397" y="2807260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  <a:endParaRPr lang="en-US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417198" y="451167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991351" y="2760268"/>
            <a:ext cx="40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  <a:endParaRPr lang="en-US" sz="3200" b="1" dirty="0"/>
          </a:p>
        </p:txBody>
      </p:sp>
      <p:sp>
        <p:nvSpPr>
          <p:cNvPr id="63" name="Rectangle 62"/>
          <p:cNvSpPr/>
          <p:nvPr/>
        </p:nvSpPr>
        <p:spPr>
          <a:xfrm>
            <a:off x="628400" y="697556"/>
            <a:ext cx="6096541" cy="646331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সুক্ষকোণের </a:t>
            </a:r>
            <a:r>
              <a:rPr lang="en-US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bn-BD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0">
                  <a:solidFill>
                    <a:srgbClr val="0000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টি 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7265" y="1350838"/>
                <a:ext cx="3562898" cy="1180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লম্ব</m:t>
                            </m:r>
                          </m:num>
                          <m:den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অতিভুজ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5" y="1350838"/>
                <a:ext cx="3562898" cy="1180580"/>
              </a:xfrm>
              <a:prstGeom prst="rect">
                <a:avLst/>
              </a:prstGeom>
              <a:blipFill rotWithShape="1">
                <a:blip r:embed="rId4"/>
                <a:stretch>
                  <a:fillRect l="-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695675" y="2393951"/>
                <a:ext cx="3934795" cy="11031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cosec</m:t>
                        </m:r>
                      </m:fName>
                      <m:e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অতিভুজ</m:t>
                            </m:r>
                          </m:num>
                          <m:den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লম্ব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den>
                        </m:f>
                      </m:e>
                    </m:func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75" y="2393951"/>
                <a:ext cx="3934795" cy="1103187"/>
              </a:xfrm>
              <a:prstGeom prst="rect">
                <a:avLst/>
              </a:prstGeom>
              <a:blipFill rotWithShape="0">
                <a:blip r:embed="rId5"/>
                <a:stretch>
                  <a:fillRect l="-4025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479907" y="3797383"/>
                <a:ext cx="2867195" cy="12137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লম্ব</m:t>
                            </m:r>
                          </m:num>
                          <m:den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ভূমি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907" y="3797383"/>
                <a:ext cx="2867195" cy="1213794"/>
              </a:xfrm>
              <a:prstGeom prst="rect">
                <a:avLst/>
              </a:prstGeom>
              <a:blipFill rotWithShape="0">
                <a:blip r:embed="rId6"/>
                <a:stretch>
                  <a:fillRect l="-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27721" y="3511440"/>
                <a:ext cx="3640227" cy="13770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fName>
                      <m:e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ভূমি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অতিভুজ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21" y="3511440"/>
                <a:ext cx="3640227" cy="1377044"/>
              </a:xfrm>
              <a:prstGeom prst="rect">
                <a:avLst/>
              </a:prstGeom>
              <a:blipFill rotWithShape="0">
                <a:blip r:embed="rId7"/>
                <a:stretch>
                  <a:fillRect l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15782" y="4953620"/>
                <a:ext cx="3535648" cy="13770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অতিভুজ</m:t>
                            </m:r>
                          </m:num>
                          <m:den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ভূমি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den>
                        </m:f>
                      </m:e>
                    </m:func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82" y="4953620"/>
                <a:ext cx="3535648" cy="1377044"/>
              </a:xfrm>
              <a:prstGeom prst="rect">
                <a:avLst/>
              </a:prstGeom>
              <a:blipFill rotWithShape="0">
                <a:blip r:embed="rId8"/>
                <a:stretch>
                  <a:fillRect l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477919" y="5011177"/>
                <a:ext cx="2869183" cy="113640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𝑜𝑡</m:t>
                        </m:r>
                      </m:fName>
                      <m:e>
                        <m:r>
                          <a:rPr lang="en-US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3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ভূমি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লম্ব</m:t>
                            </m:r>
                            <m:r>
                              <a:rPr lang="bn-BD" sz="3200" b="0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den>
                        </m:f>
                      </m:e>
                    </m:func>
                  </m:oMath>
                </a14:m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19" y="5011177"/>
                <a:ext cx="2869183" cy="1136401"/>
              </a:xfrm>
              <a:prstGeom prst="rect">
                <a:avLst/>
              </a:prstGeom>
              <a:blipFill rotWithShape="0">
                <a:blip r:embed="rId9"/>
                <a:stretch>
                  <a:fillRect l="-5957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6486189" y="2311389"/>
            <a:ext cx="501017" cy="1394827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434107" y="2432235"/>
                <a:ext cx="4029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07" y="2432235"/>
                <a:ext cx="402926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9" grpId="0"/>
      <p:bldP spid="60" grpId="0"/>
      <p:bldP spid="61" grpId="0"/>
      <p:bldP spid="62" grpId="0"/>
      <p:bldP spid="63" grpId="0" animBg="1"/>
      <p:bldP spid="17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793242" y="776664"/>
            <a:ext cx="4600135" cy="1871003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2396" y="3068979"/>
                <a:ext cx="4684733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en-US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96" y="3068979"/>
                <a:ext cx="4684733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19760" b="-44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3985" y="4316106"/>
                <a:ext cx="491090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2.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fName>
                      <m:e>
                        <m: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bn-BD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en-US" sz="8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85" y="4316106"/>
                <a:ext cx="4910904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20530" b="-4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8488" y="2699646"/>
                <a:ext cx="85051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Sin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400" dirty="0"/>
                  <a:t> = 3 , </a:t>
                </a:r>
                <a:r>
                  <a:rPr lang="en-US" sz="4400" dirty="0" err="1"/>
                  <a:t>cos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=2, sec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=5  </a:t>
                </a:r>
                <a:r>
                  <a:rPr lang="en-US" sz="4400" dirty="0" err="1"/>
                  <a:t>হলে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88" y="2699646"/>
                <a:ext cx="8505172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865" t="-17460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9398" y="388349"/>
                <a:ext cx="4652799" cy="60428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bn-BD" sz="4000" b="1" u="sng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সূত্রঃ</a:t>
                </a:r>
              </a:p>
              <a:p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b="0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 b="0" i="0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𝒄𝒐𝒔𝒆𝒄</m:t>
                            </m:r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𝑐𝑜𝑠𝑒𝑐</m:t>
                        </m:r>
                      </m:fName>
                      <m:e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𝒔𝒊𝒏</m:t>
                            </m:r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</m:t>
                        </m:r>
                      </m:fName>
                      <m:e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𝒔𝒆𝒄</m:t>
                            </m:r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𝑠𝑒𝑐</m:t>
                        </m:r>
                      </m:fName>
                      <m:e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𝒄𝒐𝒔</m:t>
                            </m:r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</m:t>
                        </m:r>
                      </m:fName>
                      <m:e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</m:t>
                            </m:r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4000" b="0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𝑜𝑡</m:t>
                        </m:r>
                      </m:fName>
                      <m:e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𝒄𝒐𝒕</m:t>
                            </m:r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8" y="388349"/>
                <a:ext cx="4652799" cy="60428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62923" y="537276"/>
                <a:ext cx="6108467" cy="62706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unc>
                      <m:func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400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</m:t>
                        </m:r>
                      </m:fName>
                      <m:e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𝒔𝒊𝒏</m:t>
                            </m:r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</m:t>
                            </m:r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</m:t>
                            </m:r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400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𝑐𝑜𝑡</m:t>
                        </m:r>
                      </m:fName>
                      <m:e>
                        <m:r>
                          <a:rPr lang="en-US" sz="4000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𝒄𝒐𝒔</m:t>
                            </m:r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4000" b="1" i="1" smtClean="0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𝒔𝒊𝒏</m:t>
                            </m:r>
                            <m: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26000">
                                      <a:srgbClr val="FF0000"/>
                                    </a:gs>
                                    <a:gs pos="50000">
                                      <a:srgbClr val="0000FF">
                                        <a:shade val="67500"/>
                                        <a:satMod val="115000"/>
                                      </a:srgbClr>
                                    </a:gs>
                                    <a:gs pos="91000">
                                      <a:srgbClr val="7030A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b="1" dirty="0" err="1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 (ii)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(iii)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b="1" dirty="0" err="1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𝒆𝒄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 (ii)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   (iii)</a:t>
                </a:r>
                <a:r>
                  <a:rPr lang="en-US" sz="4000" b="1" dirty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sSup>
                      <m:sSup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4000" b="1" i="1">
                            <a:ln w="0"/>
                            <a:gradFill flip="none" rotWithShape="1">
                              <a:gsLst>
                                <a:gs pos="26000">
                                  <a:srgbClr val="FF0000"/>
                                </a:gs>
                                <a:gs pos="50000">
                                  <a:srgbClr val="0000FF">
                                    <a:shade val="67500"/>
                                    <a:satMod val="115000"/>
                                  </a:srgbClr>
                                </a:gs>
                                <a:gs pos="91000">
                                  <a:srgbClr val="7030A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 smtClean="0">
                        <a:ln w="0"/>
                        <a:gradFill flip="none" rotWithShape="1">
                          <a:gsLst>
                            <a:gs pos="26000">
                              <a:srgbClr val="FF0000"/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91000">
                              <a:srgbClr val="7030A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923" y="537276"/>
                <a:ext cx="6108467" cy="62706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1630</TotalTime>
  <Words>583</Words>
  <Application>Microsoft Office PowerPoint</Application>
  <PresentationFormat>Widescreen</PresentationFormat>
  <Paragraphs>136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SutonnyMJ</vt:lpstr>
      <vt:lpstr>SutonnyOMJ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Hasibul Mujahid</cp:lastModifiedBy>
  <cp:revision>337</cp:revision>
  <dcterms:created xsi:type="dcterms:W3CDTF">2019-10-08T17:57:52Z</dcterms:created>
  <dcterms:modified xsi:type="dcterms:W3CDTF">2020-08-24T06:10:23Z</dcterms:modified>
</cp:coreProperties>
</file>