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D61C-51FD-49DD-8327-86C03A3631C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03438-08B7-4BA7-AE7F-32954154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9671-7E39-40B4-A9C4-A76ADF873157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2429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91338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0441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793247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75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B53-F85D-48D5-95BC-8DAD051FC5F8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37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3EEB-12A8-4091-9D41-6C41C736B7BC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46E7-1EDA-4731-B909-DCB5574AF8E8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DED4-2D53-4359-A5DB-AB7420ADEEA2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DD65-CDB0-44F3-83AB-8D09827512CB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7A46-07D0-46AE-BE73-7CCD1610D907}" type="datetime1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5C1C-A495-425A-A116-D0367316AFCE}" type="datetime1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70BA-0B12-4369-9E69-00D229F4931F}" type="datetime1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1F78-DFDD-44F2-B286-B34BF7D5BB6C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E72C-55D9-40C5-BEB4-21CF7194AE9E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DA1D-FA7C-4604-A111-A006A3100A5E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0999"/>
            <a:ext cx="7162800" cy="1066801"/>
          </a:xfrm>
        </p:spPr>
        <p:txBody>
          <a:bodyPr>
            <a:normAutofit/>
          </a:bodyPr>
          <a:lstStyle/>
          <a:p>
            <a:r>
              <a:rPr lang="en-US" sz="5300" b="1" dirty="0" err="1">
                <a:solidFill>
                  <a:schemeClr val="tx2"/>
                </a:solidFill>
              </a:rPr>
              <a:t>মাল্টি</a:t>
            </a:r>
            <a:r>
              <a:rPr lang="en-US" sz="5300" b="1" dirty="0">
                <a:solidFill>
                  <a:schemeClr val="tx2"/>
                </a:solidFill>
              </a:rPr>
              <a:t> </a:t>
            </a:r>
            <a:r>
              <a:rPr lang="en-US" sz="5300" b="1" dirty="0" err="1">
                <a:solidFill>
                  <a:schemeClr val="tx2"/>
                </a:solidFill>
              </a:rPr>
              <a:t>মিডিয়া</a:t>
            </a:r>
            <a:r>
              <a:rPr lang="en-US" sz="5300" b="1" dirty="0">
                <a:solidFill>
                  <a:schemeClr val="tx2"/>
                </a:solidFill>
              </a:rPr>
              <a:t> </a:t>
            </a:r>
            <a:r>
              <a:rPr lang="en-US" sz="5300" b="1" dirty="0" err="1">
                <a:solidFill>
                  <a:schemeClr val="tx2"/>
                </a:solidFill>
              </a:rPr>
              <a:t>ক্লাসে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382000" cy="914400"/>
          </a:xfrm>
        </p:spPr>
        <p:txBody>
          <a:bodyPr>
            <a:noAutofit/>
          </a:bodyPr>
          <a:lstStyle/>
          <a:p>
            <a:r>
              <a:rPr lang="en-US" sz="4800" b="1" dirty="0" err="1">
                <a:solidFill>
                  <a:srgbClr val="00B0F0"/>
                </a:solidFill>
              </a:rPr>
              <a:t>সবাইকে</a:t>
            </a:r>
            <a:r>
              <a:rPr lang="en-US" sz="4800" b="1" dirty="0">
                <a:solidFill>
                  <a:srgbClr val="00B0F0"/>
                </a:solidFill>
              </a:rPr>
              <a:t> </a:t>
            </a:r>
            <a:r>
              <a:rPr lang="en-US" sz="4800" b="1" dirty="0" err="1">
                <a:solidFill>
                  <a:srgbClr val="00B0F0"/>
                </a:solidFill>
              </a:rPr>
              <a:t>স্বাগতম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35D6B-9A19-45E2-A1D0-E0047AF2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171C2-E3B5-4ECB-BD5B-CC57C11C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576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সাদা গোলপ ফু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799"/>
            <a:ext cx="6982918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00B0F0"/>
                </a:solidFill>
              </a:rPr>
              <a:t>একক</a:t>
            </a:r>
            <a:r>
              <a:rPr lang="en-US" sz="7200" b="1" dirty="0">
                <a:solidFill>
                  <a:srgbClr val="00B0F0"/>
                </a:solidFill>
              </a:rPr>
              <a:t> </a:t>
            </a:r>
            <a:r>
              <a:rPr lang="en-US" sz="7200" b="1" dirty="0" err="1">
                <a:solidFill>
                  <a:srgbClr val="00B0F0"/>
                </a:solidFill>
              </a:rPr>
              <a:t>কাজ</a:t>
            </a:r>
            <a:r>
              <a:rPr lang="en-US" sz="72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১। </a:t>
            </a:r>
            <a:r>
              <a:rPr lang="en-US" sz="4800" b="1" dirty="0" err="1">
                <a:solidFill>
                  <a:srgbClr val="C00000"/>
                </a:solidFill>
              </a:rPr>
              <a:t>কত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সালে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কত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তরিখে</a:t>
            </a:r>
            <a:r>
              <a:rPr lang="en-US" sz="4800" b="1" dirty="0">
                <a:solidFill>
                  <a:srgbClr val="C00000"/>
                </a:solidFill>
              </a:rPr>
              <a:t> ৬ </a:t>
            </a:r>
            <a:r>
              <a:rPr lang="en-US" sz="4800" b="1" dirty="0" err="1">
                <a:solidFill>
                  <a:srgbClr val="C00000"/>
                </a:solidFill>
              </a:rPr>
              <a:t>দফা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দাবি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পেশ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করা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হয়</a:t>
            </a:r>
            <a:r>
              <a:rPr lang="en-US" sz="4800" b="1" dirty="0">
                <a:solidFill>
                  <a:srgbClr val="C00000"/>
                </a:solidFill>
              </a:rPr>
              <a:t> ? </a:t>
            </a:r>
          </a:p>
          <a:p>
            <a:r>
              <a:rPr lang="en-US" sz="4800" b="1" dirty="0"/>
              <a:t>২। </a:t>
            </a:r>
            <a:r>
              <a:rPr lang="en-US" sz="4800" b="1" dirty="0" err="1"/>
              <a:t>কোথায়</a:t>
            </a:r>
            <a:r>
              <a:rPr lang="en-US" sz="4800" b="1" dirty="0"/>
              <a:t> ৬ </a:t>
            </a:r>
            <a:r>
              <a:rPr lang="en-US" sz="4800" b="1" dirty="0" err="1"/>
              <a:t>দফা</a:t>
            </a:r>
            <a:r>
              <a:rPr lang="en-US" sz="4800" b="1" dirty="0"/>
              <a:t> </a:t>
            </a:r>
            <a:r>
              <a:rPr lang="en-US" sz="4800" b="1" dirty="0" err="1"/>
              <a:t>দাবি</a:t>
            </a:r>
            <a:r>
              <a:rPr lang="en-US" sz="4800" b="1" dirty="0"/>
              <a:t> </a:t>
            </a:r>
            <a:r>
              <a:rPr lang="en-US" sz="4800" b="1" dirty="0" err="1"/>
              <a:t>পেশ</a:t>
            </a:r>
            <a:r>
              <a:rPr lang="en-US" sz="4800" b="1" dirty="0"/>
              <a:t> </a:t>
            </a:r>
            <a:r>
              <a:rPr lang="en-US" sz="4800" b="1" dirty="0" err="1"/>
              <a:t>করা</a:t>
            </a:r>
            <a:r>
              <a:rPr lang="en-US" sz="4800" b="1" dirty="0"/>
              <a:t> </a:t>
            </a:r>
            <a:r>
              <a:rPr lang="en-US" sz="4800" b="1" dirty="0" err="1"/>
              <a:t>হয়</a:t>
            </a:r>
            <a:r>
              <a:rPr lang="en-US" sz="4800" b="1" dirty="0"/>
              <a:t> ? </a:t>
            </a:r>
          </a:p>
          <a:p>
            <a:r>
              <a:rPr lang="en-US" sz="4800" b="1" dirty="0">
                <a:solidFill>
                  <a:schemeClr val="accent2"/>
                </a:solidFill>
              </a:rPr>
              <a:t>৩। </a:t>
            </a:r>
            <a:r>
              <a:rPr lang="en-US" sz="4800" b="1" dirty="0" err="1">
                <a:solidFill>
                  <a:schemeClr val="accent2"/>
                </a:solidFill>
              </a:rPr>
              <a:t>কে</a:t>
            </a:r>
            <a:r>
              <a:rPr lang="en-US" sz="4800" b="1" dirty="0">
                <a:solidFill>
                  <a:schemeClr val="accent2"/>
                </a:solidFill>
              </a:rPr>
              <a:t> ৬ </a:t>
            </a:r>
            <a:r>
              <a:rPr lang="en-US" sz="4800" b="1" dirty="0" err="1">
                <a:solidFill>
                  <a:schemeClr val="accent2"/>
                </a:solidFill>
              </a:rPr>
              <a:t>দফা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দাবি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পেশ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করেন</a:t>
            </a:r>
            <a:r>
              <a:rPr lang="en-US" sz="4800" b="1" dirty="0">
                <a:solidFill>
                  <a:schemeClr val="accent2"/>
                </a:solidFill>
              </a:rPr>
              <a:t> 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64A6E-FEED-4415-98B4-64C49F9D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ACC69-6E65-489A-B019-5E9B4224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6200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B0F0"/>
                </a:solidFill>
              </a:rPr>
              <a:t>৬ </a:t>
            </a:r>
            <a:r>
              <a:rPr lang="en-US" sz="9600" b="1" dirty="0" err="1">
                <a:solidFill>
                  <a:srgbClr val="00B0F0"/>
                </a:solidFill>
              </a:rPr>
              <a:t>দফা</a:t>
            </a:r>
            <a:r>
              <a:rPr lang="en-US" sz="9600" b="1" dirty="0">
                <a:solidFill>
                  <a:srgbClr val="00B0F0"/>
                </a:solidFill>
              </a:rPr>
              <a:t> </a:t>
            </a:r>
            <a:r>
              <a:rPr lang="en-US" sz="9600" b="1" dirty="0" err="1">
                <a:solidFill>
                  <a:srgbClr val="00B0F0"/>
                </a:solidFill>
              </a:rPr>
              <a:t>কর্ম</a:t>
            </a:r>
            <a:r>
              <a:rPr lang="en-US" sz="9600" b="1" dirty="0">
                <a:solidFill>
                  <a:srgbClr val="00B0F0"/>
                </a:solidFill>
              </a:rPr>
              <a:t> </a:t>
            </a:r>
            <a:r>
              <a:rPr lang="en-US" sz="9600" b="1" dirty="0" err="1">
                <a:solidFill>
                  <a:srgbClr val="00B0F0"/>
                </a:solidFill>
              </a:rPr>
              <a:t>সুচি</a:t>
            </a:r>
            <a:r>
              <a:rPr lang="en-US" sz="9600" b="1" dirty="0">
                <a:solidFill>
                  <a:srgbClr val="00B0F0"/>
                </a:solidFill>
              </a:rPr>
              <a:t> </a:t>
            </a:r>
            <a:r>
              <a:rPr lang="en-US" sz="9600" b="1" dirty="0" err="1">
                <a:solidFill>
                  <a:srgbClr val="00B0F0"/>
                </a:solidFill>
              </a:rPr>
              <a:t>সমুহ</a:t>
            </a:r>
            <a:r>
              <a:rPr lang="en-US" sz="9600" b="1" dirty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826F5-FEC8-4C2B-8D78-1E549419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5B1F7-9C79-4F04-A755-8D22C99F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৬ </a:t>
            </a:r>
            <a:r>
              <a:rPr lang="en-US" sz="4000" b="1" dirty="0" err="1">
                <a:solidFill>
                  <a:srgbClr val="00B0F0"/>
                </a:solidFill>
              </a:rPr>
              <a:t>দফা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কর্ম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সুচি</a:t>
            </a:r>
            <a:r>
              <a:rPr lang="en-US" sz="4000" b="1" dirty="0">
                <a:solidFill>
                  <a:srgbClr val="00B0F0"/>
                </a:solidFill>
              </a:rPr>
              <a:t>  (১/২)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১।১৯৪০ </a:t>
            </a:r>
            <a:r>
              <a:rPr lang="en-US" sz="2800" dirty="0" err="1"/>
              <a:t>সাণের</a:t>
            </a:r>
            <a:r>
              <a:rPr lang="en-US" sz="2800" dirty="0"/>
              <a:t> </a:t>
            </a:r>
            <a:r>
              <a:rPr lang="en-US" sz="2800" dirty="0" err="1"/>
              <a:t>ঐতিহাসিক</a:t>
            </a:r>
            <a:r>
              <a:rPr lang="en-US" sz="2800" dirty="0"/>
              <a:t> </a:t>
            </a:r>
            <a:r>
              <a:rPr lang="en-US" sz="2800" dirty="0" err="1"/>
              <a:t>লাহোর</a:t>
            </a:r>
            <a:r>
              <a:rPr lang="en-US" sz="2800" dirty="0"/>
              <a:t> </a:t>
            </a:r>
            <a:r>
              <a:rPr lang="en-US" sz="2800" dirty="0" err="1"/>
              <a:t>প্রস্তাবের</a:t>
            </a:r>
            <a:r>
              <a:rPr lang="en-US" sz="2800" dirty="0"/>
              <a:t> </a:t>
            </a:r>
            <a:r>
              <a:rPr lang="en-US" sz="2800" dirty="0" err="1"/>
              <a:t>বিত্তিতে</a:t>
            </a:r>
            <a:r>
              <a:rPr lang="en-US" sz="2800" dirty="0"/>
              <a:t> </a:t>
            </a:r>
            <a:r>
              <a:rPr lang="en-US" sz="2800" dirty="0" err="1"/>
              <a:t>শাসনতন্ত্র</a:t>
            </a:r>
            <a:r>
              <a:rPr lang="en-US" sz="2800" dirty="0"/>
              <a:t> </a:t>
            </a:r>
            <a:r>
              <a:rPr lang="en-US" sz="2800" dirty="0" err="1"/>
              <a:t>রচনা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 </a:t>
            </a:r>
            <a:r>
              <a:rPr lang="en-US" sz="2800" dirty="0" err="1"/>
              <a:t>পাকিস্তানকে</a:t>
            </a:r>
            <a:r>
              <a:rPr lang="en-US" sz="2800" dirty="0"/>
              <a:t> 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সত্যিকার</a:t>
            </a:r>
            <a:r>
              <a:rPr lang="en-US" sz="2800" dirty="0"/>
              <a:t> </a:t>
            </a:r>
            <a:r>
              <a:rPr lang="en-US" sz="2800" dirty="0" err="1"/>
              <a:t>যুক্তরাষ্ট্র</a:t>
            </a:r>
            <a:r>
              <a:rPr lang="en-US" sz="2800" dirty="0"/>
              <a:t> </a:t>
            </a:r>
            <a:r>
              <a:rPr lang="en-US" sz="2800" dirty="0" err="1"/>
              <a:t>রুপে</a:t>
            </a:r>
            <a:r>
              <a:rPr lang="en-US" sz="2800" dirty="0"/>
              <a:t>  </a:t>
            </a:r>
            <a:r>
              <a:rPr lang="en-US" sz="2800" dirty="0" err="1"/>
              <a:t>গড়তে</a:t>
            </a:r>
            <a:r>
              <a:rPr lang="en-US" sz="2800" dirty="0"/>
              <a:t> </a:t>
            </a:r>
            <a:r>
              <a:rPr lang="en-US" sz="2800" dirty="0" err="1"/>
              <a:t>হবে</a:t>
            </a:r>
            <a:r>
              <a:rPr lang="en-US" sz="2800" dirty="0"/>
              <a:t> । </a:t>
            </a:r>
            <a:r>
              <a:rPr lang="en-US" sz="2800" dirty="0" err="1"/>
              <a:t>তাতে</a:t>
            </a:r>
            <a:r>
              <a:rPr lang="en-US" sz="2800" dirty="0"/>
              <a:t> </a:t>
            </a:r>
            <a:r>
              <a:rPr lang="en-US" sz="2800" dirty="0" err="1"/>
              <a:t>সংসদীয়</a:t>
            </a:r>
            <a:r>
              <a:rPr lang="en-US" sz="2800" dirty="0"/>
              <a:t> </a:t>
            </a:r>
            <a:r>
              <a:rPr lang="en-US" sz="2800" dirty="0" err="1"/>
              <a:t>পদ্ধতির</a:t>
            </a:r>
            <a:r>
              <a:rPr lang="en-US" sz="2800" dirty="0"/>
              <a:t> </a:t>
            </a:r>
            <a:r>
              <a:rPr lang="en-US" sz="2800" dirty="0" err="1"/>
              <a:t>সরকার</a:t>
            </a:r>
            <a:r>
              <a:rPr lang="en-US" sz="2800" dirty="0"/>
              <a:t> </a:t>
            </a:r>
            <a:r>
              <a:rPr lang="en-US" sz="2800" dirty="0" err="1"/>
              <a:t>থাকবে</a:t>
            </a:r>
            <a:r>
              <a:rPr lang="en-US" sz="2800" dirty="0"/>
              <a:t> । </a:t>
            </a:r>
            <a:r>
              <a:rPr lang="en-US" sz="2800" dirty="0" err="1"/>
              <a:t>সকল</a:t>
            </a:r>
            <a:r>
              <a:rPr lang="en-US" sz="2800" dirty="0"/>
              <a:t> </a:t>
            </a:r>
            <a:r>
              <a:rPr lang="en-US" sz="2800" dirty="0" err="1"/>
              <a:t>নির্বাচন</a:t>
            </a:r>
            <a:r>
              <a:rPr lang="en-US" sz="2800" dirty="0"/>
              <a:t> </a:t>
            </a:r>
            <a:r>
              <a:rPr lang="en-US" sz="2800" dirty="0" err="1"/>
              <a:t>সর্বজনীন</a:t>
            </a:r>
            <a:r>
              <a:rPr lang="en-US" sz="2800" dirty="0"/>
              <a:t> </a:t>
            </a:r>
            <a:r>
              <a:rPr lang="en-US" sz="2800" dirty="0" err="1"/>
              <a:t>প্রাপ্ত</a:t>
            </a:r>
            <a:r>
              <a:rPr lang="en-US" sz="2800" dirty="0"/>
              <a:t> </a:t>
            </a:r>
            <a:r>
              <a:rPr lang="en-US" sz="2800" dirty="0" err="1"/>
              <a:t>সয়স্কের</a:t>
            </a:r>
            <a:r>
              <a:rPr lang="en-US" sz="2800" dirty="0"/>
              <a:t> </a:t>
            </a:r>
            <a:r>
              <a:rPr lang="en-US" sz="2800" dirty="0" err="1"/>
              <a:t>ভোটে</a:t>
            </a:r>
            <a:r>
              <a:rPr lang="en-US" sz="2800" dirty="0"/>
              <a:t> </a:t>
            </a:r>
            <a:r>
              <a:rPr lang="en-US" sz="2800" dirty="0" err="1"/>
              <a:t>অনুষ্ঠিত</a:t>
            </a:r>
            <a:r>
              <a:rPr lang="en-US" sz="2800" dirty="0"/>
              <a:t> </a:t>
            </a:r>
            <a:r>
              <a:rPr lang="en-US" sz="2800" dirty="0" err="1"/>
              <a:t>হবে</a:t>
            </a:r>
            <a:r>
              <a:rPr lang="en-US" sz="2800" dirty="0"/>
              <a:t> । </a:t>
            </a:r>
            <a:r>
              <a:rPr lang="en-US" sz="2800" dirty="0" err="1"/>
              <a:t>আইন</a:t>
            </a:r>
            <a:r>
              <a:rPr lang="en-US" sz="2800" dirty="0"/>
              <a:t> </a:t>
            </a:r>
            <a:r>
              <a:rPr lang="en-US" sz="2800" dirty="0" err="1"/>
              <a:t>সভাসমুহের</a:t>
            </a:r>
            <a:r>
              <a:rPr lang="en-US" sz="2800" dirty="0"/>
              <a:t> </a:t>
            </a:r>
            <a:r>
              <a:rPr lang="en-US" sz="2800" dirty="0" err="1"/>
              <a:t>সার্বভেৌমত্ব</a:t>
            </a:r>
            <a:r>
              <a:rPr lang="en-US" sz="2800" dirty="0"/>
              <a:t> </a:t>
            </a:r>
            <a:r>
              <a:rPr lang="en-US" sz="2800" dirty="0" err="1"/>
              <a:t>থাকবে</a:t>
            </a:r>
            <a:r>
              <a:rPr lang="en-US" sz="2800" dirty="0"/>
              <a:t> ।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২। </a:t>
            </a:r>
            <a:r>
              <a:rPr lang="en-US" sz="2800" dirty="0" err="1">
                <a:solidFill>
                  <a:srgbClr val="C00000"/>
                </a:solidFill>
              </a:rPr>
              <a:t>ফেডারেশন</a:t>
            </a:r>
            <a:r>
              <a:rPr lang="en-US" sz="2800" dirty="0">
                <a:solidFill>
                  <a:srgbClr val="C00000"/>
                </a:solidFill>
              </a:rPr>
              <a:t> (</a:t>
            </a:r>
            <a:r>
              <a:rPr lang="en-US" sz="2800" dirty="0" err="1">
                <a:solidFill>
                  <a:srgbClr val="C00000"/>
                </a:solidFill>
              </a:rPr>
              <a:t>কেন্দ্রীয়</a:t>
            </a:r>
            <a:r>
              <a:rPr lang="en-US" sz="2800" dirty="0">
                <a:solidFill>
                  <a:srgbClr val="C00000"/>
                </a:solidFill>
              </a:rPr>
              <a:t>) </a:t>
            </a:r>
            <a:r>
              <a:rPr lang="en-US" sz="2800" dirty="0" err="1">
                <a:solidFill>
                  <a:srgbClr val="C00000"/>
                </a:solidFill>
              </a:rPr>
              <a:t>সরকারের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এখতিয়ারে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কেবলমাত্র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দেশরক্ষা</a:t>
            </a:r>
            <a:r>
              <a:rPr lang="en-US" sz="2800" dirty="0">
                <a:solidFill>
                  <a:srgbClr val="C00000"/>
                </a:solidFill>
              </a:rPr>
              <a:t> ও </a:t>
            </a:r>
            <a:r>
              <a:rPr lang="en-US" sz="2800" dirty="0" err="1">
                <a:solidFill>
                  <a:srgbClr val="C00000"/>
                </a:solidFill>
              </a:rPr>
              <a:t>পররাষ্ট্যীয়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বিষয়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দুটি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থাকবে</a:t>
            </a:r>
            <a:r>
              <a:rPr lang="en-US" sz="2800" dirty="0">
                <a:solidFill>
                  <a:srgbClr val="C00000"/>
                </a:solidFill>
              </a:rPr>
              <a:t> ।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৩। </a:t>
            </a:r>
            <a:r>
              <a:rPr lang="en-US" sz="2800" dirty="0" err="1">
                <a:solidFill>
                  <a:srgbClr val="00B0F0"/>
                </a:solidFill>
              </a:rPr>
              <a:t>পূর্ব</a:t>
            </a:r>
            <a:r>
              <a:rPr lang="en-US" sz="2800" dirty="0">
                <a:solidFill>
                  <a:srgbClr val="00B0F0"/>
                </a:solidFill>
              </a:rPr>
              <a:t> ও </a:t>
            </a:r>
            <a:r>
              <a:rPr lang="en-US" sz="2800" dirty="0" err="1">
                <a:solidFill>
                  <a:srgbClr val="00B0F0"/>
                </a:solidFill>
              </a:rPr>
              <a:t>পশ্চিম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পাকিস্থানের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দুটি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সম্পুর্ণ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পৃথক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অথচ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সহজে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বিনিময়যোগ্য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মুদ্রা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প্রচলন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হবে</a:t>
            </a:r>
            <a:r>
              <a:rPr lang="en-US" sz="2800" dirty="0">
                <a:solidFill>
                  <a:srgbClr val="00B0F0"/>
                </a:solidFill>
              </a:rPr>
              <a:t> । </a:t>
            </a:r>
            <a:r>
              <a:rPr lang="en-US" sz="2800" dirty="0" err="1">
                <a:solidFill>
                  <a:srgbClr val="00B0F0"/>
                </a:solidFill>
              </a:rPr>
              <a:t>এইব্যবস্থা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অনুসারে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মুদ্রা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কেন্্রের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প্রাদিশিক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সরকারের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হাতে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থাকবে</a:t>
            </a:r>
            <a:r>
              <a:rPr lang="en-US" sz="2800" dirty="0">
                <a:solidFill>
                  <a:srgbClr val="00B0F0"/>
                </a:solidFill>
              </a:rPr>
              <a:t> । </a:t>
            </a:r>
            <a:r>
              <a:rPr lang="en-US" sz="2800" dirty="0" err="1">
                <a:solidFill>
                  <a:srgbClr val="00B0F0"/>
                </a:solidFill>
              </a:rPr>
              <a:t>দুই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অঞ্চলের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দুটি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স্বতন্ত্র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কেন্দ্রীয়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ব্যাংক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থাকবে</a:t>
            </a:r>
            <a:r>
              <a:rPr lang="en-US" sz="2800" dirty="0">
                <a:solidFill>
                  <a:srgbClr val="00B0F0"/>
                </a:solidFill>
              </a:rPr>
              <a:t> ।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48D4DB-591B-44C1-93D8-D9BE0061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D2781-5AB4-4A87-9978-52CA78DD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৪। </a:t>
            </a:r>
            <a:r>
              <a:rPr lang="en-US" sz="2800" dirty="0" err="1">
                <a:solidFill>
                  <a:srgbClr val="00B0F0"/>
                </a:solidFill>
              </a:rPr>
              <a:t>সকল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প্রকার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</a:t>
            </a:r>
            <a:r>
              <a:rPr lang="en-US" sz="2800" dirty="0">
                <a:solidFill>
                  <a:srgbClr val="00B0F0"/>
                </a:solidFill>
              </a:rPr>
              <a:t> ও </a:t>
            </a:r>
            <a:r>
              <a:rPr lang="en-US" sz="2800" dirty="0" err="1">
                <a:solidFill>
                  <a:srgbClr val="00B0F0"/>
                </a:solidFill>
              </a:rPr>
              <a:t>খাজনা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ধার্য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এবঙ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আদায়ের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ক্ষমতা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আঞ্চলিক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সরকারের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হাতে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থাকবে</a:t>
            </a:r>
            <a:r>
              <a:rPr lang="en-US" sz="2800" dirty="0">
                <a:solidFill>
                  <a:srgbClr val="00B0F0"/>
                </a:solidFill>
              </a:rPr>
              <a:t>  । </a:t>
            </a:r>
            <a:r>
              <a:rPr lang="en-US" sz="2800" dirty="0" err="1">
                <a:solidFill>
                  <a:srgbClr val="00B0F0"/>
                </a:solidFill>
              </a:rPr>
              <a:t>আঞ্চলিক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সরকারের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আদায়কৃত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খাজনার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নির্ধারিত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অংশ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আদায়ের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সঙ্গে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সঙ্গে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ফেডারেল</a:t>
            </a:r>
            <a:r>
              <a:rPr lang="en-US" sz="2800" dirty="0">
                <a:solidFill>
                  <a:srgbClr val="00B0F0"/>
                </a:solidFill>
              </a:rPr>
              <a:t>    </a:t>
            </a:r>
            <a:r>
              <a:rPr lang="en-US" sz="2800" dirty="0" err="1">
                <a:solidFill>
                  <a:srgbClr val="00B0F0"/>
                </a:solidFill>
              </a:rPr>
              <a:t>তহবিলে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জমা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হয়ে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যাবে</a:t>
            </a:r>
            <a:r>
              <a:rPr lang="en-US" sz="2800" dirty="0">
                <a:solidFill>
                  <a:srgbClr val="00B0F0"/>
                </a:solidFill>
              </a:rPr>
              <a:t> । 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৫। </a:t>
            </a:r>
            <a:r>
              <a:rPr lang="en-US" sz="2800" dirty="0" err="1">
                <a:solidFill>
                  <a:srgbClr val="C00000"/>
                </a:solidFill>
              </a:rPr>
              <a:t>দু্ই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অঞ্চলের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বৈদেশেক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মুদ্রা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আয়ের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পৃথক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পৃথক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হিসাব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রাখতে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হবে</a:t>
            </a:r>
            <a:r>
              <a:rPr lang="en-US" sz="2800" dirty="0">
                <a:solidFill>
                  <a:srgbClr val="C00000"/>
                </a:solidFill>
              </a:rPr>
              <a:t> । </a:t>
            </a:r>
            <a:r>
              <a:rPr lang="en-US" sz="2800" dirty="0" err="1">
                <a:solidFill>
                  <a:srgbClr val="C00000"/>
                </a:solidFill>
              </a:rPr>
              <a:t>এবং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দুই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অঞ্চলের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অর্জিত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  <a:r>
              <a:rPr lang="en-US" sz="2800" dirty="0" err="1">
                <a:solidFill>
                  <a:srgbClr val="C00000"/>
                </a:solidFill>
              </a:rPr>
              <a:t>বৈদিশিক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মুদ্রা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যার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যার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এখতিয়ারে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থাকবে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  <a:r>
              <a:rPr lang="en-US" sz="2800" dirty="0" err="1">
                <a:solidFill>
                  <a:srgbClr val="C00000"/>
                </a:solidFill>
              </a:rPr>
              <a:t>এবং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কেন্দ্রীয়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সরকারের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জন্য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উভয়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অংশ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সমান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অথবা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নির্ধারিত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আনুপাতিক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হাবে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বৈদেশিক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মুদ্রা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প্রদান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করবে</a:t>
            </a:r>
            <a:r>
              <a:rPr lang="en-US" sz="2800" dirty="0">
                <a:solidFill>
                  <a:srgbClr val="C00000"/>
                </a:solidFill>
              </a:rPr>
              <a:t> । </a:t>
            </a:r>
            <a:r>
              <a:rPr lang="en-US" sz="2800" dirty="0" err="1">
                <a:solidFill>
                  <a:srgbClr val="C00000"/>
                </a:solidFill>
              </a:rPr>
              <a:t>আঞ্চলিক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সকারই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বিদেশের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সাথে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বাণিজ্য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চুক্তি</a:t>
            </a:r>
            <a:r>
              <a:rPr lang="en-US" sz="2800" dirty="0">
                <a:solidFill>
                  <a:srgbClr val="C00000"/>
                </a:solidFill>
              </a:rPr>
              <a:t> ও </a:t>
            </a:r>
            <a:r>
              <a:rPr lang="en-US" sz="2800" dirty="0" err="1">
                <a:solidFill>
                  <a:srgbClr val="C00000"/>
                </a:solidFill>
              </a:rPr>
              <a:t>আমদানি-রপ্তানি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অধিকার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রাখবে</a:t>
            </a:r>
            <a:r>
              <a:rPr lang="en-US" sz="2800" dirty="0">
                <a:solidFill>
                  <a:srgbClr val="C00000"/>
                </a:solidFill>
              </a:rPr>
              <a:t> ।  ।</a:t>
            </a:r>
          </a:p>
          <a:p>
            <a:r>
              <a:rPr lang="en-US" sz="2800" dirty="0">
                <a:solidFill>
                  <a:srgbClr val="00B0F0"/>
                </a:solidFill>
              </a:rPr>
              <a:t>৬ </a:t>
            </a:r>
            <a:r>
              <a:rPr lang="en-US" sz="2800" dirty="0" err="1">
                <a:solidFill>
                  <a:srgbClr val="00B0F0"/>
                </a:solidFill>
              </a:rPr>
              <a:t>পূর্ব-পাকিস্থানের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আলাদা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একটি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আধা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সামরিক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বাহিণী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গঠন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হবে</a:t>
            </a:r>
            <a:r>
              <a:rPr lang="en-US" sz="2800" dirty="0">
                <a:solidFill>
                  <a:srgbClr val="00B0F0"/>
                </a:solidFill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৬ </a:t>
            </a:r>
            <a:r>
              <a:rPr lang="en-US" sz="4000" b="1" dirty="0" err="1">
                <a:solidFill>
                  <a:srgbClr val="00B0F0"/>
                </a:solidFill>
              </a:rPr>
              <a:t>দফা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কর্ম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সুচি</a:t>
            </a:r>
            <a:r>
              <a:rPr lang="en-US" sz="4000" b="1" dirty="0">
                <a:solidFill>
                  <a:srgbClr val="00B0F0"/>
                </a:solidFill>
              </a:rPr>
              <a:t>  (২/২)</a:t>
            </a:r>
            <a:endParaRPr 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5CC48-D180-4646-8E71-DF4BC0E1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8C325-C392-49D1-86F3-85ABF178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</a:rPr>
              <a:t>জোড়ায়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err="1">
                <a:solidFill>
                  <a:srgbClr val="00B0F0"/>
                </a:solidFill>
              </a:rPr>
              <a:t>কাজ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029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৬ </a:t>
            </a:r>
            <a:r>
              <a:rPr lang="en-US" sz="4000" b="1" dirty="0" err="1">
                <a:solidFill>
                  <a:srgbClr val="C00000"/>
                </a:solidFill>
              </a:rPr>
              <a:t>দফা</a:t>
            </a:r>
            <a:r>
              <a:rPr lang="en-US" sz="4000" b="1" dirty="0">
                <a:solidFill>
                  <a:srgbClr val="C00000"/>
                </a:solidFill>
              </a:rPr>
              <a:t>  </a:t>
            </a:r>
            <a:r>
              <a:rPr lang="en-US" sz="4000" b="1" dirty="0" err="1">
                <a:solidFill>
                  <a:srgbClr val="C00000"/>
                </a:solidFill>
              </a:rPr>
              <a:t>দাবির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যে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কোন</a:t>
            </a:r>
            <a:r>
              <a:rPr lang="en-US" sz="4000" b="1" dirty="0">
                <a:solidFill>
                  <a:srgbClr val="C00000"/>
                </a:solidFill>
              </a:rPr>
              <a:t> ৩টি  </a:t>
            </a:r>
            <a:r>
              <a:rPr lang="en-US" sz="4000" b="1" dirty="0" err="1">
                <a:solidFill>
                  <a:srgbClr val="C00000"/>
                </a:solidFill>
              </a:rPr>
              <a:t>কর্ম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সুচি</a:t>
            </a:r>
            <a:r>
              <a:rPr lang="en-US" sz="4000" b="1" dirty="0">
                <a:solidFill>
                  <a:srgbClr val="C00000"/>
                </a:solidFill>
              </a:rPr>
              <a:t>  </a:t>
            </a:r>
            <a:r>
              <a:rPr lang="en-US" sz="4000" b="1" dirty="0" err="1">
                <a:solidFill>
                  <a:srgbClr val="C00000"/>
                </a:solidFill>
              </a:rPr>
              <a:t>বর্ণনা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কর</a:t>
            </a:r>
            <a:r>
              <a:rPr lang="en-US" sz="4000" b="1" dirty="0">
                <a:solidFill>
                  <a:srgbClr val="C00000"/>
                </a:solidFill>
              </a:rPr>
              <a:t>  ।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" name="Picture 3" descr="জোড়া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715000" cy="3375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52098-4168-4617-8E40-7AFF1765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A00DE-FAE2-44B0-AB77-4F5E5962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জেনারেল আইয়ুব খা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4252238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accent2"/>
                </a:solidFill>
              </a:rPr>
              <a:t>নীচের</a:t>
            </a:r>
            <a:r>
              <a:rPr lang="en-US" sz="4400" b="1" dirty="0">
                <a:solidFill>
                  <a:schemeClr val="accent2"/>
                </a:solidFill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</a:rPr>
              <a:t>ছবি</a:t>
            </a:r>
            <a:r>
              <a:rPr lang="en-US" sz="4400" b="1" dirty="0">
                <a:solidFill>
                  <a:schemeClr val="accent2"/>
                </a:solidFill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</a:rPr>
              <a:t>লক্ষ</a:t>
            </a:r>
            <a:r>
              <a:rPr lang="en-US" sz="4400" b="1" dirty="0">
                <a:solidFill>
                  <a:schemeClr val="accent2"/>
                </a:solidFill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</a:rPr>
              <a:t>করি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6" name="Picture 5" descr="জেনারেল আইয়ুব খ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7800"/>
            <a:ext cx="4264245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066800" y="5867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</a:rPr>
              <a:t>জেনারেল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আইয়ুব</a:t>
            </a:r>
            <a:r>
              <a:rPr lang="en-US" sz="3600" dirty="0">
                <a:solidFill>
                  <a:srgbClr val="00B0F0"/>
                </a:solidFill>
              </a:rPr>
              <a:t>  </a:t>
            </a:r>
            <a:r>
              <a:rPr lang="en-US" sz="3600" dirty="0" err="1">
                <a:solidFill>
                  <a:srgbClr val="00B0F0"/>
                </a:solidFill>
              </a:rPr>
              <a:t>খান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62D47-D89F-49A7-A420-570F14E0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972E6-1435-40BB-AC9C-7C19B14E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 </a:t>
            </a:r>
            <a:r>
              <a:rPr lang="en-US" sz="4000" b="1" dirty="0">
                <a:solidFill>
                  <a:srgbClr val="C00000"/>
                </a:solidFill>
              </a:rPr>
              <a:t>৬ </a:t>
            </a:r>
            <a:r>
              <a:rPr lang="en-US" sz="4000" b="1" dirty="0" err="1">
                <a:solidFill>
                  <a:srgbClr val="C00000"/>
                </a:solidFill>
              </a:rPr>
              <a:t>দফা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দাবির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প্রতিক্রিয়া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১। </a:t>
            </a:r>
            <a:r>
              <a:rPr lang="en-US" sz="2800" dirty="0" err="1">
                <a:solidFill>
                  <a:srgbClr val="00B0F0"/>
                </a:solidFill>
              </a:rPr>
              <a:t>ছয়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দফা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দাবি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দেখে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শংঙ্কিত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হয়ে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যান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সামরিক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শাসক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জেনারেল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আয়ুব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খান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২। </a:t>
            </a:r>
            <a:r>
              <a:rPr lang="en-US" sz="2800" dirty="0" err="1">
                <a:solidFill>
                  <a:schemeClr val="accent2"/>
                </a:solidFill>
              </a:rPr>
              <a:t>কারণ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স্বায়ত্তশাসন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পেয়ে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গেলে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পূর্ব-পাকিস্থানে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তাদের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শোসন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বন্ধ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হয়ে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যাবে</a:t>
            </a:r>
            <a:r>
              <a:rPr lang="en-US" sz="2800" dirty="0">
                <a:solidFill>
                  <a:schemeClr val="accent2"/>
                </a:solidFill>
              </a:rPr>
              <a:t> । </a:t>
            </a:r>
          </a:p>
          <a:p>
            <a:r>
              <a:rPr lang="en-US" sz="2800" dirty="0">
                <a:solidFill>
                  <a:srgbClr val="00B050"/>
                </a:solidFill>
              </a:rPr>
              <a:t>৩। </a:t>
            </a:r>
            <a:r>
              <a:rPr lang="en-US" sz="2800" dirty="0" err="1">
                <a:solidFill>
                  <a:srgbClr val="00B050"/>
                </a:solidFill>
              </a:rPr>
              <a:t>তাছাড়া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এক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সময়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অঞ্চলটি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স্বাধীন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হয়ে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যাওয়ার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 err="1">
                <a:solidFill>
                  <a:srgbClr val="00B050"/>
                </a:solidFill>
              </a:rPr>
              <a:t>আশঙ্কাও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 err="1">
                <a:solidFill>
                  <a:srgbClr val="00B050"/>
                </a:solidFill>
              </a:rPr>
              <a:t>তারা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 err="1">
                <a:solidFill>
                  <a:srgbClr val="00B050"/>
                </a:solidFill>
              </a:rPr>
              <a:t>করত</a:t>
            </a:r>
            <a:r>
              <a:rPr lang="en-US" sz="2800" dirty="0">
                <a:solidFill>
                  <a:srgbClr val="00B050"/>
                </a:solidFill>
              </a:rPr>
              <a:t>  । 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৪। </a:t>
            </a:r>
            <a:r>
              <a:rPr lang="en-US" sz="2800" dirty="0" err="1">
                <a:solidFill>
                  <a:srgbClr val="C00000"/>
                </a:solidFill>
              </a:rPr>
              <a:t>এর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ফলে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কমে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যাবে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তাদের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বৈদেশিক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মুদ্রার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ভাগ</a:t>
            </a:r>
            <a:r>
              <a:rPr lang="en-US" sz="2800" dirty="0">
                <a:solidFill>
                  <a:srgbClr val="C00000"/>
                </a:solidFill>
              </a:rPr>
              <a:t> । 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৫। </a:t>
            </a:r>
            <a:r>
              <a:rPr lang="en-US" sz="2800" dirty="0" err="1">
                <a:solidFill>
                  <a:srgbClr val="00B0F0"/>
                </a:solidFill>
              </a:rPr>
              <a:t>কারণ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পূর্ব-পাকিস্থানে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উৎপাদিত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বিক্রির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টাকার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ছিল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পাকিস্তানের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ৌবদেশিক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দুদ্রা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আয়ের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সবচেয়ে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উৎস</a:t>
            </a:r>
            <a:r>
              <a:rPr lang="en-US" sz="2800" dirty="0">
                <a:solidFill>
                  <a:srgbClr val="00B0F0"/>
                </a:solidFill>
              </a:rPr>
              <a:t> ।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৬। </a:t>
            </a:r>
            <a:r>
              <a:rPr lang="en-US" sz="2800" dirty="0" err="1">
                <a:solidFill>
                  <a:srgbClr val="C00000"/>
                </a:solidFill>
              </a:rPr>
              <a:t>কিন্তু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টাকা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পূর্ব-পাকিস্তানের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উন্নতিতে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ব্যয়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না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ব্যয়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হতো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পশ্চিম-পাকিস্তানের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সামরিক</a:t>
            </a:r>
            <a:r>
              <a:rPr lang="en-US" sz="2800" dirty="0">
                <a:solidFill>
                  <a:srgbClr val="C00000"/>
                </a:solidFill>
              </a:rPr>
              <a:t> ও </a:t>
            </a:r>
            <a:r>
              <a:rPr lang="en-US" sz="2800" dirty="0" err="1">
                <a:solidFill>
                  <a:srgbClr val="C00000"/>
                </a:solidFill>
              </a:rPr>
              <a:t>বেসামরিক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ক্ষেত্রে</a:t>
            </a:r>
            <a:r>
              <a:rPr lang="en-US" sz="2800" dirty="0">
                <a:solidFill>
                  <a:srgbClr val="C00000"/>
                </a:solidFill>
              </a:rPr>
              <a:t>  ।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DB9AC-CE82-4F18-BC1E-404099F4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E3F13-8474-4499-B18E-EDB15F08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90600"/>
            <a:ext cx="8915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৭। </a:t>
            </a:r>
            <a:r>
              <a:rPr lang="en-US" sz="2800" dirty="0" err="1">
                <a:solidFill>
                  <a:srgbClr val="00B0F0"/>
                </a:solidFill>
              </a:rPr>
              <a:t>বড়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চাকরিতে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বাঙালিকে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খুব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কমই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সুযোগ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দেওয়া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হতো</a:t>
            </a:r>
            <a:r>
              <a:rPr lang="en-US" sz="2800" dirty="0">
                <a:solidFill>
                  <a:srgbClr val="00B0F0"/>
                </a:solidFill>
              </a:rPr>
              <a:t>  ।</a:t>
            </a:r>
          </a:p>
          <a:p>
            <a:r>
              <a:rPr lang="en-US" sz="2800" dirty="0">
                <a:solidFill>
                  <a:srgbClr val="C00000"/>
                </a:solidFill>
              </a:rPr>
              <a:t>৮। </a:t>
            </a:r>
            <a:r>
              <a:rPr lang="en-US" sz="2800" dirty="0" err="1">
                <a:solidFill>
                  <a:srgbClr val="C00000"/>
                </a:solidFill>
              </a:rPr>
              <a:t>কিন্তু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স্বায়ত্তশাসন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পেয়ে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গেলে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পশ্চিম-পাকিস্তনিদের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একচেটিয়া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সুবিধা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পাওয়া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সম্ভব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  <a:r>
              <a:rPr lang="en-US" sz="2800" dirty="0" err="1">
                <a:solidFill>
                  <a:srgbClr val="C00000"/>
                </a:solidFill>
              </a:rPr>
              <a:t>হবে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না</a:t>
            </a:r>
            <a:r>
              <a:rPr lang="en-US" sz="2800" dirty="0">
                <a:solidFill>
                  <a:srgbClr val="C00000"/>
                </a:solidFill>
              </a:rPr>
              <a:t> ।  </a:t>
            </a:r>
            <a:r>
              <a:rPr lang="en-US" sz="2800" dirty="0" err="1">
                <a:solidFill>
                  <a:srgbClr val="C00000"/>
                </a:solidFill>
              </a:rPr>
              <a:t>তাই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আবার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শুরু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ষড়যন্ত্র</a:t>
            </a:r>
            <a:r>
              <a:rPr lang="en-US" sz="2800" dirty="0">
                <a:solidFill>
                  <a:srgbClr val="C00000"/>
                </a:solidFill>
              </a:rPr>
              <a:t> ।                                                      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৯। </a:t>
            </a:r>
            <a:r>
              <a:rPr lang="en-US" sz="2800" dirty="0" err="1">
                <a:solidFill>
                  <a:srgbClr val="00B0F0"/>
                </a:solidFill>
              </a:rPr>
              <a:t>এই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সময়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বঙ্গ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বন্ধু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শেখ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মুজিবের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বিরুদ্ধে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সরকার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প্রদেশের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নানা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জেলায়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মামলা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দিতে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থাকে</a:t>
            </a:r>
            <a:r>
              <a:rPr lang="en-US" sz="2800" dirty="0">
                <a:solidFill>
                  <a:srgbClr val="00B0F0"/>
                </a:solidFill>
              </a:rPr>
              <a:t> ।</a:t>
            </a:r>
          </a:p>
          <a:p>
            <a:r>
              <a:rPr lang="en-US" sz="2800" dirty="0">
                <a:solidFill>
                  <a:srgbClr val="FF0000"/>
                </a:solidFill>
              </a:rPr>
              <a:t>১০। </a:t>
            </a:r>
            <a:r>
              <a:rPr lang="en-US" sz="2800" dirty="0" err="1">
                <a:solidFill>
                  <a:srgbClr val="FF0000"/>
                </a:solidFill>
              </a:rPr>
              <a:t>আওয়ামী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লীগের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নেতাকর্মীদের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গ্রেফতার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করা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হয়</a:t>
            </a:r>
            <a:r>
              <a:rPr lang="en-US" sz="2800" dirty="0">
                <a:solidFill>
                  <a:srgbClr val="FF0000"/>
                </a:solidFill>
              </a:rPr>
              <a:t> । </a:t>
            </a:r>
            <a:r>
              <a:rPr lang="en-US" sz="2800" dirty="0" err="1">
                <a:solidFill>
                  <a:srgbClr val="FF0000"/>
                </a:solidFill>
              </a:rPr>
              <a:t>এভাবে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চরম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হয়রানির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শিকার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হন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বঙ্গবন্ধু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শেখ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মুজিবুর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রহমান</a:t>
            </a:r>
            <a:r>
              <a:rPr lang="en-US" sz="2800" dirty="0">
                <a:solidFill>
                  <a:srgbClr val="FF0000"/>
                </a:solidFill>
              </a:rPr>
              <a:t> , </a:t>
            </a:r>
            <a:r>
              <a:rPr lang="en-US" sz="2800" dirty="0" err="1">
                <a:solidFill>
                  <a:srgbClr val="FF0000"/>
                </a:solidFill>
              </a:rPr>
              <a:t>তাজউদ্দিন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আহমদসহ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আওয়ামী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লীগের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নেতরা</a:t>
            </a:r>
            <a:r>
              <a:rPr lang="en-US" sz="2800" dirty="0">
                <a:solidFill>
                  <a:srgbClr val="FF0000"/>
                </a:solidFill>
              </a:rPr>
              <a:t> ।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১১। </a:t>
            </a:r>
            <a:r>
              <a:rPr lang="en-US" sz="2800" dirty="0" err="1">
                <a:solidFill>
                  <a:srgbClr val="00B0F0"/>
                </a:solidFill>
              </a:rPr>
              <a:t>কিন্তু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বিপুল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জনসমর্থন</a:t>
            </a:r>
            <a:r>
              <a:rPr lang="en-US" sz="2800" dirty="0">
                <a:solidFill>
                  <a:srgbClr val="00B0F0"/>
                </a:solidFill>
              </a:rPr>
              <a:t> ও </a:t>
            </a:r>
            <a:r>
              <a:rPr lang="en-US" sz="2800" dirty="0" err="1">
                <a:solidFill>
                  <a:srgbClr val="00B0F0"/>
                </a:solidFill>
              </a:rPr>
              <a:t>বঙ্গবন্ধু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শেখ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মুজিবসহ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অন্যান্য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রাজনৈতিক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নেতৃবৃন্দের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দৃঢ়তার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ফলে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কিছুতেই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আন্দেলন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দমানো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যায়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নি</a:t>
            </a:r>
            <a:r>
              <a:rPr lang="en-US" sz="2800" dirty="0">
                <a:solidFill>
                  <a:srgbClr val="00B0F0"/>
                </a:solidFill>
              </a:rPr>
              <a:t>  ।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 </a:t>
            </a:r>
            <a:r>
              <a:rPr lang="en-US" sz="4000" b="1" dirty="0">
                <a:solidFill>
                  <a:srgbClr val="C00000"/>
                </a:solidFill>
              </a:rPr>
              <a:t>৬ </a:t>
            </a:r>
            <a:r>
              <a:rPr lang="en-US" sz="4000" b="1" dirty="0" err="1">
                <a:solidFill>
                  <a:srgbClr val="C00000"/>
                </a:solidFill>
              </a:rPr>
              <a:t>দফা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দাবির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প্রতিক্রিয়া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AADA4-7752-4CCB-9C6F-EE569354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9C9F7-EEE0-4275-8185-5AEC8FB8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60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B0F0"/>
                </a:solidFill>
              </a:rPr>
              <a:t>দলিয়</a:t>
            </a:r>
            <a:r>
              <a:rPr lang="en-US" sz="6600" b="1" dirty="0">
                <a:solidFill>
                  <a:srgbClr val="00B0F0"/>
                </a:solidFill>
              </a:rPr>
              <a:t> </a:t>
            </a:r>
            <a:r>
              <a:rPr lang="en-US" sz="6600" b="1" dirty="0" err="1">
                <a:solidFill>
                  <a:srgbClr val="00B0F0"/>
                </a:solidFill>
              </a:rPr>
              <a:t>কাজ</a:t>
            </a:r>
            <a:r>
              <a:rPr lang="en-US" sz="6600" b="1" dirty="0">
                <a:solidFill>
                  <a:srgbClr val="00B0F0"/>
                </a:solidFill>
              </a:rPr>
              <a:t>  </a:t>
            </a:r>
            <a:r>
              <a:rPr lang="en-US" sz="6000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105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৬ </a:t>
            </a:r>
            <a:r>
              <a:rPr lang="en-US" sz="4400" b="1" dirty="0" err="1">
                <a:solidFill>
                  <a:srgbClr val="C00000"/>
                </a:solidFill>
              </a:rPr>
              <a:t>দফা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দাবির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প্রতিক্রিয়া</a:t>
            </a:r>
            <a:r>
              <a:rPr lang="en-US" sz="4400" b="1" dirty="0">
                <a:solidFill>
                  <a:srgbClr val="C00000"/>
                </a:solidFill>
              </a:rPr>
              <a:t>  </a:t>
            </a:r>
            <a:r>
              <a:rPr lang="en-US" sz="4400" b="1" dirty="0" err="1">
                <a:solidFill>
                  <a:srgbClr val="C00000"/>
                </a:solidFill>
              </a:rPr>
              <a:t>সংক্ষিপ্ত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ভাবে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আলোচনা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কর</a:t>
            </a:r>
            <a:r>
              <a:rPr lang="en-US" sz="4400" b="1" dirty="0">
                <a:solidFill>
                  <a:srgbClr val="C00000"/>
                </a:solidFill>
              </a:rPr>
              <a:t> । </a:t>
            </a:r>
          </a:p>
        </p:txBody>
      </p:sp>
      <p:pic>
        <p:nvPicPr>
          <p:cNvPr id="4" name="Picture 3" descr="দলি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5359400" cy="3215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EF2F-2FF0-45F7-A798-E37A12E8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3A8D-796B-4F4E-BE1B-E1BDAE53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F0"/>
                </a:solidFill>
              </a:rPr>
              <a:t>মুল্যায়ন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১</a:t>
            </a:r>
            <a:r>
              <a:rPr lang="en-US" sz="2800" dirty="0">
                <a:solidFill>
                  <a:schemeClr val="accent2"/>
                </a:solidFill>
              </a:rPr>
              <a:t>। ১৯৬৬ </a:t>
            </a:r>
            <a:r>
              <a:rPr lang="en-US" sz="2800" dirty="0" err="1">
                <a:solidFill>
                  <a:schemeClr val="accent2"/>
                </a:solidFill>
              </a:rPr>
              <a:t>সালের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কত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তারিখে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বিরোধী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দলের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সম্মেলন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অনুষ্ঠিত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হয়</a:t>
            </a:r>
            <a:r>
              <a:rPr lang="en-US" sz="2800" dirty="0">
                <a:solidFill>
                  <a:schemeClr val="accent2"/>
                </a:solidFill>
              </a:rPr>
              <a:t> ?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         (ক) ৪ঠা </a:t>
            </a:r>
            <a:r>
              <a:rPr lang="en-US" sz="2800" dirty="0" err="1">
                <a:solidFill>
                  <a:srgbClr val="00B0F0"/>
                </a:solidFill>
              </a:rPr>
              <a:t>ফেব্র্রুয়ারি</a:t>
            </a:r>
            <a:r>
              <a:rPr lang="en-US" sz="2800" dirty="0">
                <a:solidFill>
                  <a:srgbClr val="00B0F0"/>
                </a:solidFill>
              </a:rPr>
              <a:t>              (খ) ৫ই </a:t>
            </a:r>
            <a:r>
              <a:rPr lang="en-US" sz="2800" dirty="0" err="1">
                <a:solidFill>
                  <a:srgbClr val="00B0F0"/>
                </a:solidFill>
              </a:rPr>
              <a:t>ফেব্রুয়ারি</a:t>
            </a:r>
            <a:r>
              <a:rPr lang="en-US" sz="2800" dirty="0">
                <a:solidFill>
                  <a:srgbClr val="00B0F0"/>
                </a:solidFill>
              </a:rPr>
              <a:t>                       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         (গ) ৪ </a:t>
            </a:r>
            <a:r>
              <a:rPr lang="en-US" sz="2800" dirty="0" err="1">
                <a:solidFill>
                  <a:srgbClr val="00B0F0"/>
                </a:solidFill>
              </a:rPr>
              <a:t>মার্চ</a:t>
            </a:r>
            <a:r>
              <a:rPr lang="en-US" sz="2800" dirty="0">
                <a:solidFill>
                  <a:srgbClr val="00B0F0"/>
                </a:solidFill>
              </a:rPr>
              <a:t>                            (ঘ) ৫ই </a:t>
            </a:r>
            <a:r>
              <a:rPr lang="en-US" sz="2800" dirty="0" err="1">
                <a:solidFill>
                  <a:srgbClr val="00B0F0"/>
                </a:solidFill>
              </a:rPr>
              <a:t>মার্চ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২। </a:t>
            </a:r>
            <a:r>
              <a:rPr lang="en-US" sz="2800" dirty="0" err="1">
                <a:solidFill>
                  <a:srgbClr val="FF0000"/>
                </a:solidFill>
              </a:rPr>
              <a:t>ছয়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দফা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মূলত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কিসের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দাবি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ছিল</a:t>
            </a:r>
            <a:r>
              <a:rPr lang="en-US" sz="2800" dirty="0">
                <a:solidFill>
                  <a:srgbClr val="FF0000"/>
                </a:solidFill>
              </a:rPr>
              <a:t> ?  </a:t>
            </a:r>
          </a:p>
          <a:p>
            <a:r>
              <a:rPr lang="en-US" sz="2800" dirty="0">
                <a:solidFill>
                  <a:schemeClr val="accent5"/>
                </a:solidFill>
              </a:rPr>
              <a:t>          (ক) </a:t>
            </a:r>
            <a:r>
              <a:rPr lang="en-US" sz="2800" dirty="0" err="1">
                <a:solidFill>
                  <a:schemeClr val="accent5"/>
                </a:solidFill>
              </a:rPr>
              <a:t>স্বায়ত্তশাসনের</a:t>
            </a:r>
            <a:r>
              <a:rPr lang="en-US" sz="2800" dirty="0">
                <a:solidFill>
                  <a:schemeClr val="accent5"/>
                </a:solidFill>
              </a:rPr>
              <a:t>              (খ) </a:t>
            </a:r>
            <a:r>
              <a:rPr lang="en-US" sz="2800" dirty="0" err="1">
                <a:solidFill>
                  <a:schemeClr val="accent5"/>
                </a:solidFill>
              </a:rPr>
              <a:t>চাকরির</a:t>
            </a:r>
            <a:r>
              <a:rPr lang="en-US" sz="2800" dirty="0">
                <a:solidFill>
                  <a:schemeClr val="accent5"/>
                </a:solidFill>
              </a:rPr>
              <a:t>                                      </a:t>
            </a:r>
          </a:p>
          <a:p>
            <a:r>
              <a:rPr lang="en-US" sz="2800" dirty="0">
                <a:solidFill>
                  <a:schemeClr val="accent5"/>
                </a:solidFill>
              </a:rPr>
              <a:t>         (গ)    </a:t>
            </a:r>
            <a:r>
              <a:rPr lang="en-US" sz="2800" dirty="0" err="1">
                <a:solidFill>
                  <a:schemeClr val="accent5"/>
                </a:solidFill>
              </a:rPr>
              <a:t>স্বাধীনতার</a:t>
            </a:r>
            <a:r>
              <a:rPr lang="en-US" sz="2800" dirty="0">
                <a:solidFill>
                  <a:schemeClr val="accent5"/>
                </a:solidFill>
              </a:rPr>
              <a:t>                     (ঘ) </a:t>
            </a:r>
            <a:r>
              <a:rPr lang="en-US" sz="2800" dirty="0" err="1">
                <a:solidFill>
                  <a:schemeClr val="accent5"/>
                </a:solidFill>
              </a:rPr>
              <a:t>অধিক</a:t>
            </a:r>
            <a:r>
              <a:rPr lang="en-US" sz="2800" dirty="0">
                <a:solidFill>
                  <a:schemeClr val="accent5"/>
                </a:solidFill>
              </a:rPr>
              <a:t> </a:t>
            </a:r>
            <a:r>
              <a:rPr lang="en-US" sz="2800" dirty="0" err="1">
                <a:solidFill>
                  <a:schemeClr val="accent5"/>
                </a:solidFill>
              </a:rPr>
              <a:t>অীধকার</a:t>
            </a:r>
            <a:r>
              <a:rPr lang="en-US" sz="2800" dirty="0">
                <a:solidFill>
                  <a:schemeClr val="accent5"/>
                </a:solidFill>
              </a:rPr>
              <a:t> </a:t>
            </a:r>
            <a:r>
              <a:rPr lang="en-US" sz="2800" dirty="0" err="1">
                <a:solidFill>
                  <a:schemeClr val="accent5"/>
                </a:solidFill>
              </a:rPr>
              <a:t>লাভের</a:t>
            </a:r>
            <a:r>
              <a:rPr lang="en-US" sz="2800" dirty="0">
                <a:solidFill>
                  <a:schemeClr val="accent5"/>
                </a:solidFill>
              </a:rPr>
              <a:t>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৩। </a:t>
            </a:r>
            <a:r>
              <a:rPr lang="en-US" sz="2800" dirty="0" err="1">
                <a:solidFill>
                  <a:schemeClr val="accent2"/>
                </a:solidFill>
              </a:rPr>
              <a:t>ছয়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দফা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দাবি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দেখে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শঙ্কিত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হয়ে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যান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কে</a:t>
            </a:r>
            <a:r>
              <a:rPr lang="en-US" sz="2800" dirty="0">
                <a:solidFill>
                  <a:schemeClr val="accent2"/>
                </a:solidFill>
              </a:rPr>
              <a:t> ?  </a:t>
            </a:r>
          </a:p>
          <a:p>
            <a:r>
              <a:rPr lang="en-US" sz="2800" dirty="0">
                <a:solidFill>
                  <a:srgbClr val="00B050"/>
                </a:solidFill>
              </a:rPr>
              <a:t>          (ক) </a:t>
            </a:r>
            <a:r>
              <a:rPr lang="en-US" sz="2800" dirty="0" err="1">
                <a:solidFill>
                  <a:srgbClr val="00B050"/>
                </a:solidFill>
              </a:rPr>
              <a:t>ইস্কন্দার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মির্জা</a:t>
            </a:r>
            <a:r>
              <a:rPr lang="en-US" sz="2800" dirty="0">
                <a:solidFill>
                  <a:srgbClr val="00B050"/>
                </a:solidFill>
              </a:rPr>
              <a:t>                (খ) </a:t>
            </a:r>
            <a:r>
              <a:rPr lang="en-US" sz="2800" dirty="0" err="1">
                <a:solidFill>
                  <a:srgbClr val="00B050"/>
                </a:solidFill>
              </a:rPr>
              <a:t>ইয়াহিয়া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          (গ) </a:t>
            </a:r>
            <a:r>
              <a:rPr lang="en-US" sz="2800" dirty="0" err="1">
                <a:solidFill>
                  <a:srgbClr val="00B050"/>
                </a:solidFill>
              </a:rPr>
              <a:t>আইয়ুব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খান</a:t>
            </a:r>
            <a:r>
              <a:rPr lang="en-US" sz="2800" dirty="0">
                <a:solidFill>
                  <a:srgbClr val="00B050"/>
                </a:solidFill>
              </a:rPr>
              <a:t>                    (ঘ) </a:t>
            </a:r>
            <a:r>
              <a:rPr lang="en-US" sz="2800" dirty="0" err="1">
                <a:solidFill>
                  <a:srgbClr val="00B050"/>
                </a:solidFill>
              </a:rPr>
              <a:t>নুরুল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আমিন</a:t>
            </a:r>
            <a:r>
              <a:rPr lang="en-US" sz="2800" dirty="0">
                <a:solidFill>
                  <a:srgbClr val="00B050"/>
                </a:solidFill>
              </a:rPr>
              <a:t>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5800" y="26670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9624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56388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D1F1B-846E-4264-9684-A4523537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2AC21-5CD7-4E80-B7E5-A252CA07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7200" b="1" dirty="0">
                <a:solidFill>
                  <a:schemeClr val="accent2"/>
                </a:solidFill>
              </a:rPr>
              <a:t>শিক্ষক পরিচিতি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481329"/>
            <a:ext cx="5257800" cy="33192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নামঃ মোঃ</a:t>
            </a:r>
            <a:r>
              <a:rPr lang="en-US" dirty="0"/>
              <a:t> </a:t>
            </a:r>
            <a:r>
              <a:rPr lang="en-US" dirty="0" err="1"/>
              <a:t>বাবর</a:t>
            </a:r>
            <a:r>
              <a:rPr lang="en-US" dirty="0"/>
              <a:t> </a:t>
            </a:r>
            <a:r>
              <a:rPr lang="en-US" dirty="0" err="1"/>
              <a:t>আলী</a:t>
            </a:r>
            <a:endParaRPr lang="bn-IN" dirty="0"/>
          </a:p>
          <a:p>
            <a:pPr>
              <a:buNone/>
            </a:pPr>
            <a:r>
              <a:rPr lang="bn-IN" dirty="0"/>
              <a:t>পদবীঃ 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endParaRPr lang="bn-IN" dirty="0"/>
          </a:p>
          <a:p>
            <a:pPr>
              <a:buNone/>
            </a:pPr>
            <a:r>
              <a:rPr lang="bn-IN" dirty="0"/>
              <a:t>কর্মস্থলঃ</a:t>
            </a:r>
          </a:p>
          <a:p>
            <a:pPr>
              <a:buNone/>
            </a:pPr>
            <a:r>
              <a:rPr lang="en-US" sz="2400" i="1" dirty="0" err="1"/>
              <a:t>দিঘুলীয়া</a:t>
            </a:r>
            <a:r>
              <a:rPr lang="en-US" sz="2400" i="1" dirty="0"/>
              <a:t> </a:t>
            </a:r>
            <a:r>
              <a:rPr lang="en-US" sz="2400" i="1" dirty="0" err="1"/>
              <a:t>শহীদ</a:t>
            </a:r>
            <a:r>
              <a:rPr lang="en-US" sz="2400" i="1" dirty="0"/>
              <a:t> </a:t>
            </a:r>
            <a:r>
              <a:rPr lang="en-US" sz="2400" i="1" dirty="0" err="1"/>
              <a:t>মিজানুর</a:t>
            </a:r>
            <a:r>
              <a:rPr lang="en-US" sz="2400" i="1" dirty="0"/>
              <a:t> </a:t>
            </a:r>
            <a:r>
              <a:rPr lang="en-US" sz="2400" i="1" dirty="0" err="1"/>
              <a:t>রহমান</a:t>
            </a:r>
            <a:r>
              <a:rPr lang="en-US" sz="2400" i="1" dirty="0"/>
              <a:t> </a:t>
            </a:r>
            <a:r>
              <a:rPr lang="en-US" sz="2400" i="1" dirty="0" err="1"/>
              <a:t>উচ্চ</a:t>
            </a:r>
            <a:r>
              <a:rPr lang="en-US" sz="2400" i="1" dirty="0"/>
              <a:t> </a:t>
            </a:r>
            <a:r>
              <a:rPr lang="en-US" sz="2400" i="1" dirty="0" err="1"/>
              <a:t>বিদ্যালয়,টাঙ্গাইল</a:t>
            </a:r>
            <a:r>
              <a:rPr lang="en-US" sz="2400" i="1" dirty="0"/>
              <a:t>।</a:t>
            </a:r>
          </a:p>
          <a:p>
            <a:pPr>
              <a:buNone/>
            </a:pPr>
            <a:r>
              <a:rPr lang="bn-IN" sz="2400" i="1" dirty="0"/>
              <a:t>মোবাইলঃ </a:t>
            </a:r>
            <a:r>
              <a:rPr lang="en-US" sz="2400" i="1" dirty="0"/>
              <a:t>০১৭১৯৯৯৩৬৩৬</a:t>
            </a:r>
            <a:endParaRPr lang="bn-IN" sz="2400" i="1" dirty="0"/>
          </a:p>
          <a:p>
            <a:pPr>
              <a:buNone/>
            </a:pPr>
            <a:r>
              <a:rPr lang="bn-IN" sz="2400" i="1" dirty="0"/>
              <a:t>ইমেইলঃ </a:t>
            </a:r>
            <a:r>
              <a:rPr lang="en-US" sz="2000" i="1" dirty="0"/>
              <a:t>mdbabarali16061982@gmail.com</a:t>
            </a:r>
            <a:endParaRPr lang="bn-IN" sz="2000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C3EE7-3064-4D00-B1D1-B4EFA4BC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E70CF-358D-431A-98F1-B203A2CE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1F8FDB-9AA2-4D67-8E19-6651B266F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1481329"/>
            <a:ext cx="3310922" cy="3319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</a:rPr>
              <a:t>মুল্যায়ন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53380"/>
            <a:ext cx="8991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৪। </a:t>
            </a:r>
            <a:r>
              <a:rPr lang="en-US" sz="3200" dirty="0" err="1">
                <a:solidFill>
                  <a:srgbClr val="FF0000"/>
                </a:solidFill>
              </a:rPr>
              <a:t>বঙ্গ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বন্ধু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ছয়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দফা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ঘোষণা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করেন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কেন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?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sz="2800" dirty="0">
                <a:solidFill>
                  <a:srgbClr val="00B0F0"/>
                </a:solidFill>
              </a:rPr>
              <a:t>ক) </a:t>
            </a:r>
            <a:r>
              <a:rPr lang="en-US" sz="2800" dirty="0" err="1">
                <a:solidFill>
                  <a:srgbClr val="00B0F0"/>
                </a:solidFill>
              </a:rPr>
              <a:t>স্বাধীনতার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            (খ) </a:t>
            </a:r>
            <a:r>
              <a:rPr lang="en-US" sz="2800" dirty="0" err="1">
                <a:solidFill>
                  <a:srgbClr val="00B0F0"/>
                </a:solidFill>
              </a:rPr>
              <a:t>অধিকার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ফিরে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পাওয়ার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         (গ) </a:t>
            </a:r>
            <a:r>
              <a:rPr lang="en-US" sz="2800" dirty="0" err="1">
                <a:solidFill>
                  <a:srgbClr val="00B0F0"/>
                </a:solidFill>
              </a:rPr>
              <a:t>চাকরি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লাভের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       (ঘ) </a:t>
            </a:r>
            <a:r>
              <a:rPr lang="en-US" sz="2800" dirty="0" err="1">
                <a:solidFill>
                  <a:srgbClr val="00B0F0"/>
                </a:solidFill>
              </a:rPr>
              <a:t>প্রধানমন্ত্রীত্ব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লাভের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৫। “</a:t>
            </a:r>
            <a:r>
              <a:rPr lang="en-US" sz="2800" dirty="0" err="1">
                <a:solidFill>
                  <a:srgbClr val="C00000"/>
                </a:solidFill>
              </a:rPr>
              <a:t>পূর্ব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পাকিস্তানের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জন্য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আলদা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একটি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আধাসামরিক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বাহিনী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গঠন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করতে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হবে</a:t>
            </a:r>
            <a:r>
              <a:rPr lang="en-US" sz="2800" dirty="0">
                <a:solidFill>
                  <a:srgbClr val="C00000"/>
                </a:solidFill>
              </a:rPr>
              <a:t> ।”—</a:t>
            </a:r>
            <a:r>
              <a:rPr lang="en-US" sz="2800" dirty="0" err="1">
                <a:solidFill>
                  <a:srgbClr val="C00000"/>
                </a:solidFill>
              </a:rPr>
              <a:t>কোন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দফার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সাথে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এর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সাদৃর্স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রয়েছে</a:t>
            </a:r>
            <a:r>
              <a:rPr lang="en-US" sz="2800" dirty="0">
                <a:solidFill>
                  <a:srgbClr val="C00000"/>
                </a:solidFill>
              </a:rPr>
              <a:t> ?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(ক) ১৫ </a:t>
            </a:r>
            <a:r>
              <a:rPr lang="en-US" sz="2800" dirty="0" err="1">
                <a:solidFill>
                  <a:srgbClr val="00B0F0"/>
                </a:solidFill>
              </a:rPr>
              <a:t>দফা</a:t>
            </a:r>
            <a:r>
              <a:rPr lang="en-US" sz="2800" dirty="0">
                <a:solidFill>
                  <a:srgbClr val="00B0F0"/>
                </a:solidFill>
              </a:rPr>
              <a:t> (খ) ২১ </a:t>
            </a:r>
            <a:r>
              <a:rPr lang="en-US" sz="2800" dirty="0" err="1">
                <a:solidFill>
                  <a:srgbClr val="00B0F0"/>
                </a:solidFill>
              </a:rPr>
              <a:t>দফা</a:t>
            </a:r>
            <a:r>
              <a:rPr lang="en-US" sz="2800" dirty="0">
                <a:solidFill>
                  <a:srgbClr val="00B0F0"/>
                </a:solidFill>
              </a:rPr>
              <a:t> (গ)  ১১দফা (ঘ) ৬ </a:t>
            </a:r>
            <a:r>
              <a:rPr lang="en-US" sz="2800" dirty="0" err="1">
                <a:solidFill>
                  <a:srgbClr val="00B0F0"/>
                </a:solidFill>
              </a:rPr>
              <a:t>দফা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৬। ১৯৬৬ </a:t>
            </a:r>
            <a:r>
              <a:rPr lang="en-US" sz="2800" dirty="0" err="1">
                <a:solidFill>
                  <a:srgbClr val="C00000"/>
                </a:solidFill>
              </a:rPr>
              <a:t>সালে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লাহোরে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বঙ্গ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বন্ধু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ছয়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দফা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ঘোষণা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করেন</a:t>
            </a:r>
            <a:r>
              <a:rPr lang="en-US" sz="2800" dirty="0">
                <a:solidFill>
                  <a:srgbClr val="C00000"/>
                </a:solidFill>
              </a:rPr>
              <a:t> । </a:t>
            </a:r>
            <a:r>
              <a:rPr lang="en-US" sz="2800" dirty="0" err="1">
                <a:solidFill>
                  <a:srgbClr val="C00000"/>
                </a:solidFill>
              </a:rPr>
              <a:t>ছয়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দফা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কিসের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দাবি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হিসেবে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যেৌক্তিক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বলা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  <a:r>
              <a:rPr lang="en-US" sz="2800" dirty="0" err="1">
                <a:solidFill>
                  <a:srgbClr val="C00000"/>
                </a:solidFill>
              </a:rPr>
              <a:t>চলে</a:t>
            </a:r>
            <a:r>
              <a:rPr lang="en-US" sz="2800" dirty="0">
                <a:solidFill>
                  <a:srgbClr val="C00000"/>
                </a:solidFill>
              </a:rPr>
              <a:t> ?           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(ক) </a:t>
            </a:r>
            <a:r>
              <a:rPr lang="en-US" sz="2800" dirty="0" err="1">
                <a:solidFill>
                  <a:srgbClr val="00B0F0"/>
                </a:solidFill>
              </a:rPr>
              <a:t>স্বাধীনতার</a:t>
            </a:r>
            <a:r>
              <a:rPr lang="en-US" sz="2800" dirty="0">
                <a:solidFill>
                  <a:srgbClr val="00B0F0"/>
                </a:solidFill>
              </a:rPr>
              <a:t>                               (খ)</a:t>
            </a:r>
            <a:r>
              <a:rPr lang="en-US" sz="2800" dirty="0" err="1">
                <a:solidFill>
                  <a:srgbClr val="00B0F0"/>
                </a:solidFill>
              </a:rPr>
              <a:t>গণতন্ত্র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বিলোপ</a:t>
            </a:r>
            <a:r>
              <a:rPr lang="en-US" sz="2800" dirty="0">
                <a:solidFill>
                  <a:srgbClr val="00B0F0"/>
                </a:solidFill>
              </a:rPr>
              <a:t>                                                               (গ) </a:t>
            </a:r>
            <a:r>
              <a:rPr lang="en-US" sz="2800" dirty="0" err="1">
                <a:solidFill>
                  <a:srgbClr val="00B0F0"/>
                </a:solidFill>
              </a:rPr>
              <a:t>সমাজতন্ত্র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প্রতিষ্ঠ</a:t>
            </a:r>
            <a:r>
              <a:rPr lang="en-US" sz="2800" dirty="0">
                <a:solidFill>
                  <a:srgbClr val="00B0F0"/>
                </a:solidFill>
              </a:rPr>
              <a:t>                    (ঘ) </a:t>
            </a:r>
            <a:r>
              <a:rPr lang="en-US" sz="2800" dirty="0" err="1">
                <a:solidFill>
                  <a:srgbClr val="00B0F0"/>
                </a:solidFill>
              </a:rPr>
              <a:t>স্বায়ত্ত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শাসন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লাভ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600200"/>
            <a:ext cx="480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4191000"/>
            <a:ext cx="1752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6248400"/>
            <a:ext cx="3048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949CB6-E3DD-4245-8DD0-27F1E6E2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48D28B1-E193-492D-B06C-E1A1AD6B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F0"/>
                </a:solidFill>
              </a:rPr>
              <a:t>বাড়ির</a:t>
            </a:r>
            <a:r>
              <a:rPr lang="en-US" sz="6000" b="1" dirty="0">
                <a:solidFill>
                  <a:srgbClr val="00B0F0"/>
                </a:solidFill>
              </a:rPr>
              <a:t> </a:t>
            </a:r>
            <a:r>
              <a:rPr lang="en-US" sz="6000" b="1" dirty="0" err="1">
                <a:solidFill>
                  <a:srgbClr val="00B0F0"/>
                </a:solidFill>
              </a:rPr>
              <a:t>কাজ</a:t>
            </a:r>
            <a:r>
              <a:rPr lang="en-US" sz="60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৬ </a:t>
            </a:r>
            <a:r>
              <a:rPr lang="en-US" sz="4800" b="1" dirty="0" err="1">
                <a:solidFill>
                  <a:schemeClr val="tx2"/>
                </a:solidFill>
              </a:rPr>
              <a:t>দফার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কর্ম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সূচী</a:t>
            </a:r>
            <a:r>
              <a:rPr lang="en-US" sz="4800" b="1" dirty="0">
                <a:solidFill>
                  <a:schemeClr val="tx2"/>
                </a:solidFill>
              </a:rPr>
              <a:t> ও ৬ </a:t>
            </a:r>
            <a:r>
              <a:rPr lang="en-US" sz="4800" b="1" dirty="0" err="1">
                <a:solidFill>
                  <a:schemeClr val="tx2"/>
                </a:solidFill>
              </a:rPr>
              <a:t>দফার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প্রতিক্রিয়া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গুলো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সুন্দর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ভাবে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তালিকা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করে</a:t>
            </a:r>
            <a:r>
              <a:rPr lang="en-US" sz="4800" b="1" dirty="0">
                <a:solidFill>
                  <a:schemeClr val="tx2"/>
                </a:solidFill>
              </a:rPr>
              <a:t>  </a:t>
            </a:r>
            <a:r>
              <a:rPr lang="en-US" sz="4800" b="1" dirty="0" err="1">
                <a:solidFill>
                  <a:schemeClr val="tx2"/>
                </a:solidFill>
              </a:rPr>
              <a:t>লিখে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আনবে</a:t>
            </a:r>
            <a:r>
              <a:rPr lang="en-US" sz="4800" b="1" dirty="0">
                <a:solidFill>
                  <a:schemeClr val="tx2"/>
                </a:solidFill>
              </a:rPr>
              <a:t>  ।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বাড়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5791200" cy="2717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9B48B-0F10-4C68-ADBA-8BC2D7BE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F13D-0061-4282-9B7E-1F511D35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>
                <a:solidFill>
                  <a:srgbClr val="00B0F0"/>
                </a:solidFill>
              </a:rPr>
              <a:t>ধন্যবাদ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3CA2D-6563-4533-901F-E78EF62D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9618-9F62-4779-86CA-FB3E25B3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bn-IN" sz="8800" b="1" dirty="0">
                <a:solidFill>
                  <a:schemeClr val="accent2"/>
                </a:solidFill>
              </a:rPr>
              <a:t>পাঠ</a:t>
            </a:r>
            <a:r>
              <a:rPr lang="bn-IN" sz="6600" b="1" dirty="0">
                <a:solidFill>
                  <a:schemeClr val="accent2"/>
                </a:solidFill>
              </a:rPr>
              <a:t> </a:t>
            </a:r>
            <a:r>
              <a:rPr lang="bn-IN" sz="8000" b="1" dirty="0">
                <a:solidFill>
                  <a:schemeClr val="accent2"/>
                </a:solidFill>
              </a:rPr>
              <a:t>পরিচিতি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9"/>
            <a:ext cx="5105400" cy="240487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dirty="0"/>
              <a:t>শ্রেণিঃ সপ্তম (৭ম)</a:t>
            </a:r>
          </a:p>
          <a:p>
            <a:pPr algn="ctr">
              <a:buNone/>
            </a:pPr>
            <a:r>
              <a:rPr lang="bn-IN" sz="2400" dirty="0"/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IN" sz="2400" dirty="0"/>
              <a:t>অধ্যায়ঃ বাংলাদেশের স্বাধীনতা সংগ্রাম</a:t>
            </a:r>
            <a:endParaRPr lang="bn-IN" dirty="0"/>
          </a:p>
          <a:p>
            <a:pPr algn="ctr">
              <a:buNone/>
            </a:pPr>
            <a:r>
              <a:rPr lang="bn-IN" sz="2400" dirty="0"/>
              <a:t>পাঠ</a:t>
            </a:r>
            <a:r>
              <a:rPr lang="en-US" sz="2400" dirty="0" err="1"/>
              <a:t>্যাং</a:t>
            </a:r>
            <a:r>
              <a:rPr lang="bn-IN" sz="2400" dirty="0"/>
              <a:t>শঃ</a:t>
            </a:r>
            <a:r>
              <a:rPr lang="en-US" sz="2400" dirty="0" err="1"/>
              <a:t>ছয়</a:t>
            </a:r>
            <a:r>
              <a:rPr lang="en-US" sz="2400" dirty="0"/>
              <a:t> </a:t>
            </a:r>
            <a:r>
              <a:rPr lang="en-US" sz="2400" dirty="0" err="1"/>
              <a:t>দফা</a:t>
            </a:r>
            <a:r>
              <a:rPr lang="en-US" sz="2400" dirty="0"/>
              <a:t> </a:t>
            </a:r>
            <a:r>
              <a:rPr lang="en-US" sz="2400" dirty="0" err="1"/>
              <a:t>আন্দোলন</a:t>
            </a:r>
            <a:r>
              <a:rPr lang="en-US" sz="2400" dirty="0"/>
              <a:t>  </a:t>
            </a:r>
          </a:p>
          <a:p>
            <a:pPr algn="ctr">
              <a:buNone/>
            </a:pPr>
            <a:r>
              <a:rPr lang="en-US" b="1" dirty="0"/>
              <a:t>পাঠ-৩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7229F-0E52-4135-9B14-1C0F6DAE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25F19-44BF-4E47-89FB-6757A957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524000"/>
            <a:ext cx="328982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0"/>
            <a:ext cx="51054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IN" sz="27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সময়ঃ</a:t>
            </a:r>
            <a:r>
              <a:rPr kumimoji="0" lang="bn-IN" sz="27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৪০ মিনিট</a:t>
            </a:r>
            <a:endParaRPr kumimoji="0" lang="bn-IN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নীচের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ছবি</a:t>
            </a:r>
            <a:r>
              <a:rPr lang="en-US" b="1" dirty="0">
                <a:solidFill>
                  <a:srgbClr val="00B0F0"/>
                </a:solidFill>
              </a:rPr>
              <a:t>  </a:t>
            </a:r>
            <a:r>
              <a:rPr lang="en-US" b="1" dirty="0" err="1">
                <a:solidFill>
                  <a:srgbClr val="00B0F0"/>
                </a:solidFill>
              </a:rPr>
              <a:t>লক্ষ্য</a:t>
            </a:r>
            <a:r>
              <a:rPr lang="en-US" b="1" dirty="0">
                <a:solidFill>
                  <a:srgbClr val="00B0F0"/>
                </a:solidFill>
              </a:rPr>
              <a:t>  </a:t>
            </a:r>
            <a:r>
              <a:rPr lang="en-US" b="1" dirty="0" err="1">
                <a:solidFill>
                  <a:srgbClr val="00B0F0"/>
                </a:solidFill>
              </a:rPr>
              <a:t>করি</a:t>
            </a:r>
            <a:endParaRPr lang="en-US" dirty="0"/>
          </a:p>
        </p:txBody>
      </p:sp>
      <p:pic>
        <p:nvPicPr>
          <p:cNvPr id="4" name="Content Placeholder 3" descr="৬ দফা ভিত্তিক স্বায়ত্ত শাষন দিতে হব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069" y="3239294"/>
            <a:ext cx="2657475" cy="1724025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97457-2CB0-4CE9-AAFF-B8227FC0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7F2D-B2B1-42FC-B844-8F73F0A7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৬ দফা ভিত্তিক স্বায়ত্ত শাসন দিতে হব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44352"/>
            <a:ext cx="8382000" cy="5065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286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chemeClr val="accent2"/>
                </a:solidFill>
              </a:rPr>
              <a:t>নীচের</a:t>
            </a:r>
            <a:r>
              <a:rPr lang="en-US" sz="4400" b="1" dirty="0">
                <a:solidFill>
                  <a:schemeClr val="accent2"/>
                </a:solidFill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</a:rPr>
              <a:t>ছবি</a:t>
            </a:r>
            <a:r>
              <a:rPr lang="en-US" sz="4400" b="1" dirty="0">
                <a:solidFill>
                  <a:schemeClr val="accent2"/>
                </a:solidFill>
              </a:rPr>
              <a:t>  </a:t>
            </a:r>
            <a:r>
              <a:rPr lang="en-US" sz="4400" b="1" dirty="0" err="1">
                <a:solidFill>
                  <a:schemeClr val="accent2"/>
                </a:solidFill>
              </a:rPr>
              <a:t>লক্ষ্য</a:t>
            </a:r>
            <a:r>
              <a:rPr lang="en-US" sz="4400" b="1" dirty="0">
                <a:solidFill>
                  <a:schemeClr val="accent2"/>
                </a:solidFill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</a:rPr>
              <a:t>করি</a:t>
            </a:r>
            <a:r>
              <a:rPr lang="en-US" sz="4400" b="1" dirty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E0E0C-7BBD-43D2-94F2-0B8B9F35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6D40D-F039-4541-8E3C-9C1E19A6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e1fdefd29c7d0fd1b36fc5498c619d-5e628b521b4b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43642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</a:rPr>
              <a:t>নীচের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err="1">
                <a:solidFill>
                  <a:srgbClr val="00B0F0"/>
                </a:solidFill>
              </a:rPr>
              <a:t>ছবি</a:t>
            </a:r>
            <a:r>
              <a:rPr lang="en-US" sz="5400" b="1" dirty="0">
                <a:solidFill>
                  <a:srgbClr val="00B0F0"/>
                </a:solidFill>
              </a:rPr>
              <a:t>  </a:t>
            </a:r>
            <a:r>
              <a:rPr lang="en-US" sz="5400" b="1" dirty="0" err="1">
                <a:solidFill>
                  <a:srgbClr val="00B0F0"/>
                </a:solidFill>
              </a:rPr>
              <a:t>লক্ষ্য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err="1">
                <a:solidFill>
                  <a:srgbClr val="00B0F0"/>
                </a:solidFill>
              </a:rPr>
              <a:t>করি</a:t>
            </a:r>
            <a:r>
              <a:rPr lang="en-US" sz="5400" b="1" dirty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C3506-8953-48A7-9B83-4A069EAC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B296B-3D5F-49AD-B940-FDBDF172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accent2"/>
                </a:solidFill>
              </a:rPr>
              <a:t>আমাদের</a:t>
            </a:r>
            <a:r>
              <a:rPr lang="en-US" sz="5400" b="1" dirty="0">
                <a:solidFill>
                  <a:schemeClr val="accent2"/>
                </a:solidFill>
              </a:rPr>
              <a:t> </a:t>
            </a:r>
            <a:r>
              <a:rPr lang="en-US" sz="5400" b="1" dirty="0" err="1">
                <a:solidFill>
                  <a:schemeClr val="accent2"/>
                </a:solidFill>
              </a:rPr>
              <a:t>আজকের</a:t>
            </a:r>
            <a:r>
              <a:rPr lang="en-US" sz="5400" b="1" dirty="0">
                <a:solidFill>
                  <a:schemeClr val="accent2"/>
                </a:solidFill>
              </a:rPr>
              <a:t> </a:t>
            </a:r>
            <a:r>
              <a:rPr lang="en-US" sz="5400" b="1" dirty="0" err="1">
                <a:solidFill>
                  <a:schemeClr val="accent2"/>
                </a:solidFill>
              </a:rPr>
              <a:t>পাঠ</a:t>
            </a:r>
            <a:r>
              <a:rPr lang="en-US" b="1" dirty="0"/>
              <a:t> </a:t>
            </a:r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2072408"/>
            <a:ext cx="7772400" cy="3631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solidFill>
                  <a:srgbClr val="00B0F0"/>
                </a:solidFill>
              </a:rPr>
              <a:t>ছয়</a:t>
            </a:r>
            <a:r>
              <a:rPr lang="en-US" sz="11500" b="1" dirty="0">
                <a:solidFill>
                  <a:srgbClr val="00B0F0"/>
                </a:solidFill>
              </a:rPr>
              <a:t> </a:t>
            </a:r>
            <a:r>
              <a:rPr lang="en-US" sz="11500" b="1" dirty="0" err="1">
                <a:solidFill>
                  <a:srgbClr val="00B0F0"/>
                </a:solidFill>
              </a:rPr>
              <a:t>দফা</a:t>
            </a:r>
            <a:r>
              <a:rPr lang="en-US" sz="11500" b="1" dirty="0">
                <a:solidFill>
                  <a:srgbClr val="00B0F0"/>
                </a:solidFill>
              </a:rPr>
              <a:t> </a:t>
            </a:r>
            <a:r>
              <a:rPr lang="en-US" sz="11500" b="1" dirty="0" err="1">
                <a:solidFill>
                  <a:srgbClr val="00B0F0"/>
                </a:solidFill>
              </a:rPr>
              <a:t>আন্দোলন</a:t>
            </a:r>
            <a:r>
              <a:rPr lang="en-US" sz="115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36228-CCED-4D99-B0DE-BB7318D1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C0851-D6C1-459A-B932-FAD05266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457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C00000"/>
                </a:solidFill>
              </a:rPr>
              <a:t>শিক্ষন</a:t>
            </a:r>
            <a:r>
              <a:rPr lang="en-US" sz="7200" b="1" dirty="0">
                <a:solidFill>
                  <a:srgbClr val="C00000"/>
                </a:solidFill>
              </a:rPr>
              <a:t> </a:t>
            </a:r>
            <a:r>
              <a:rPr lang="en-US" sz="7200" b="1" dirty="0" err="1">
                <a:solidFill>
                  <a:srgbClr val="C00000"/>
                </a:solidFill>
              </a:rPr>
              <a:t>ফল</a:t>
            </a:r>
            <a:r>
              <a:rPr lang="en-US" sz="7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52600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১। ৬ </a:t>
            </a:r>
            <a:r>
              <a:rPr lang="en-US" sz="4400" dirty="0" err="1">
                <a:solidFill>
                  <a:srgbClr val="7030A0"/>
                </a:solidFill>
              </a:rPr>
              <a:t>দফা</a:t>
            </a:r>
            <a:r>
              <a:rPr lang="en-US" sz="4400" dirty="0">
                <a:solidFill>
                  <a:srgbClr val="7030A0"/>
                </a:solidFill>
              </a:rPr>
              <a:t>  </a:t>
            </a:r>
            <a:r>
              <a:rPr lang="en-US" sz="4400" dirty="0" err="1">
                <a:solidFill>
                  <a:srgbClr val="7030A0"/>
                </a:solidFill>
              </a:rPr>
              <a:t>দাবি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কে</a:t>
            </a:r>
            <a:r>
              <a:rPr lang="en-US" sz="4400" dirty="0">
                <a:solidFill>
                  <a:srgbClr val="7030A0"/>
                </a:solidFill>
              </a:rPr>
              <a:t> , </a:t>
            </a:r>
            <a:r>
              <a:rPr lang="en-US" sz="4400" dirty="0" err="1">
                <a:solidFill>
                  <a:srgbClr val="7030A0"/>
                </a:solidFill>
              </a:rPr>
              <a:t>কত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সালে</a:t>
            </a:r>
            <a:r>
              <a:rPr lang="en-US" sz="4400" dirty="0">
                <a:solidFill>
                  <a:srgbClr val="7030A0"/>
                </a:solidFill>
              </a:rPr>
              <a:t>  </a:t>
            </a:r>
            <a:r>
              <a:rPr lang="en-US" sz="4400" dirty="0" err="1">
                <a:solidFill>
                  <a:srgbClr val="7030A0"/>
                </a:solidFill>
              </a:rPr>
              <a:t>কোথায়</a:t>
            </a:r>
            <a:r>
              <a:rPr lang="en-US" sz="4400" dirty="0">
                <a:solidFill>
                  <a:srgbClr val="7030A0"/>
                </a:solidFill>
              </a:rPr>
              <a:t>   উ </a:t>
            </a:r>
            <a:r>
              <a:rPr lang="en-US" sz="4400" dirty="0" err="1">
                <a:solidFill>
                  <a:srgbClr val="7030A0"/>
                </a:solidFill>
              </a:rPr>
              <a:t>ত্থাপন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করেন</a:t>
            </a:r>
            <a:r>
              <a:rPr lang="en-US" sz="4400" dirty="0">
                <a:solidFill>
                  <a:srgbClr val="7030A0"/>
                </a:solidFill>
              </a:rPr>
              <a:t>  </a:t>
            </a:r>
            <a:r>
              <a:rPr lang="en-US" sz="4400" dirty="0" err="1">
                <a:solidFill>
                  <a:srgbClr val="7030A0"/>
                </a:solidFill>
              </a:rPr>
              <a:t>শিক্ষার্থীরা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তা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জানতে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পারবে</a:t>
            </a:r>
            <a:r>
              <a:rPr lang="en-US" sz="4400" dirty="0">
                <a:solidFill>
                  <a:srgbClr val="7030A0"/>
                </a:solidFill>
              </a:rPr>
              <a:t>  ।</a:t>
            </a:r>
          </a:p>
          <a:p>
            <a:r>
              <a:rPr lang="en-US" sz="4400" dirty="0">
                <a:solidFill>
                  <a:srgbClr val="FF0000"/>
                </a:solidFill>
              </a:rPr>
              <a:t>২।  ৬ </a:t>
            </a:r>
            <a:r>
              <a:rPr lang="en-US" sz="4400" dirty="0" err="1">
                <a:solidFill>
                  <a:srgbClr val="FF0000"/>
                </a:solidFill>
              </a:rPr>
              <a:t>দফার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দাবি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সমুহ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জানতে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পারবে</a:t>
            </a:r>
            <a:r>
              <a:rPr lang="en-US" sz="4400" dirty="0">
                <a:solidFill>
                  <a:srgbClr val="FF0000"/>
                </a:solidFill>
              </a:rPr>
              <a:t>  । </a:t>
            </a:r>
          </a:p>
          <a:p>
            <a:r>
              <a:rPr lang="en-US" sz="4400" dirty="0">
                <a:solidFill>
                  <a:srgbClr val="0070C0"/>
                </a:solidFill>
              </a:rPr>
              <a:t>৩। ৬ </a:t>
            </a:r>
            <a:r>
              <a:rPr lang="en-US" sz="4400" dirty="0" err="1">
                <a:solidFill>
                  <a:srgbClr val="0070C0"/>
                </a:solidFill>
              </a:rPr>
              <a:t>দফার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প্রতিক্রিয়া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জানতে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পারবে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>
                <a:solidFill>
                  <a:srgbClr val="7030A0"/>
                </a:solidFill>
              </a:rPr>
              <a:t>।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E8A35B-410F-4A0D-AB4F-D77EB06A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49F7B-3659-43CA-A8CD-08E45293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</a:rPr>
              <a:t>উপস্থাপন</a:t>
            </a:r>
            <a:r>
              <a:rPr lang="en-US" dirty="0"/>
              <a:t> </a:t>
            </a:r>
          </a:p>
        </p:txBody>
      </p:sp>
      <p:pic>
        <p:nvPicPr>
          <p:cNvPr id="4" name="Picture 3" descr="৬ দফা দাবি  বঙ্গ বন্ধ পেশ করে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5638800" cy="323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228600" y="4267200"/>
            <a:ext cx="868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১১৬৬ </a:t>
            </a:r>
            <a:r>
              <a:rPr lang="en-US" sz="2400" b="1" dirty="0" err="1">
                <a:solidFill>
                  <a:schemeClr val="accent1"/>
                </a:solidFill>
              </a:rPr>
              <a:t>সালের</a:t>
            </a:r>
            <a:r>
              <a:rPr lang="en-US" sz="2400" b="1" dirty="0">
                <a:solidFill>
                  <a:schemeClr val="accent1"/>
                </a:solidFill>
              </a:rPr>
              <a:t> ৫ই </a:t>
            </a:r>
            <a:r>
              <a:rPr lang="en-US" sz="2400" b="1" dirty="0" err="1">
                <a:solidFill>
                  <a:schemeClr val="accent1"/>
                </a:solidFill>
              </a:rPr>
              <a:t>ফেব্রুয়রী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লাহোরে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b="1" dirty="0" err="1">
                <a:solidFill>
                  <a:schemeClr val="accent1"/>
                </a:solidFill>
              </a:rPr>
              <a:t>বিরোধী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দলের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b="1" dirty="0" err="1">
                <a:solidFill>
                  <a:schemeClr val="accent1"/>
                </a:solidFill>
              </a:rPr>
              <a:t>এক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b="1" dirty="0" err="1">
                <a:solidFill>
                  <a:schemeClr val="accent1"/>
                </a:solidFill>
              </a:rPr>
              <a:t>সম্মেলন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অনুষ্ঠিত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হয়</a:t>
            </a:r>
            <a:r>
              <a:rPr lang="en-US" sz="2400" b="1" dirty="0">
                <a:solidFill>
                  <a:schemeClr val="accent1"/>
                </a:solidFill>
              </a:rPr>
              <a:t> । </a:t>
            </a:r>
            <a:r>
              <a:rPr lang="en-US" sz="2400" b="1" dirty="0" err="1">
                <a:solidFill>
                  <a:schemeClr val="accent1"/>
                </a:solidFill>
              </a:rPr>
              <a:t>এখানে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বঙ্গ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বন্ধু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শেখ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মুজিবুর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রহমান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পূর্ব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পাকিস্থানে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বাঙ্গালির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সব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ধরনের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অধিকার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ফিরে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পাওয়ার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জন্য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ছয়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দফা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কর্মসুচি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ঘোষণা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করেন</a:t>
            </a:r>
            <a:r>
              <a:rPr lang="en-US" sz="2400" b="1" dirty="0">
                <a:solidFill>
                  <a:schemeClr val="accent1"/>
                </a:solidFill>
              </a:rPr>
              <a:t> । </a:t>
            </a:r>
            <a:r>
              <a:rPr lang="en-US" sz="2400" b="1" dirty="0" err="1">
                <a:solidFill>
                  <a:schemeClr val="accent1"/>
                </a:solidFill>
              </a:rPr>
              <a:t>এই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ছয়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দফা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ছিল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মূলত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স্বয়ত্তশাসনের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দাবি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।</a:t>
            </a:r>
            <a:r>
              <a:rPr lang="en-US" sz="2800" dirty="0">
                <a:solidFill>
                  <a:schemeClr val="accent1"/>
                </a:solidFill>
              </a:rPr>
              <a:t> 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B4FB74-181F-4BA1-AD24-F3F38DE5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829A-19F4-417B-87CF-9313E522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565</TotalTime>
  <Words>956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মাল্টি মিডিয়া ক্লাসে</vt:lpstr>
      <vt:lpstr>শিক্ষক পরিচিতি</vt:lpstr>
      <vt:lpstr>পাঠ পরিচিতি</vt:lpstr>
      <vt:lpstr>নীচের ছবি  লক্ষ্য  করি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Babar Ali</dc:creator>
  <cp:lastModifiedBy>Babar</cp:lastModifiedBy>
  <cp:revision>235</cp:revision>
  <dcterms:created xsi:type="dcterms:W3CDTF">2020-07-26T05:00:34Z</dcterms:created>
  <dcterms:modified xsi:type="dcterms:W3CDTF">2020-08-24T07:47:22Z</dcterms:modified>
</cp:coreProperties>
</file>