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82" r:id="rId2"/>
    <p:sldId id="271" r:id="rId3"/>
    <p:sldId id="334" r:id="rId4"/>
    <p:sldId id="335" r:id="rId5"/>
    <p:sldId id="353" r:id="rId6"/>
    <p:sldId id="354" r:id="rId7"/>
    <p:sldId id="336" r:id="rId8"/>
    <p:sldId id="337" r:id="rId9"/>
    <p:sldId id="338" r:id="rId10"/>
    <p:sldId id="339" r:id="rId11"/>
    <p:sldId id="340" r:id="rId12"/>
    <p:sldId id="341" r:id="rId13"/>
    <p:sldId id="361" r:id="rId14"/>
    <p:sldId id="360" r:id="rId15"/>
    <p:sldId id="342" r:id="rId16"/>
    <p:sldId id="343" r:id="rId17"/>
    <p:sldId id="345" r:id="rId18"/>
    <p:sldId id="347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57FEF-7720-4C81-9934-704690A62D6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C3D7C4-DA32-4599-97F2-05FFADF14112}">
      <dgm:prSet phldrT="[Text]"/>
      <dgm:spPr/>
      <dgm:t>
        <a:bodyPr/>
        <a:lstStyle/>
        <a:p>
          <a:r>
            <a:rPr lang="as-IN" dirty="0" smtClean="0"/>
            <a:t>স্ন</a:t>
          </a:r>
          <a:r>
            <a:rPr lang="bn-BD" dirty="0" smtClean="0"/>
            <a:t>ে</a:t>
          </a:r>
          <a:r>
            <a:rPr lang="as-IN" dirty="0" smtClean="0"/>
            <a:t>হ জাতীয় পদার্থে দ্রবণীয় ভিটামিন</a:t>
          </a:r>
          <a:r>
            <a:rPr lang="bn-BD" dirty="0" smtClean="0"/>
            <a:t> </a:t>
          </a:r>
          <a:endParaRPr lang="en-US" dirty="0"/>
        </a:p>
      </dgm:t>
    </dgm:pt>
    <dgm:pt modelId="{8DA8319C-7D80-4AF0-8C13-4AB2EF6B002C}" type="parTrans" cxnId="{8D093E77-34A5-4DCF-A428-A36BCA188BDA}">
      <dgm:prSet/>
      <dgm:spPr/>
      <dgm:t>
        <a:bodyPr/>
        <a:lstStyle/>
        <a:p>
          <a:endParaRPr lang="en-US"/>
        </a:p>
      </dgm:t>
    </dgm:pt>
    <dgm:pt modelId="{8894D797-24B9-4C4D-BE3F-058CB3EC08A8}" type="sibTrans" cxnId="{8D093E77-34A5-4DCF-A428-A36BCA188BDA}">
      <dgm:prSet/>
      <dgm:spPr/>
      <dgm:t>
        <a:bodyPr/>
        <a:lstStyle/>
        <a:p>
          <a:endParaRPr lang="en-US"/>
        </a:p>
      </dgm:t>
    </dgm:pt>
    <dgm:pt modelId="{52E315A8-17FC-4E21-9BF5-CF097D579278}">
      <dgm:prSet phldrT="[Text]"/>
      <dgm:spPr/>
      <dgm:t>
        <a:bodyPr/>
        <a:lstStyle/>
        <a:p>
          <a:r>
            <a:rPr lang="en-US" dirty="0" smtClean="0"/>
            <a:t>যে</a:t>
          </a:r>
          <a:r>
            <a:rPr lang="as-IN" dirty="0" smtClean="0"/>
            <a:t>মন- এ,ডি,ই, এবং কে।</a:t>
          </a:r>
          <a:r>
            <a:rPr lang="bn-BD" dirty="0" smtClean="0"/>
            <a:t> </a:t>
          </a:r>
          <a:endParaRPr lang="en-US" dirty="0"/>
        </a:p>
      </dgm:t>
    </dgm:pt>
    <dgm:pt modelId="{16228975-6933-4CDB-A722-14D32D9AB64C}" type="parTrans" cxnId="{72BB4A1C-13E0-45F4-A486-5EAB91B9DD18}">
      <dgm:prSet/>
      <dgm:spPr/>
      <dgm:t>
        <a:bodyPr/>
        <a:lstStyle/>
        <a:p>
          <a:endParaRPr lang="en-US"/>
        </a:p>
      </dgm:t>
    </dgm:pt>
    <dgm:pt modelId="{A40F48A8-1EA1-4CFF-83BE-A74053A52749}" type="sibTrans" cxnId="{72BB4A1C-13E0-45F4-A486-5EAB91B9DD18}">
      <dgm:prSet/>
      <dgm:spPr/>
      <dgm:t>
        <a:bodyPr/>
        <a:lstStyle/>
        <a:p>
          <a:endParaRPr lang="en-US"/>
        </a:p>
      </dgm:t>
    </dgm:pt>
    <dgm:pt modelId="{A79663FC-2A48-43A5-8908-EF14C19663F4}">
      <dgm:prSet phldrT="[Text]"/>
      <dgm:spPr/>
      <dgm:t>
        <a:bodyPr/>
        <a:lstStyle/>
        <a:p>
          <a:r>
            <a:rPr lang="as-IN" dirty="0" smtClean="0"/>
            <a:t>পানিতে দ্রবণীয় ভিটামিন</a:t>
          </a:r>
          <a:endParaRPr lang="en-US" dirty="0"/>
        </a:p>
      </dgm:t>
    </dgm:pt>
    <dgm:pt modelId="{1E5CD476-D302-4DBD-808B-67DBB7AA99BC}" type="parTrans" cxnId="{85C4DC98-36EC-40DA-83A5-250E4A4BEDD0}">
      <dgm:prSet/>
      <dgm:spPr/>
      <dgm:t>
        <a:bodyPr/>
        <a:lstStyle/>
        <a:p>
          <a:endParaRPr lang="en-US"/>
        </a:p>
      </dgm:t>
    </dgm:pt>
    <dgm:pt modelId="{E72BFA2D-8F60-4671-A42B-4A8E3997B81A}" type="sibTrans" cxnId="{85C4DC98-36EC-40DA-83A5-250E4A4BEDD0}">
      <dgm:prSet/>
      <dgm:spPr/>
      <dgm:t>
        <a:bodyPr/>
        <a:lstStyle/>
        <a:p>
          <a:endParaRPr lang="en-US"/>
        </a:p>
      </dgm:t>
    </dgm:pt>
    <dgm:pt modelId="{127ECBF8-BC1D-419C-9537-BD01243C0CDF}">
      <dgm:prSet phldrT="[Text]"/>
      <dgm:spPr/>
      <dgm:t>
        <a:bodyPr/>
        <a:lstStyle/>
        <a:p>
          <a:r>
            <a:rPr lang="as-IN" dirty="0" smtClean="0"/>
            <a:t>যেমন-ভিটামিন বি-কম</a:t>
          </a:r>
          <a:r>
            <a:rPr lang="bn-BD" dirty="0" smtClean="0"/>
            <a:t>প্লে</a:t>
          </a:r>
          <a:r>
            <a:rPr lang="as-IN" dirty="0" smtClean="0"/>
            <a:t>ক্স এবং সি।</a:t>
          </a:r>
          <a:endParaRPr lang="en-US" dirty="0"/>
        </a:p>
      </dgm:t>
    </dgm:pt>
    <dgm:pt modelId="{4FADC7A2-93D8-40E3-A903-78A1E0E9C875}" type="parTrans" cxnId="{3DD8629D-0CCE-4F2D-90F4-9A77BB06B436}">
      <dgm:prSet/>
      <dgm:spPr/>
      <dgm:t>
        <a:bodyPr/>
        <a:lstStyle/>
        <a:p>
          <a:endParaRPr lang="en-US"/>
        </a:p>
      </dgm:t>
    </dgm:pt>
    <dgm:pt modelId="{7D09525B-4E38-4622-A115-E8AE84D721A1}" type="sibTrans" cxnId="{3DD8629D-0CCE-4F2D-90F4-9A77BB06B436}">
      <dgm:prSet/>
      <dgm:spPr/>
      <dgm:t>
        <a:bodyPr/>
        <a:lstStyle/>
        <a:p>
          <a:endParaRPr lang="en-US"/>
        </a:p>
      </dgm:t>
    </dgm:pt>
    <dgm:pt modelId="{CB58F10E-8EAF-4FB7-9D5F-4903D7F5D0EC}" type="pres">
      <dgm:prSet presAssocID="{4A357FEF-7720-4C81-9934-704690A62D69}" presName="Name0" presStyleCnt="0">
        <dgm:presLayoutVars>
          <dgm:dir/>
          <dgm:animLvl val="lvl"/>
          <dgm:resizeHandles/>
        </dgm:presLayoutVars>
      </dgm:prSet>
      <dgm:spPr/>
    </dgm:pt>
    <dgm:pt modelId="{95B46922-0A4B-45E0-B042-F328E8A98D8E}" type="pres">
      <dgm:prSet presAssocID="{27C3D7C4-DA32-4599-97F2-05FFADF14112}" presName="linNode" presStyleCnt="0"/>
      <dgm:spPr/>
    </dgm:pt>
    <dgm:pt modelId="{3F06D742-4BAB-4D76-8595-8B5D221A9379}" type="pres">
      <dgm:prSet presAssocID="{27C3D7C4-DA32-4599-97F2-05FFADF1411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8118F-E819-41F7-BEDE-4B19887618EC}" type="pres">
      <dgm:prSet presAssocID="{27C3D7C4-DA32-4599-97F2-05FFADF1411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FCCC3-E989-4998-8CDA-F974AB693D71}" type="pres">
      <dgm:prSet presAssocID="{8894D797-24B9-4C4D-BE3F-058CB3EC08A8}" presName="spacing" presStyleCnt="0"/>
      <dgm:spPr/>
    </dgm:pt>
    <dgm:pt modelId="{164C16B1-E8D7-4511-82DB-4A6475884EBC}" type="pres">
      <dgm:prSet presAssocID="{A79663FC-2A48-43A5-8908-EF14C19663F4}" presName="linNode" presStyleCnt="0"/>
      <dgm:spPr/>
    </dgm:pt>
    <dgm:pt modelId="{CD0326DE-F9D3-4BCE-ACDC-571BC1B83390}" type="pres">
      <dgm:prSet presAssocID="{A79663FC-2A48-43A5-8908-EF14C19663F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AB749-008C-41F0-817E-5C0E4C0494F8}" type="pres">
      <dgm:prSet presAssocID="{A79663FC-2A48-43A5-8908-EF14C19663F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1D4DD-2739-4F0D-9023-3DCE1F3C71D7}" type="presOf" srcId="{27C3D7C4-DA32-4599-97F2-05FFADF14112}" destId="{3F06D742-4BAB-4D76-8595-8B5D221A9379}" srcOrd="0" destOrd="0" presId="urn:microsoft.com/office/officeart/2005/8/layout/vList6"/>
    <dgm:cxn modelId="{85C4DC98-36EC-40DA-83A5-250E4A4BEDD0}" srcId="{4A357FEF-7720-4C81-9934-704690A62D69}" destId="{A79663FC-2A48-43A5-8908-EF14C19663F4}" srcOrd="1" destOrd="0" parTransId="{1E5CD476-D302-4DBD-808B-67DBB7AA99BC}" sibTransId="{E72BFA2D-8F60-4671-A42B-4A8E3997B81A}"/>
    <dgm:cxn modelId="{8D093E77-34A5-4DCF-A428-A36BCA188BDA}" srcId="{4A357FEF-7720-4C81-9934-704690A62D69}" destId="{27C3D7C4-DA32-4599-97F2-05FFADF14112}" srcOrd="0" destOrd="0" parTransId="{8DA8319C-7D80-4AF0-8C13-4AB2EF6B002C}" sibTransId="{8894D797-24B9-4C4D-BE3F-058CB3EC08A8}"/>
    <dgm:cxn modelId="{3650D41B-018F-47CE-8226-1C87F32863A6}" type="presOf" srcId="{4A357FEF-7720-4C81-9934-704690A62D69}" destId="{CB58F10E-8EAF-4FB7-9D5F-4903D7F5D0EC}" srcOrd="0" destOrd="0" presId="urn:microsoft.com/office/officeart/2005/8/layout/vList6"/>
    <dgm:cxn modelId="{E0C2DA05-7B2C-4A37-A236-D5FF0CB69139}" type="presOf" srcId="{127ECBF8-BC1D-419C-9537-BD01243C0CDF}" destId="{108AB749-008C-41F0-817E-5C0E4C0494F8}" srcOrd="0" destOrd="0" presId="urn:microsoft.com/office/officeart/2005/8/layout/vList6"/>
    <dgm:cxn modelId="{A796D1DE-BB4C-442C-AD75-E0567EB427E2}" type="presOf" srcId="{A79663FC-2A48-43A5-8908-EF14C19663F4}" destId="{CD0326DE-F9D3-4BCE-ACDC-571BC1B83390}" srcOrd="0" destOrd="0" presId="urn:microsoft.com/office/officeart/2005/8/layout/vList6"/>
    <dgm:cxn modelId="{88837ED7-910E-4064-9FB5-4DF7E0F69DB9}" type="presOf" srcId="{52E315A8-17FC-4E21-9BF5-CF097D579278}" destId="{AFE8118F-E819-41F7-BEDE-4B19887618EC}" srcOrd="0" destOrd="0" presId="urn:microsoft.com/office/officeart/2005/8/layout/vList6"/>
    <dgm:cxn modelId="{3DD8629D-0CCE-4F2D-90F4-9A77BB06B436}" srcId="{A79663FC-2A48-43A5-8908-EF14C19663F4}" destId="{127ECBF8-BC1D-419C-9537-BD01243C0CDF}" srcOrd="0" destOrd="0" parTransId="{4FADC7A2-93D8-40E3-A903-78A1E0E9C875}" sibTransId="{7D09525B-4E38-4622-A115-E8AE84D721A1}"/>
    <dgm:cxn modelId="{72BB4A1C-13E0-45F4-A486-5EAB91B9DD18}" srcId="{27C3D7C4-DA32-4599-97F2-05FFADF14112}" destId="{52E315A8-17FC-4E21-9BF5-CF097D579278}" srcOrd="0" destOrd="0" parTransId="{16228975-6933-4CDB-A722-14D32D9AB64C}" sibTransId="{A40F48A8-1EA1-4CFF-83BE-A74053A52749}"/>
    <dgm:cxn modelId="{A97CBACE-3772-4302-BE32-8711DC3CE206}" type="presParOf" srcId="{CB58F10E-8EAF-4FB7-9D5F-4903D7F5D0EC}" destId="{95B46922-0A4B-45E0-B042-F328E8A98D8E}" srcOrd="0" destOrd="0" presId="urn:microsoft.com/office/officeart/2005/8/layout/vList6"/>
    <dgm:cxn modelId="{E0CFC5A1-9EA2-4ABC-94CC-65F8F757CF68}" type="presParOf" srcId="{95B46922-0A4B-45E0-B042-F328E8A98D8E}" destId="{3F06D742-4BAB-4D76-8595-8B5D221A9379}" srcOrd="0" destOrd="0" presId="urn:microsoft.com/office/officeart/2005/8/layout/vList6"/>
    <dgm:cxn modelId="{F5E2A3DE-E76C-4B39-9DA3-BD85C4CB2EDD}" type="presParOf" srcId="{95B46922-0A4B-45E0-B042-F328E8A98D8E}" destId="{AFE8118F-E819-41F7-BEDE-4B19887618EC}" srcOrd="1" destOrd="0" presId="urn:microsoft.com/office/officeart/2005/8/layout/vList6"/>
    <dgm:cxn modelId="{D58AD000-01A6-422A-A66C-CEC200CBEA31}" type="presParOf" srcId="{CB58F10E-8EAF-4FB7-9D5F-4903D7F5D0EC}" destId="{D0EFCCC3-E989-4998-8CDA-F974AB693D71}" srcOrd="1" destOrd="0" presId="urn:microsoft.com/office/officeart/2005/8/layout/vList6"/>
    <dgm:cxn modelId="{B99CCA89-2000-49BD-AD6C-EC84763C5102}" type="presParOf" srcId="{CB58F10E-8EAF-4FB7-9D5F-4903D7F5D0EC}" destId="{164C16B1-E8D7-4511-82DB-4A6475884EBC}" srcOrd="2" destOrd="0" presId="urn:microsoft.com/office/officeart/2005/8/layout/vList6"/>
    <dgm:cxn modelId="{4DCE8F78-FF35-4EE1-A39F-4898C7E8B756}" type="presParOf" srcId="{164C16B1-E8D7-4511-82DB-4A6475884EBC}" destId="{CD0326DE-F9D3-4BCE-ACDC-571BC1B83390}" srcOrd="0" destOrd="0" presId="urn:microsoft.com/office/officeart/2005/8/layout/vList6"/>
    <dgm:cxn modelId="{37F082CD-5C97-4FE5-B213-178CABB6E450}" type="presParOf" srcId="{164C16B1-E8D7-4511-82DB-4A6475884EBC}" destId="{108AB749-008C-41F0-817E-5C0E4C0494F8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11F4-926C-4549-8AF4-93475E981E6E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78E6-67A2-48AA-87DA-BB4D8FBE72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D4F7-3BA2-45FD-9EF0-854E30FD858B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2A6-A08B-40B2-B1F3-A8D88B6E1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		</a:t>
            </a:r>
            <a:r>
              <a:rPr lang="bn-BD" sz="1800" dirty="0" smtClean="0"/>
              <a:t>পাঠ</a:t>
            </a:r>
            <a:r>
              <a:rPr lang="bn-BD" sz="1800" baseline="0" dirty="0" smtClean="0"/>
              <a:t> শিরোনাম ঘোষনা </a:t>
            </a:r>
            <a:r>
              <a:rPr lang="en-US" sz="1800" baseline="0" dirty="0" smtClean="0"/>
              <a:t>করার জন্য প্রথমে </a:t>
            </a:r>
            <a:r>
              <a:rPr lang="bn-IN" sz="1800" baseline="0" dirty="0" smtClean="0"/>
              <a:t>চিত্র </a:t>
            </a:r>
            <a:r>
              <a:rPr lang="en-US" sz="1800" baseline="0" dirty="0" smtClean="0"/>
              <a:t>দেখিয়ে শিক্ষার্থীদের</a:t>
            </a:r>
            <a:r>
              <a:rPr lang="en-US" sz="1800" b="0" baseline="0" dirty="0" smtClean="0"/>
              <a:t> </a:t>
            </a:r>
            <a:r>
              <a:rPr lang="en-US" sz="1800" baseline="0" dirty="0" smtClean="0"/>
              <a:t>প্রাসঙ্গিক প্র</a:t>
            </a:r>
            <a:r>
              <a:rPr lang="bn-BD" sz="1800" baseline="0" dirty="0" smtClean="0"/>
              <a:t>শ্ন</a:t>
            </a:r>
            <a:r>
              <a:rPr lang="en-US" sz="1800" baseline="0" dirty="0" smtClean="0"/>
              <a:t> </a:t>
            </a:r>
            <a:r>
              <a:rPr lang="bn-BD" sz="1800" baseline="0" dirty="0" smtClean="0"/>
              <a:t>করা যেতে পারে।</a:t>
            </a:r>
            <a:endParaRPr lang="en-US" sz="18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5D3961-5AB6-4782-A105-C004C9901E5C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91" y="1"/>
            <a:ext cx="435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47612" y="6488668"/>
            <a:ext cx="2278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450 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175" y="661183"/>
            <a:ext cx="5903741" cy="5219111"/>
          </a:xfrm>
          <a:prstGeom prst="rect">
            <a:avLst/>
          </a:prstGeom>
        </p:spPr>
      </p:pic>
      <p:pic>
        <p:nvPicPr>
          <p:cNvPr id="9" name="Picture 8" descr="450 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840"/>
            <a:ext cx="6049108" cy="52073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97944" y="4656406"/>
            <a:ext cx="1702191" cy="1209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স্বা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00136" y="4670473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গ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7101" y="4682196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ত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2685" y="4696264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ম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43532" y="168812"/>
            <a:ext cx="4754879" cy="7315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মাল্টিমিডিয়া ক্লাসে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7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4065563" y="281354"/>
            <a:ext cx="4009292" cy="759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ভিটামিন</a:t>
            </a:r>
            <a:r>
              <a:rPr lang="en-US" sz="4000" b="1" dirty="0" smtClean="0"/>
              <a:t> এ </a:t>
            </a:r>
            <a:endParaRPr lang="en-US" sz="4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6325" y="1215222"/>
            <a:ext cx="11746524" cy="3202034"/>
            <a:chOff x="182879" y="1341831"/>
            <a:chExt cx="11746524" cy="3202034"/>
          </a:xfrm>
        </p:grpSpPr>
        <p:pic>
          <p:nvPicPr>
            <p:cNvPr id="14" name="Picture 13" descr="১৩.২৬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82818" y="1406770"/>
              <a:ext cx="3446585" cy="2869808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797170" y="1589647"/>
              <a:ext cx="10386646" cy="2869809"/>
              <a:chOff x="543951" y="1491174"/>
              <a:chExt cx="10386646" cy="286980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43951" y="2069180"/>
                <a:ext cx="1038664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  <p:pic>
            <p:nvPicPr>
              <p:cNvPr id="15" name="Picture 14" descr="১৩.২৭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5615" y="1491174"/>
                <a:ext cx="3858054" cy="2869809"/>
              </a:xfrm>
              <a:prstGeom prst="rect">
                <a:avLst/>
              </a:prstGeom>
            </p:spPr>
          </p:pic>
        </p:grpSp>
        <p:pic>
          <p:nvPicPr>
            <p:cNvPr id="16" name="Picture 15" descr="আম-২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79" y="1341831"/>
              <a:ext cx="3826413" cy="320203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84738" y="4431323"/>
            <a:ext cx="107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আম</a:t>
            </a:r>
            <a:r>
              <a:rPr lang="en-US" sz="2800" dirty="0" smtClean="0"/>
              <a:t>						</a:t>
            </a:r>
            <a:r>
              <a:rPr lang="en-US" sz="2800" dirty="0" smtClean="0"/>
              <a:t>কাঁঠাল</a:t>
            </a:r>
            <a:r>
              <a:rPr lang="en-US" sz="2800" dirty="0" smtClean="0"/>
              <a:t>				</a:t>
            </a:r>
            <a:r>
              <a:rPr lang="en-US" sz="2800" dirty="0" smtClean="0"/>
              <a:t>পেঁপে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727938" y="211016"/>
            <a:ext cx="4234376" cy="844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ভিটামিন</a:t>
            </a:r>
            <a:r>
              <a:rPr lang="en-US" sz="4400" b="1" dirty="0" smtClean="0"/>
              <a:t> এ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2511" y="1392701"/>
            <a:ext cx="76528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 smtClean="0">
                <a:solidFill>
                  <a:srgbClr val="FF0000"/>
                </a:solidFill>
              </a:rPr>
              <a:t>উৎস</a:t>
            </a:r>
            <a:r>
              <a:rPr lang="as-IN" sz="2800" b="1" dirty="0" smtClean="0"/>
              <a:t> :</a:t>
            </a:r>
            <a:r>
              <a:rPr lang="as-IN" sz="2800" dirty="0" smtClean="0"/>
              <a:t> মাছের তেল ও প্রাণীজ স্নহ প্রচুর পরিমাণে ভিটামিন ‘এ’ পাওয়া যায়। ক্যারোটিন সমৃদ্ধ শাক-সবজি যেমনলালশাক, পুঁইশাক, পালংশাক, টমেটো, গাজর, বীট ও মিষ্টি কুমড়া ইত্যাদি। বিভিন্ন ধরনের ফল যেমন- পেঁপে, আম,কাঁঠালে ভিটামিন ‘এ’ থাকে। মলা ও ঢেলা মাছে প্রচুর পরিমাণে ভিটামিন ‘এ’ থাকে।</a:t>
            </a:r>
            <a:endParaRPr lang="en-US" sz="2800" dirty="0"/>
          </a:p>
        </p:txBody>
      </p:sp>
      <p:pic>
        <p:nvPicPr>
          <p:cNvPr id="9" name="Picture 8" descr="১৩.২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10" y="1378635"/>
            <a:ext cx="3957929" cy="29260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017" y="4505068"/>
            <a:ext cx="11577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 smtClean="0">
                <a:solidFill>
                  <a:srgbClr val="00B050"/>
                </a:solidFill>
              </a:rPr>
              <a:t>দেহে ভিটামিনের কাজ হলো-</a:t>
            </a:r>
            <a:r>
              <a:rPr lang="as-IN" sz="2400" dirty="0" smtClean="0"/>
              <a:t> দৃষ্টিশক্তি স্বাভাবিক রাখা, ত্বক ও শে- ষাঝিলি- কে সুস্থ রাখা এবং দেহকে বিভিন্ন সংক্রামক রোগের হাত থেকে রক্ষা করা, খাদ্যদ্রব্য পরিপাক ও ক্ষুধার উদাক করা, রক্তে স্বাভাবিক অবস্থা বজায় রাখা ও দেহের পুষ্টি ও বৃদ্ধিতে সহায়তা করা।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431323" y="168813"/>
            <a:ext cx="2912012" cy="787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ভিটামিন</a:t>
            </a:r>
            <a:r>
              <a:rPr lang="en-US" sz="4000" b="1" dirty="0" smtClean="0"/>
              <a:t> এ 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669281" y="1266092"/>
            <a:ext cx="6063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কাজঃ</a:t>
            </a:r>
            <a:r>
              <a:rPr lang="en-US" sz="3600" dirty="0" smtClean="0"/>
              <a:t> </a:t>
            </a:r>
            <a:r>
              <a:rPr lang="en-US" sz="3600" dirty="0" smtClean="0"/>
              <a:t>দৃষ্টিশক্তি</a:t>
            </a:r>
            <a:r>
              <a:rPr lang="en-US" sz="3600" dirty="0" smtClean="0"/>
              <a:t> </a:t>
            </a:r>
            <a:r>
              <a:rPr lang="en-US" sz="3600" dirty="0" smtClean="0"/>
              <a:t>স্বাভাবিক</a:t>
            </a:r>
            <a:r>
              <a:rPr lang="en-US" sz="3600" dirty="0" smtClean="0"/>
              <a:t> </a:t>
            </a:r>
            <a:r>
              <a:rPr lang="en-US" sz="3600" dirty="0" smtClean="0"/>
              <a:t>রাখা</a:t>
            </a:r>
            <a:r>
              <a:rPr lang="en-US" sz="3600" dirty="0" smtClean="0"/>
              <a:t>, </a:t>
            </a:r>
            <a:r>
              <a:rPr lang="en-US" sz="3600" dirty="0" smtClean="0"/>
              <a:t>ত্বক</a:t>
            </a:r>
            <a:r>
              <a:rPr lang="en-US" sz="3600" dirty="0" smtClean="0"/>
              <a:t> ও </a:t>
            </a:r>
            <a:r>
              <a:rPr lang="en-US" sz="3600" dirty="0" smtClean="0"/>
              <a:t>শ্লেষাঝিল্লিকে</a:t>
            </a:r>
            <a:r>
              <a:rPr lang="en-US" sz="3600" dirty="0" smtClean="0"/>
              <a:t> </a:t>
            </a:r>
            <a:r>
              <a:rPr lang="en-US" sz="3600" dirty="0" smtClean="0"/>
              <a:t>সুস্থ</a:t>
            </a:r>
            <a:r>
              <a:rPr lang="en-US" sz="3600" dirty="0" smtClean="0"/>
              <a:t> </a:t>
            </a:r>
            <a:r>
              <a:rPr lang="en-US" sz="3600" dirty="0" smtClean="0"/>
              <a:t>রাখা</a:t>
            </a:r>
            <a:r>
              <a:rPr lang="en-US" sz="3600" dirty="0" smtClean="0"/>
              <a:t> </a:t>
            </a:r>
            <a:r>
              <a:rPr lang="en-US" sz="3600" dirty="0" smtClean="0"/>
              <a:t>এবং</a:t>
            </a:r>
            <a:r>
              <a:rPr lang="en-US" sz="3600" dirty="0" smtClean="0"/>
              <a:t> </a:t>
            </a:r>
            <a:r>
              <a:rPr lang="en-US" sz="3600" dirty="0" smtClean="0"/>
              <a:t>দেহকে</a:t>
            </a:r>
            <a:r>
              <a:rPr lang="en-US" sz="3600" dirty="0" smtClean="0"/>
              <a:t> </a:t>
            </a:r>
            <a:r>
              <a:rPr lang="en-US" sz="3600" dirty="0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smtClean="0"/>
              <a:t>সংক্রামক</a:t>
            </a:r>
            <a:r>
              <a:rPr lang="en-US" sz="3600" dirty="0" smtClean="0"/>
              <a:t> </a:t>
            </a:r>
            <a:r>
              <a:rPr lang="en-US" sz="3600" dirty="0" smtClean="0"/>
              <a:t>রোগের</a:t>
            </a:r>
            <a:r>
              <a:rPr lang="en-US" sz="3600" dirty="0" smtClean="0"/>
              <a:t> </a:t>
            </a:r>
            <a:r>
              <a:rPr lang="en-US" sz="3600" dirty="0" smtClean="0"/>
              <a:t>হাত</a:t>
            </a:r>
            <a:r>
              <a:rPr lang="en-US" sz="3600" dirty="0" smtClean="0"/>
              <a:t> </a:t>
            </a:r>
            <a:r>
              <a:rPr lang="en-US" sz="3600" dirty="0" smtClean="0"/>
              <a:t>থেকে</a:t>
            </a:r>
            <a:r>
              <a:rPr lang="en-US" sz="3600" dirty="0" smtClean="0"/>
              <a:t> </a:t>
            </a:r>
            <a:r>
              <a:rPr lang="en-US" sz="3600" dirty="0" smtClean="0"/>
              <a:t>রক্ষা</a:t>
            </a:r>
            <a:r>
              <a:rPr lang="en-US" sz="3600" dirty="0" smtClean="0"/>
              <a:t> </a:t>
            </a:r>
            <a:r>
              <a:rPr lang="en-US" sz="3600" dirty="0" smtClean="0"/>
              <a:t>করা</a:t>
            </a:r>
            <a:r>
              <a:rPr lang="en-US" sz="3600" dirty="0" smtClean="0"/>
              <a:t>, </a:t>
            </a:r>
            <a:r>
              <a:rPr lang="en-US" sz="3600" dirty="0" smtClean="0"/>
              <a:t>খাদ্যদ্রব্য</a:t>
            </a:r>
            <a:r>
              <a:rPr lang="en-US" sz="3600" dirty="0" smtClean="0"/>
              <a:t> </a:t>
            </a:r>
            <a:r>
              <a:rPr lang="en-US" sz="3600" dirty="0" smtClean="0"/>
              <a:t>পরপাক</a:t>
            </a:r>
            <a:r>
              <a:rPr lang="en-US" sz="3600" dirty="0" smtClean="0"/>
              <a:t> ও </a:t>
            </a:r>
            <a:r>
              <a:rPr lang="en-US" sz="3600" dirty="0" smtClean="0"/>
              <a:t>ক্ষুধার</a:t>
            </a:r>
            <a:r>
              <a:rPr lang="en-US" sz="3600" dirty="0" smtClean="0"/>
              <a:t> </a:t>
            </a:r>
            <a:r>
              <a:rPr lang="en-US" sz="3600" dirty="0" smtClean="0"/>
              <a:t>উদ্রেক</a:t>
            </a:r>
            <a:r>
              <a:rPr lang="en-US" sz="3600" dirty="0" smtClean="0"/>
              <a:t> </a:t>
            </a:r>
            <a:r>
              <a:rPr lang="en-US" sz="3600" dirty="0" smtClean="0"/>
              <a:t>করা</a:t>
            </a:r>
            <a:r>
              <a:rPr lang="en-US" sz="3600" dirty="0" smtClean="0"/>
              <a:t>। </a:t>
            </a:r>
            <a:r>
              <a:rPr lang="en-US" sz="3600" dirty="0" smtClean="0"/>
              <a:t>রক্তে</a:t>
            </a:r>
            <a:r>
              <a:rPr lang="en-US" sz="3600" dirty="0" smtClean="0"/>
              <a:t> </a:t>
            </a:r>
            <a:r>
              <a:rPr lang="en-US" sz="3600" dirty="0" smtClean="0"/>
              <a:t>স্বাভাবিক</a:t>
            </a:r>
            <a:r>
              <a:rPr lang="en-US" sz="3600" dirty="0" smtClean="0"/>
              <a:t> </a:t>
            </a:r>
            <a:r>
              <a:rPr lang="en-US" sz="3600" dirty="0" smtClean="0"/>
              <a:t>অবস্থা</a:t>
            </a:r>
            <a:r>
              <a:rPr lang="en-US" sz="3600" dirty="0" smtClean="0"/>
              <a:t> </a:t>
            </a:r>
            <a:r>
              <a:rPr lang="en-US" sz="3600" dirty="0" smtClean="0"/>
              <a:t>বজায়</a:t>
            </a:r>
            <a:r>
              <a:rPr lang="en-US" sz="3600" dirty="0" smtClean="0"/>
              <a:t> </a:t>
            </a:r>
            <a:r>
              <a:rPr lang="en-US" sz="3600" dirty="0" smtClean="0"/>
              <a:t>রাখা</a:t>
            </a:r>
            <a:r>
              <a:rPr lang="en-US" sz="3600" dirty="0" smtClean="0"/>
              <a:t>। </a:t>
            </a:r>
            <a:r>
              <a:rPr lang="en-US" sz="3600" dirty="0" smtClean="0"/>
              <a:t>দেহের</a:t>
            </a:r>
            <a:r>
              <a:rPr lang="en-US" sz="3600" dirty="0" smtClean="0"/>
              <a:t> </a:t>
            </a:r>
            <a:r>
              <a:rPr lang="en-US" sz="3600" dirty="0" smtClean="0"/>
              <a:t>পুষ্টি</a:t>
            </a:r>
            <a:r>
              <a:rPr lang="en-US" sz="3600" dirty="0" smtClean="0"/>
              <a:t> ও </a:t>
            </a:r>
            <a:r>
              <a:rPr lang="en-US" sz="3600" dirty="0" smtClean="0"/>
              <a:t>বৃদ্ধিতে</a:t>
            </a:r>
            <a:r>
              <a:rPr lang="en-US" sz="3600" dirty="0" smtClean="0"/>
              <a:t> </a:t>
            </a:r>
            <a:r>
              <a:rPr lang="en-US" sz="3600" dirty="0" smtClean="0"/>
              <a:t>সহায়তা</a:t>
            </a:r>
            <a:r>
              <a:rPr lang="en-US" sz="3600" dirty="0" smtClean="0"/>
              <a:t> </a:t>
            </a:r>
            <a:r>
              <a:rPr lang="en-US" sz="3600" dirty="0" smtClean="0"/>
              <a:t>করা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pic>
        <p:nvPicPr>
          <p:cNvPr id="8" name="Picture 7" descr="১৩.২৮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23" y="1294228"/>
            <a:ext cx="5174712" cy="3924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168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6738" y="1350499"/>
            <a:ext cx="60772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 smtClean="0"/>
              <a:t>রাতকানা</a:t>
            </a:r>
            <a:r>
              <a:rPr lang="as-IN" sz="2800" b="1" dirty="0" smtClean="0"/>
              <a:t> :</a:t>
            </a:r>
            <a:r>
              <a:rPr lang="as-IN" sz="2800" dirty="0" smtClean="0"/>
              <a:t> </a:t>
            </a:r>
            <a:endParaRPr lang="en-US" sz="2800" dirty="0" smtClean="0"/>
          </a:p>
          <a:p>
            <a:pPr algn="just"/>
            <a:r>
              <a:rPr lang="as-IN" sz="2800" dirty="0" smtClean="0"/>
              <a:t>এ </a:t>
            </a:r>
            <a:r>
              <a:rPr lang="as-IN" sz="2800" dirty="0" smtClean="0"/>
              <a:t>রোগের লক্ষণ স্বল্প আলোতে বিশেষ করে রাতে আবছা আলোতে দেখতে না পাওয়া। শিশুরা এ রোগে বেশি আক্রান্ত হয়। দীর্ঘদিন ধরে এ অবস্থা চলতে থাকলে চোখ সম্পূর্ণরূপে অন্ধ হয়ে যেতে পারে। এ রোগে আক্রান্ত শিশুকে সবুজ শাকসবজি ও রঙিন ফলমূল খাওয়ানো উচিত</a:t>
            </a:r>
            <a:r>
              <a:rPr lang="as-IN" sz="2800" dirty="0" smtClean="0"/>
              <a:t>।</a:t>
            </a:r>
            <a:r>
              <a:rPr lang="en-US" sz="2800" dirty="0" smtClean="0"/>
              <a:t>ভিটামিন</a:t>
            </a:r>
            <a:r>
              <a:rPr lang="en-US" sz="2800" dirty="0" smtClean="0"/>
              <a:t> এ </a:t>
            </a:r>
            <a:r>
              <a:rPr lang="en-US" sz="2800" dirty="0" smtClean="0"/>
              <a:t>ক্যাপসুলে</a:t>
            </a:r>
            <a:r>
              <a:rPr lang="en-US" sz="2800" dirty="0" smtClean="0"/>
              <a:t> </a:t>
            </a:r>
            <a:r>
              <a:rPr lang="en-US" sz="2800" dirty="0" smtClean="0"/>
              <a:t>রাতকানা</a:t>
            </a:r>
            <a:r>
              <a:rPr lang="en-US" sz="2800" dirty="0" smtClean="0"/>
              <a:t> </a:t>
            </a:r>
            <a:r>
              <a:rPr lang="en-US" sz="2800" dirty="0" smtClean="0"/>
              <a:t>রোগ</a:t>
            </a:r>
            <a:r>
              <a:rPr lang="en-US" sz="2800" dirty="0" smtClean="0"/>
              <a:t> </a:t>
            </a:r>
            <a:r>
              <a:rPr lang="en-US" sz="2800" dirty="0" smtClean="0"/>
              <a:t>প্রতিরোধ</a:t>
            </a:r>
            <a:r>
              <a:rPr lang="en-US" sz="2800" dirty="0" smtClean="0"/>
              <a:t> </a:t>
            </a:r>
            <a:r>
              <a:rPr lang="en-US" sz="2800" dirty="0" smtClean="0"/>
              <a:t>করে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360985" y="211015"/>
            <a:ext cx="3643532" cy="604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অভাবজনিত</a:t>
            </a:r>
            <a:r>
              <a:rPr lang="en-US" sz="3200" b="1" dirty="0" smtClean="0"/>
              <a:t> </a:t>
            </a:r>
            <a:r>
              <a:rPr lang="en-US" sz="3200" b="1" dirty="0" smtClean="0"/>
              <a:t>রোগ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11" name="Picture 10" descr="১৩.২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61" y="1392702"/>
            <a:ext cx="5028889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0306" y="196948"/>
            <a:ext cx="3854549" cy="56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অভাবজনিত</a:t>
            </a:r>
            <a:r>
              <a:rPr lang="en-US" sz="3200" b="1" dirty="0" smtClean="0"/>
              <a:t> </a:t>
            </a:r>
            <a:r>
              <a:rPr lang="en-US" sz="3200" b="1" dirty="0" smtClean="0"/>
              <a:t>রোগ</a:t>
            </a:r>
            <a:r>
              <a:rPr lang="en-US" sz="3200" b="1" dirty="0" smtClean="0"/>
              <a:t> 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234" y="958403"/>
            <a:ext cx="112682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b="1" dirty="0" smtClean="0"/>
              <a:t>জেরপথালমিয়া :</a:t>
            </a:r>
            <a:r>
              <a:rPr lang="as-IN" sz="3600" dirty="0" smtClean="0"/>
              <a:t> চোখের কর্নিয়ার আচ্ছাদন ক্ষতিগ্র</a:t>
            </a:r>
            <a:r>
              <a:rPr lang="bn-BD" sz="3600" dirty="0" smtClean="0"/>
              <a:t>স্ত</a:t>
            </a:r>
            <a:r>
              <a:rPr lang="as-IN" sz="3600" dirty="0" smtClean="0"/>
              <a:t> হয়। কর্নিয়ার উপর শুষ্ক স্তর পড়ে। তখন চোখ শুকিয়ে যায় এবং পানি পড়া বন্ধ হয়ে যায়। চোখে আলো সহ্য হয় না, চোখে পুঁজ জমে এবং চোখের পাতা ফুলে যায়</a:t>
            </a:r>
            <a:r>
              <a:rPr lang="bn-BD" sz="3600" dirty="0" smtClean="0"/>
              <a:t>। </a:t>
            </a:r>
            <a:r>
              <a:rPr lang="as-IN" sz="3600" dirty="0" smtClean="0"/>
              <a:t>উপযুক্ত চিকিৎসা করালে এ রোগ থেকে উপশম পাওয়া যেতে পারে। তবে সময় মতো চিকিৎসা না হলে শিশু অন্ধ হয়ে যেতে পারে।</a:t>
            </a:r>
            <a:br>
              <a:rPr lang="as-IN" sz="3600" dirty="0" smtClean="0"/>
            </a:br>
            <a:r>
              <a:rPr lang="as-IN" sz="3600" dirty="0" smtClean="0"/>
              <a:t>এ ছাড়া ভিটামিন ‘এ’ এর অভাব ঘটলে দেহের স্বাভাবিক বৃদ্ধি ব্যাহত হয়। সর্দি, কাশি, ইনফ্লুয়েঞ্জা ইত্যাদি রোগ হতে পারে।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4164037" y="225084"/>
            <a:ext cx="4135901" cy="717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একক</a:t>
            </a:r>
            <a:r>
              <a:rPr lang="en-US" sz="4000" b="1" dirty="0" smtClean="0"/>
              <a:t> </a:t>
            </a:r>
            <a:r>
              <a:rPr lang="en-US" sz="4000" b="1" dirty="0" smtClean="0"/>
              <a:t>কাজ</a:t>
            </a:r>
            <a:r>
              <a:rPr lang="en-US" sz="4000" b="1" dirty="0" smtClean="0"/>
              <a:t>   </a:t>
            </a:r>
            <a:endParaRPr lang="en-US" sz="4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64182" y="1125415"/>
            <a:ext cx="11735560" cy="3249637"/>
            <a:chOff x="264182" y="1125415"/>
            <a:chExt cx="11735560" cy="3249637"/>
          </a:xfrm>
        </p:grpSpPr>
        <p:pic>
          <p:nvPicPr>
            <p:cNvPr id="11" name="Picture 10" descr="১৩.২৩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182" y="1167618"/>
              <a:ext cx="4082735" cy="3165231"/>
            </a:xfrm>
            <a:prstGeom prst="rect">
              <a:avLst/>
            </a:prstGeom>
          </p:spPr>
        </p:pic>
        <p:pic>
          <p:nvPicPr>
            <p:cNvPr id="12" name="Picture 11" descr="১৩.২৪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8947" y="1237957"/>
              <a:ext cx="3445999" cy="3137095"/>
            </a:xfrm>
            <a:prstGeom prst="rect">
              <a:avLst/>
            </a:prstGeom>
          </p:spPr>
        </p:pic>
        <p:pic>
          <p:nvPicPr>
            <p:cNvPr id="13" name="Picture 12" descr="১৩.২৫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82818" y="1125415"/>
              <a:ext cx="3516924" cy="303862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770141" y="5008098"/>
            <a:ext cx="6302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উপরের</a:t>
            </a:r>
            <a:r>
              <a:rPr lang="en-US" sz="3200" dirty="0" smtClean="0"/>
              <a:t> </a:t>
            </a:r>
            <a:r>
              <a:rPr lang="en-US" sz="3200" dirty="0" smtClean="0"/>
              <a:t>চিত্রগুলোতে</a:t>
            </a:r>
            <a:r>
              <a:rPr lang="en-US" sz="3200" dirty="0" smtClean="0"/>
              <a:t> </a:t>
            </a:r>
            <a:r>
              <a:rPr lang="en-US" sz="3200" dirty="0" smtClean="0"/>
              <a:t>কি</a:t>
            </a:r>
            <a:r>
              <a:rPr lang="en-US" sz="3200" dirty="0" smtClean="0"/>
              <a:t> </a:t>
            </a:r>
            <a:r>
              <a:rPr lang="en-US" sz="3200" dirty="0" smtClean="0"/>
              <a:t>ধরনের</a:t>
            </a:r>
            <a:r>
              <a:rPr lang="en-US" sz="3200" dirty="0" smtClean="0"/>
              <a:t> </a:t>
            </a:r>
            <a:r>
              <a:rPr lang="en-US" sz="3200" dirty="0" smtClean="0"/>
              <a:t>ভিটামিন</a:t>
            </a:r>
            <a:r>
              <a:rPr lang="en-US" sz="3200" dirty="0" smtClean="0"/>
              <a:t> </a:t>
            </a:r>
            <a:r>
              <a:rPr lang="en-US" sz="3200" dirty="0" smtClean="0"/>
              <a:t>পাওয়া</a:t>
            </a:r>
            <a:r>
              <a:rPr lang="en-US" sz="3200" dirty="0" smtClean="0"/>
              <a:t> </a:t>
            </a:r>
            <a:r>
              <a:rPr lang="en-US" sz="3200" dirty="0" smtClean="0"/>
              <a:t>যায়</a:t>
            </a:r>
            <a:r>
              <a:rPr lang="en-US" sz="3200" dirty="0" smtClean="0"/>
              <a:t>? </a:t>
            </a:r>
            <a:r>
              <a:rPr lang="en-US" sz="3200" dirty="0" smtClean="0"/>
              <a:t>কোন</a:t>
            </a:r>
            <a:r>
              <a:rPr lang="en-US" sz="3200" dirty="0" smtClean="0"/>
              <a:t> </a:t>
            </a:r>
            <a:r>
              <a:rPr lang="en-US" sz="3200" dirty="0" smtClean="0"/>
              <a:t>রোগের</a:t>
            </a:r>
            <a:r>
              <a:rPr lang="en-US" sz="3200" dirty="0" smtClean="0"/>
              <a:t> </a:t>
            </a:r>
            <a:r>
              <a:rPr lang="en-US" sz="3200" dirty="0" smtClean="0"/>
              <a:t>প্রতিরোধ</a:t>
            </a:r>
            <a:r>
              <a:rPr lang="en-US" sz="3200" dirty="0" smtClean="0"/>
              <a:t> </a:t>
            </a:r>
            <a:r>
              <a:rPr lang="en-US" sz="3200" dirty="0" smtClean="0"/>
              <a:t>করে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981157" y="225085"/>
            <a:ext cx="5022166" cy="703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/>
              <a:t>ভিটামিন বি-কম</a:t>
            </a:r>
            <a:r>
              <a:rPr lang="bn-BD" sz="4000" b="1" dirty="0" smtClean="0"/>
              <a:t>প্লে</a:t>
            </a:r>
            <a:r>
              <a:rPr lang="as-IN" sz="4000" b="1" dirty="0" smtClean="0"/>
              <a:t>ক্স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492369" y="1099685"/>
            <a:ext cx="11043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ভিটামিন বি১ (থায়ামিন) :</a:t>
            </a:r>
            <a:r>
              <a:rPr lang="as-IN" sz="2800" u="sng" dirty="0" smtClean="0">
                <a:solidFill>
                  <a:srgbClr val="FF0000"/>
                </a:solidFill>
              </a:rPr>
              <a:t> </a:t>
            </a:r>
            <a:endParaRPr lang="en-US" sz="2800" u="sng" dirty="0" smtClean="0">
              <a:solidFill>
                <a:srgbClr val="FF0000"/>
              </a:solidFill>
            </a:endParaRPr>
          </a:p>
          <a:p>
            <a:r>
              <a:rPr lang="as-IN" sz="2800" dirty="0" smtClean="0"/>
              <a:t>এর </a:t>
            </a:r>
            <a:r>
              <a:rPr lang="as-IN" sz="2800" dirty="0" smtClean="0"/>
              <a:t>প্রধান কাজ হলো শর্করা বিপাকে অংশগ্রহণ করে শক্তিমুক্ত করা। তাছাড়া স্বাভাবিক ক্ষুধা বজায় রাখতে এবং স্নহয়ুতন্ত্রকে সক্রিয় রাখতে সহায়তা করা</a:t>
            </a:r>
            <a:r>
              <a:rPr lang="as-IN" sz="2800" dirty="0" smtClean="0"/>
              <a:t>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8302" y="2376492"/>
            <a:ext cx="10832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ভিটামিন বি২ (রিবোফ্লাবিন) :</a:t>
            </a:r>
            <a:r>
              <a:rPr lang="as-IN" sz="2800" dirty="0" smtClean="0"/>
              <a:t> </a:t>
            </a:r>
            <a:endParaRPr lang="en-US" sz="2800" dirty="0" smtClean="0"/>
          </a:p>
          <a:p>
            <a:r>
              <a:rPr lang="as-IN" sz="2800" dirty="0" smtClean="0"/>
              <a:t>এটা </a:t>
            </a:r>
            <a:r>
              <a:rPr lang="as-IN" sz="2800" dirty="0" smtClean="0"/>
              <a:t>অ্যামাইনো এসিড, ফ্যাটি এসিড ও কার্বহাইড্রেডের বিপাকে অংশ নিয়ে শক্তি উৎপাদনে সাহায্য করা।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9545" y="3626339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ভিটামিন বি৬ (পাইরিডক্সিন) :</a:t>
            </a:r>
            <a:r>
              <a:rPr lang="as-IN" sz="2800" dirty="0" smtClean="0"/>
              <a:t> </a:t>
            </a:r>
            <a:endParaRPr lang="en-US" sz="2800" dirty="0" smtClean="0"/>
          </a:p>
          <a:p>
            <a:r>
              <a:rPr lang="as-IN" sz="2800" dirty="0" smtClean="0"/>
              <a:t>এটা </a:t>
            </a:r>
            <a:r>
              <a:rPr lang="as-IN" sz="2800" dirty="0" smtClean="0"/>
              <a:t>শক্তি উৎপাদনে সহায়তা করে।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45476" y="4486646"/>
            <a:ext cx="11132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u="sng" dirty="0" smtClean="0">
                <a:solidFill>
                  <a:srgbClr val="FF0000"/>
                </a:solidFill>
              </a:rPr>
              <a:t>ভিটামিন বি১২ (সায়ানোকোবালামিন) :</a:t>
            </a:r>
            <a:r>
              <a:rPr lang="as-IN" sz="2800" dirty="0" smtClean="0"/>
              <a:t> </a:t>
            </a:r>
            <a:endParaRPr lang="en-US" sz="2800" dirty="0" smtClean="0"/>
          </a:p>
          <a:p>
            <a:r>
              <a:rPr lang="as-IN" sz="2800" dirty="0" smtClean="0"/>
              <a:t>এটা লোহিত রক্তকণিকা বৃদ্ধি ও উৎপাদনে সহায়তা করে। শ্বেত রক্তকণিকা ও অনুচক্রিকার সংখ্যা বৃদ্ধিতে সহায়তা করে।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3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093698" y="211015"/>
            <a:ext cx="4572000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 </a:t>
            </a:r>
            <a:r>
              <a:rPr lang="en-US" sz="4800" b="1" dirty="0" smtClean="0"/>
              <a:t>মূল্যায়ণ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0879" y="1192629"/>
            <a:ext cx="641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5083" y="1645920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6264" y="1617785"/>
            <a:ext cx="860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দ্রবনীয়তার</a:t>
            </a:r>
            <a:r>
              <a:rPr lang="en-US" sz="2800" dirty="0" smtClean="0"/>
              <a:t> </a:t>
            </a:r>
            <a:r>
              <a:rPr lang="en-US" sz="2800" dirty="0" smtClean="0"/>
              <a:t>গুণ</a:t>
            </a:r>
            <a:r>
              <a:rPr lang="en-US" sz="2800" dirty="0" smtClean="0"/>
              <a:t> </a:t>
            </a:r>
            <a:r>
              <a:rPr lang="en-US" sz="2800" dirty="0" smtClean="0"/>
              <a:t>অনুসারে</a:t>
            </a:r>
            <a:r>
              <a:rPr lang="en-US" sz="2800" dirty="0" smtClean="0"/>
              <a:t> </a:t>
            </a:r>
            <a:r>
              <a:rPr lang="en-US" sz="2800" dirty="0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smtClean="0"/>
              <a:t>কয়</a:t>
            </a:r>
            <a:r>
              <a:rPr lang="en-US" sz="2800" dirty="0" smtClean="0"/>
              <a:t> </a:t>
            </a:r>
            <a:r>
              <a:rPr lang="en-US" sz="2800" dirty="0" smtClean="0"/>
              <a:t>প্রকার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8187397" y="171625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50105" y="158964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দুই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08671" y="2290689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6264" y="2222696"/>
            <a:ext cx="875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এ </a:t>
            </a:r>
            <a:r>
              <a:rPr lang="en-US" sz="2800" dirty="0" smtClean="0"/>
              <a:t>এর</a:t>
            </a:r>
            <a:r>
              <a:rPr lang="en-US" sz="2800" dirty="0" smtClean="0"/>
              <a:t> </a:t>
            </a:r>
            <a:r>
              <a:rPr lang="en-US" sz="2800" dirty="0" smtClean="0"/>
              <a:t>অভাবে</a:t>
            </a:r>
            <a:r>
              <a:rPr lang="en-US" sz="2800" dirty="0" smtClean="0"/>
              <a:t> </a:t>
            </a:r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রোগ</a:t>
            </a:r>
            <a:r>
              <a:rPr lang="en-US" sz="2800" dirty="0" smtClean="0"/>
              <a:t> </a:t>
            </a:r>
            <a:r>
              <a:rPr lang="en-US" sz="2800" dirty="0" smtClean="0"/>
              <a:t>হয়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99120" y="231882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43687" y="2203325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রাতকানা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192259" y="2907322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5858" y="2836372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মাছের</a:t>
            </a:r>
            <a:r>
              <a:rPr lang="en-US" sz="2800" dirty="0" smtClean="0"/>
              <a:t> </a:t>
            </a:r>
            <a:r>
              <a:rPr lang="en-US" sz="2800" dirty="0" smtClean="0"/>
              <a:t>তেলে</a:t>
            </a:r>
            <a:r>
              <a:rPr lang="en-US" sz="2800" dirty="0" smtClean="0"/>
              <a:t> </a:t>
            </a:r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smtClean="0"/>
              <a:t>থাকে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8224909" y="286512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22247" y="2766033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এ </a:t>
            </a:r>
            <a:endParaRPr lang="en-US" sz="2800" dirty="0"/>
          </a:p>
        </p:txBody>
      </p:sp>
      <p:sp>
        <p:nvSpPr>
          <p:cNvPr id="20" name="Right Arrow 19"/>
          <p:cNvSpPr/>
          <p:nvPr/>
        </p:nvSpPr>
        <p:spPr>
          <a:xfrm>
            <a:off x="218049" y="3509891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75811" y="3356876"/>
            <a:ext cx="6829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রোগে</a:t>
            </a:r>
            <a:r>
              <a:rPr lang="en-US" sz="2800" dirty="0" smtClean="0"/>
              <a:t> </a:t>
            </a:r>
            <a:r>
              <a:rPr lang="en-US" sz="2800" dirty="0" smtClean="0"/>
              <a:t>চোখের</a:t>
            </a:r>
            <a:r>
              <a:rPr lang="en-US" sz="2800" dirty="0" smtClean="0"/>
              <a:t> </a:t>
            </a:r>
            <a:r>
              <a:rPr lang="en-US" sz="2800" dirty="0" smtClean="0"/>
              <a:t>কর্নিয়ার</a:t>
            </a:r>
            <a:r>
              <a:rPr lang="en-US" sz="2800" dirty="0" smtClean="0"/>
              <a:t> </a:t>
            </a:r>
            <a:r>
              <a:rPr lang="en-US" sz="2800" dirty="0" smtClean="0"/>
              <a:t>আচ্ছাদন</a:t>
            </a:r>
            <a:r>
              <a:rPr lang="en-US" sz="2800" dirty="0" smtClean="0"/>
              <a:t> </a:t>
            </a:r>
            <a:r>
              <a:rPr lang="en-US" sz="2800" dirty="0" smtClean="0"/>
              <a:t>ক্ষতিগ্রস্থ</a:t>
            </a:r>
            <a:r>
              <a:rPr lang="en-US" sz="2800" dirty="0" smtClean="0"/>
              <a:t> </a:t>
            </a:r>
            <a:r>
              <a:rPr lang="en-US" sz="2800" dirty="0" smtClean="0"/>
              <a:t>হয়</a:t>
            </a:r>
            <a:r>
              <a:rPr lang="en-US" sz="2800" dirty="0" smtClean="0"/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50698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623496" y="3418450"/>
            <a:ext cx="236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জেরাপথালমিয়া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00870" y="161248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01636" y="4126525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01636" y="4703298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58129" y="427657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8129" y="4135902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2196" y="3995224"/>
            <a:ext cx="707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সায়ানোকোবলেমিন</a:t>
            </a:r>
            <a:r>
              <a:rPr lang="en-US" sz="2800" dirty="0" smtClean="0"/>
              <a:t> </a:t>
            </a:r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ভিটামিনকে</a:t>
            </a:r>
            <a:r>
              <a:rPr lang="en-US" sz="2800" dirty="0" smtClean="0"/>
              <a:t> </a:t>
            </a:r>
            <a:r>
              <a:rPr lang="en-US" sz="2800" dirty="0" smtClean="0"/>
              <a:t>নিদের্শ</a:t>
            </a:r>
            <a:r>
              <a:rPr lang="en-US" sz="2800" dirty="0" smtClean="0"/>
              <a:t> </a:t>
            </a:r>
            <a:r>
              <a:rPr lang="en-US" sz="2800" dirty="0" smtClean="0"/>
              <a:t>করে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8220219" y="407025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21969" y="3967089"/>
            <a:ext cx="27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বি-১২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03384" y="4614203"/>
            <a:ext cx="776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কাঠাঁলে</a:t>
            </a:r>
            <a:r>
              <a:rPr lang="en-US" sz="2800" dirty="0" smtClean="0"/>
              <a:t> </a:t>
            </a:r>
            <a:r>
              <a:rPr lang="en-US" sz="2800" dirty="0" smtClean="0"/>
              <a:t>কোন</a:t>
            </a:r>
            <a:r>
              <a:rPr lang="en-US" sz="2800" dirty="0" smtClean="0"/>
              <a:t> </a:t>
            </a:r>
            <a:r>
              <a:rPr lang="en-US" sz="2800" dirty="0" smtClean="0"/>
              <a:t>ভিটামিন</a:t>
            </a:r>
            <a:r>
              <a:rPr lang="en-US" sz="2800" dirty="0" smtClean="0"/>
              <a:t> </a:t>
            </a:r>
            <a:r>
              <a:rPr lang="en-US" sz="2800" dirty="0" smtClean="0"/>
              <a:t>পর্যাপ্ত</a:t>
            </a:r>
            <a:r>
              <a:rPr lang="en-US" sz="2800" dirty="0" smtClean="0"/>
              <a:t> </a:t>
            </a:r>
            <a:r>
              <a:rPr lang="en-US" sz="2800" dirty="0" smtClean="0"/>
              <a:t>থাকে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8" name="Oval 37"/>
          <p:cNvSpPr/>
          <p:nvPr/>
        </p:nvSpPr>
        <p:spPr>
          <a:xfrm>
            <a:off x="8222564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248354" y="468923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707901" y="4670474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ভিটামিন</a:t>
            </a:r>
            <a:r>
              <a:rPr lang="en-US" sz="2800" dirty="0" smtClean="0"/>
              <a:t> এ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বাড়ি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912"/>
            <a:ext cx="12192000" cy="50925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02191" y="0"/>
            <a:ext cx="10489809" cy="57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বাড়ির কাজ 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288144" y="5956273"/>
            <a:ext cx="10458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8979"/>
            <a:ext cx="12192000" cy="52191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4054" y="0"/>
            <a:ext cx="10517945" cy="13786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সবাইকে</a:t>
            </a:r>
            <a:r>
              <a:rPr lang="en-US" sz="8800" b="1" dirty="0" smtClean="0"/>
              <a:t> </a:t>
            </a:r>
            <a:r>
              <a:rPr lang="en-US" sz="8800" b="1" dirty="0" smtClean="0"/>
              <a:t>ধন্যবাদ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179298" y="5838093"/>
            <a:ext cx="9012702" cy="10199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সবাই</a:t>
            </a:r>
            <a:r>
              <a:rPr lang="en-US" sz="5400" b="1" dirty="0" smtClean="0"/>
              <a:t> </a:t>
            </a:r>
            <a:r>
              <a:rPr lang="en-US" sz="5400" b="1" dirty="0" smtClean="0"/>
              <a:t>সুস্থ</a:t>
            </a:r>
            <a:r>
              <a:rPr lang="en-US" sz="5400" b="1" dirty="0" smtClean="0"/>
              <a:t> </a:t>
            </a:r>
            <a:r>
              <a:rPr lang="en-US" sz="5400" b="1" dirty="0" smtClean="0"/>
              <a:t>থাক</a:t>
            </a:r>
            <a:r>
              <a:rPr lang="en-US" sz="5400" b="1" dirty="0" smtClean="0"/>
              <a:t>। </a:t>
            </a:r>
            <a:r>
              <a:rPr lang="en-US" sz="5400" b="1" dirty="0" smtClean="0"/>
              <a:t>নিরাপদে</a:t>
            </a:r>
            <a:r>
              <a:rPr lang="en-US" sz="5400" b="1" dirty="0" smtClean="0"/>
              <a:t> </a:t>
            </a:r>
            <a:r>
              <a:rPr lang="en-US" sz="5400" b="1" dirty="0" smtClean="0"/>
              <a:t>থাক</a:t>
            </a:r>
            <a:r>
              <a:rPr lang="en-US" sz="5400" b="1" dirty="0" smtClean="0"/>
              <a:t>।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2544" y="0"/>
            <a:ext cx="5083665" cy="798610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6344529" y="886265"/>
            <a:ext cx="5190980" cy="47689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 রানা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 এইচ এইচ ইউ উচ্চ বিদ্যালয়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সখীপুর, টাঙ্গাইল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০১৭২২-৪৫০৪০৬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1656" y="942535"/>
            <a:ext cx="192031" cy="4831938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14" y="1012874"/>
            <a:ext cx="5027093" cy="4600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nShot_20200803_1818190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0079" y="6488668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নিচের চিত্রগুলো লক্ষ কর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Juel Rana\Desktop\PIC SCIENCE\বিজ্ঞান-১৩\১৩.৭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95" y="984738"/>
            <a:ext cx="3938074" cy="3756073"/>
          </a:xfrm>
          <a:prstGeom prst="rect">
            <a:avLst/>
          </a:prstGeom>
          <a:noFill/>
        </p:spPr>
      </p:pic>
      <p:pic>
        <p:nvPicPr>
          <p:cNvPr id="1027" name="Picture 3" descr="C:\Users\Juel Rana\Desktop\PIC SCIENCE\বিজ্ঞান-১৩\১৩.৮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9971" y="1026942"/>
            <a:ext cx="3854547" cy="3713871"/>
          </a:xfrm>
          <a:prstGeom prst="rect">
            <a:avLst/>
          </a:prstGeom>
          <a:noFill/>
        </p:spPr>
      </p:pic>
      <p:pic>
        <p:nvPicPr>
          <p:cNvPr id="1028" name="Picture 4" descr="C:\Users\Juel Rana\Desktop\PIC SCIENCE\বিজ্ঞান-১৩\১৩.৯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4517" y="1026943"/>
            <a:ext cx="3955955" cy="37138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8806" y="5064369"/>
            <a:ext cx="154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কয়লা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5154103" y="5101269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পেট্রোল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83569" y="5016863"/>
            <a:ext cx="2935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প্রাকৃতিক</a:t>
            </a:r>
            <a:r>
              <a:rPr lang="en-US" sz="3600" b="1" dirty="0" smtClean="0"/>
              <a:t> </a:t>
            </a:r>
            <a:r>
              <a:rPr lang="en-US" sz="3600" b="1" dirty="0" smtClean="0"/>
              <a:t>গ্যাস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3170559" y="5818721"/>
            <a:ext cx="750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চিত্রগুলো</a:t>
            </a:r>
            <a:r>
              <a:rPr lang="en-US" sz="3600" b="1" dirty="0" smtClean="0"/>
              <a:t> </a:t>
            </a:r>
            <a:r>
              <a:rPr lang="en-US" sz="3600" b="1" dirty="0" smtClean="0"/>
              <a:t>থেকে</a:t>
            </a:r>
            <a:r>
              <a:rPr lang="en-US" sz="3600" b="1" dirty="0" smtClean="0"/>
              <a:t> </a:t>
            </a:r>
            <a:r>
              <a:rPr lang="en-US" sz="3600" b="1" dirty="0" smtClean="0"/>
              <a:t>আমরা</a:t>
            </a:r>
            <a:r>
              <a:rPr lang="en-US" sz="3600" b="1" dirty="0" smtClean="0"/>
              <a:t> </a:t>
            </a:r>
            <a:r>
              <a:rPr lang="en-US" sz="3600" b="1" dirty="0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smtClean="0"/>
              <a:t>বুঝতে</a:t>
            </a:r>
            <a:r>
              <a:rPr lang="en-US" sz="3600" b="1" dirty="0" smtClean="0"/>
              <a:t> </a:t>
            </a:r>
            <a:r>
              <a:rPr lang="en-US" sz="3600" b="1" dirty="0" smtClean="0"/>
              <a:t>পারি</a:t>
            </a:r>
            <a:r>
              <a:rPr lang="en-US" sz="3600" b="1" dirty="0" smtClean="0"/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চিত্রগুলো লক্ষ কর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64898" y="5303520"/>
            <a:ext cx="8623496" cy="703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এই চিত্রগুলো আগের পেইজের চিত্রগুলোর সাথে কোথায় মিল রয়েছে?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25"/>
          <a:stretch/>
        </p:blipFill>
        <p:spPr>
          <a:xfrm>
            <a:off x="0" y="863432"/>
            <a:ext cx="4248443" cy="38914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2050" name="Picture 2" descr="C:\Users\Juel Rana\Desktop\PIC SCIENCE\বিজ্ঞান-১৩\১৩.৩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030" y="886265"/>
            <a:ext cx="4335195" cy="3882683"/>
          </a:xfrm>
          <a:prstGeom prst="rect">
            <a:avLst/>
          </a:prstGeom>
          <a:noFill/>
        </p:spPr>
      </p:pic>
      <p:pic>
        <p:nvPicPr>
          <p:cNvPr id="2051" name="Picture 3" descr="C:\Users\Juel Rana\Desktop\PIC SCIENCE\বিজ্ঞান-১৩\১৩.৫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5360" y="914397"/>
            <a:ext cx="3596640" cy="386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1162" y="323556"/>
            <a:ext cx="5064369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শিরোনাম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5741" y="3305908"/>
            <a:ext cx="631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 smtClean="0">
                <a:solidFill>
                  <a:srgbClr val="0070C0"/>
                </a:solidFill>
              </a:rPr>
              <a:t>  </a:t>
            </a:r>
            <a:r>
              <a:rPr lang="en-US" sz="6000" b="1" dirty="0" smtClean="0">
                <a:solidFill>
                  <a:srgbClr val="0070C0"/>
                </a:solidFill>
              </a:rPr>
              <a:t>খাদ্য</a:t>
            </a:r>
            <a:r>
              <a:rPr lang="en-US" sz="6000" b="1" dirty="0" smtClean="0">
                <a:solidFill>
                  <a:srgbClr val="0070C0"/>
                </a:solidFill>
              </a:rPr>
              <a:t> ও </a:t>
            </a:r>
            <a:r>
              <a:rPr lang="en-US" sz="6000" b="1" dirty="0" smtClean="0">
                <a:solidFill>
                  <a:srgbClr val="0070C0"/>
                </a:solidFill>
              </a:rPr>
              <a:t>পুষ্টি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0991" y="225083"/>
            <a:ext cx="5233182" cy="970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পরিচিতি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11" y="1491176"/>
            <a:ext cx="3291840" cy="424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061982" y="1491177"/>
            <a:ext cx="4459457" cy="422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৬-৭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72333" y="1603718"/>
            <a:ext cx="211015" cy="3953021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6" y="1774019"/>
            <a:ext cx="685029" cy="6414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48112" y="196947"/>
            <a:ext cx="5106572" cy="113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শিখনফল 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793176" y="1767226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/>
          </a:p>
        </p:txBody>
      </p:sp>
      <p:sp>
        <p:nvSpPr>
          <p:cNvPr id="8" name="Freeform 7"/>
          <p:cNvSpPr/>
          <p:nvPr/>
        </p:nvSpPr>
        <p:spPr>
          <a:xfrm>
            <a:off x="1364565" y="1842867"/>
            <a:ext cx="7839509" cy="450167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2935948"/>
            <a:ext cx="690842" cy="646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5" y="3780009"/>
            <a:ext cx="650508" cy="60911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308294" y="2956833"/>
            <a:ext cx="7963773" cy="50381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280159" y="3899369"/>
            <a:ext cx="7977841" cy="489752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625" y="2934844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606288" y="3807042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4" y="4593591"/>
            <a:ext cx="690842" cy="64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2560" y="460890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৪</a:t>
            </a:r>
            <a:endParaRPr lang="en-US" sz="2800" b="1" dirty="0"/>
          </a:p>
        </p:txBody>
      </p:sp>
      <p:sp>
        <p:nvSpPr>
          <p:cNvPr id="22" name="Freeform 21"/>
          <p:cNvSpPr/>
          <p:nvPr/>
        </p:nvSpPr>
        <p:spPr>
          <a:xfrm>
            <a:off x="1263747" y="4701227"/>
            <a:ext cx="7839509" cy="47333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3840479" y="196949"/>
            <a:ext cx="3179299" cy="717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221021" y="219780"/>
            <a:ext cx="277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ভিটামিন</a:t>
            </a:r>
            <a:r>
              <a:rPr lang="en-US" sz="4800" b="1" dirty="0" smtClean="0"/>
              <a:t> </a:t>
            </a:r>
            <a:r>
              <a:rPr lang="en-US" sz="4800" b="1" dirty="0" smtClean="0"/>
              <a:t> </a:t>
            </a:r>
            <a:endParaRPr lang="en-US" sz="4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67286" y="993091"/>
            <a:ext cx="11699631" cy="3100607"/>
            <a:chOff x="267286" y="1035294"/>
            <a:chExt cx="11699631" cy="31006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286" y="1069145"/>
              <a:ext cx="2981178" cy="305565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586156" y="1069143"/>
              <a:ext cx="11380761" cy="3024555"/>
              <a:chOff x="464235" y="1097279"/>
              <a:chExt cx="11380761" cy="302455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64235" y="1367973"/>
                <a:ext cx="65977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035040" y="1108572"/>
                <a:ext cx="2794711" cy="3013262"/>
                <a:chOff x="361950" y="3120251"/>
                <a:chExt cx="3829050" cy="2831250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b="11793"/>
                <a:stretch/>
              </p:blipFill>
              <p:spPr>
                <a:xfrm>
                  <a:off x="381000" y="3120251"/>
                  <a:ext cx="3810000" cy="2831250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361950" y="3120251"/>
                  <a:ext cx="3829050" cy="283125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2985" y="1097279"/>
                <a:ext cx="2912011" cy="295421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</p:grpSp>
        <p:pic>
          <p:nvPicPr>
            <p:cNvPr id="20" name="Picture 19" descr="১৩.২২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2301" y="1035294"/>
              <a:ext cx="2871213" cy="310060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61183" y="4332849"/>
            <a:ext cx="146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পাট</a:t>
            </a:r>
            <a:r>
              <a:rPr lang="en-US" sz="2800" dirty="0" smtClean="0"/>
              <a:t> </a:t>
            </a:r>
            <a:r>
              <a:rPr lang="en-US" sz="2800" dirty="0" smtClean="0"/>
              <a:t>শাক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896751" y="4290647"/>
            <a:ext cx="17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পুঁইশাক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724357" y="4332849"/>
            <a:ext cx="198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লাল</a:t>
            </a:r>
            <a:r>
              <a:rPr lang="en-US" sz="2800" dirty="0" smtClean="0"/>
              <a:t> </a:t>
            </a:r>
            <a:r>
              <a:rPr lang="en-US" sz="2800" dirty="0" smtClean="0"/>
              <a:t>শাক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9467557" y="4304714"/>
            <a:ext cx="223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পালং</a:t>
            </a:r>
            <a:r>
              <a:rPr lang="en-US" sz="2800" dirty="0" smtClean="0"/>
              <a:t> </a:t>
            </a:r>
            <a:r>
              <a:rPr lang="en-US" sz="2800" dirty="0" smtClean="0"/>
              <a:t>শাক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149970" y="225085"/>
            <a:ext cx="3207433" cy="84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ভিটামিন</a:t>
            </a:r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225083" y="1398140"/>
            <a:ext cx="11788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 smtClean="0">
                <a:solidFill>
                  <a:srgbClr val="00B0F0"/>
                </a:solidFill>
              </a:rPr>
              <a:t>ভিটামিনসমূহ </a:t>
            </a:r>
            <a:r>
              <a:rPr lang="as-IN" sz="2800" dirty="0" smtClean="0">
                <a:solidFill>
                  <a:srgbClr val="00B0F0"/>
                </a:solidFill>
              </a:rPr>
              <a:t>প্রত্যক্ষভাবে দেহ গঠনে অংশগ্রহণ না করলেও এদের অভাবে দেহের ক্ষয়পূরণ, বৃদ্ধিসাধন বা তাপশক্তি উৎপাদন ইত্যাদি বিভিন্ন ক্রিয়াগুলো সুসম্পন্ন </a:t>
            </a:r>
            <a:r>
              <a:rPr lang="as-IN" sz="2800" dirty="0" smtClean="0">
                <a:solidFill>
                  <a:srgbClr val="00B0F0"/>
                </a:solidFill>
              </a:rPr>
              <a:t>হতে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পারে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না</a:t>
            </a:r>
            <a:r>
              <a:rPr lang="en-US" sz="2800" dirty="0" smtClean="0">
                <a:solidFill>
                  <a:srgbClr val="00B0F0"/>
                </a:solidFill>
              </a:rPr>
              <a:t>। </a:t>
            </a:r>
            <a:r>
              <a:rPr lang="as-IN" sz="2800" dirty="0" smtClean="0">
                <a:solidFill>
                  <a:srgbClr val="00B0F0"/>
                </a:solidFill>
              </a:rPr>
              <a:t> </a:t>
            </a:r>
            <a:r>
              <a:rPr lang="as-IN" sz="2800" dirty="0" smtClean="0">
                <a:solidFill>
                  <a:srgbClr val="00B0F0"/>
                </a:solidFill>
              </a:rPr>
              <a:t/>
            </a:r>
            <a:br>
              <a:rPr lang="as-IN" sz="2800" dirty="0" smtClean="0">
                <a:solidFill>
                  <a:srgbClr val="00B0F0"/>
                </a:solidFill>
              </a:rPr>
            </a:b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7790" y="2799471"/>
            <a:ext cx="10607040" cy="590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/>
              <a:t>দ্রবণীয়তার গুণ অনুসারে ভিটামিনকে দুই ভাগে ভাগ করা যায়। যথা-</a:t>
            </a:r>
            <a:endParaRPr lang="en-US" sz="2800" dirty="0"/>
          </a:p>
        </p:txBody>
      </p:sp>
      <p:graphicFrame>
        <p:nvGraphicFramePr>
          <p:cNvPr id="24" name="Diagram 23"/>
          <p:cNvGraphicFramePr/>
          <p:nvPr/>
        </p:nvGraphicFramePr>
        <p:xfrm>
          <a:off x="2271150" y="3744221"/>
          <a:ext cx="7745048" cy="191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Rectangle 24"/>
          <p:cNvSpPr/>
          <p:nvPr/>
        </p:nvSpPr>
        <p:spPr>
          <a:xfrm>
            <a:off x="1026942" y="5694290"/>
            <a:ext cx="10761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/>
              <a:t>ভিটামিনের উৎস :</a:t>
            </a:r>
            <a:r>
              <a:rPr lang="as-IN" sz="2800" dirty="0" smtClean="0"/>
              <a:t> গাছের সবুজ পাতা, কচি ডগা, হলুদ ও সবুজ বর্ণের সবজি, ফল ও বীজ ইত্যাদি অংশে ভিটামিন থাকে।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 animBg="1"/>
      <p:bldGraphic spid="24" grpId="0">
        <p:bldAsOne/>
      </p:bldGraphic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3310</TotalTime>
  <Words>420</Words>
  <Application>Microsoft Office PowerPoint</Application>
  <PresentationFormat>Custom</PresentationFormat>
  <Paragraphs>131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Juel Rana</cp:lastModifiedBy>
  <cp:revision>532</cp:revision>
  <dcterms:created xsi:type="dcterms:W3CDTF">2019-10-09T08:40:31Z</dcterms:created>
  <dcterms:modified xsi:type="dcterms:W3CDTF">2020-08-24T03:25:13Z</dcterms:modified>
</cp:coreProperties>
</file>