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97" r:id="rId5"/>
    <p:sldId id="273" r:id="rId6"/>
    <p:sldId id="274" r:id="rId7"/>
    <p:sldId id="279" r:id="rId8"/>
    <p:sldId id="283" r:id="rId9"/>
    <p:sldId id="266" r:id="rId10"/>
    <p:sldId id="289" r:id="rId11"/>
    <p:sldId id="285" r:id="rId12"/>
    <p:sldId id="286" r:id="rId13"/>
    <p:sldId id="292" r:id="rId14"/>
    <p:sldId id="290" r:id="rId15"/>
    <p:sldId id="291" r:id="rId16"/>
    <p:sldId id="284" r:id="rId17"/>
    <p:sldId id="298" r:id="rId18"/>
    <p:sldId id="293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5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6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8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9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7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4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CD8C-3C2B-408B-A624-F1FEE8A24ED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F61D-898C-49AD-9CA7-378A12DA1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1" y="1564342"/>
            <a:ext cx="38100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107" y="1775011"/>
            <a:ext cx="6185647" cy="31085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19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2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14" y="176279"/>
            <a:ext cx="1101815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ওহম সূত্র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তাপমাত্রায় কোনো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পরিবাহীর মধ্য দিয়ে যে কারেন্ট প্রবাহিত হয়,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পরিবাহীর দুই প্রান্তের বিভব (ভোল্টেজ)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 সমানুপাতিক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রেজিস্ট্যান্সের উল্টানুপাতিক। 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55551" y="2916122"/>
                <a:ext cx="6235613" cy="3065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ওহমের সূত্রানুসারে আমরা বলতে পারি,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----------- (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----------- (ii)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V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IR----------- (iii)</a:t>
                </a:r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551" y="2916122"/>
                <a:ext cx="6235613" cy="3065070"/>
              </a:xfrm>
              <a:prstGeom prst="rect">
                <a:avLst/>
              </a:prstGeom>
              <a:blipFill rotWithShape="0">
                <a:blip r:embed="rId2"/>
                <a:stretch>
                  <a:fillRect l="-3519" t="-3380" r="-1466" b="-7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4" y="2864507"/>
            <a:ext cx="4123766" cy="30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5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3611" y="816657"/>
                <a:ext cx="1009934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cs typeface="NikoshBAN" panose="02000000000000000000" pitchFamily="2" charset="0"/>
                  </a:rPr>
                  <a:t>220</a:t>
                </a:r>
                <a:r>
                  <a:rPr lang="el-GR" sz="40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Ω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রোধবিশিষ্ট একটি বাতি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110V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সরবরাহের সাথে যুক্ত হলে বাতিটি কী পরিমাণ কারেন্ট নেবে?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11" y="816657"/>
                <a:ext cx="10099343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2112" t="-967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0197" y="2527110"/>
                <a:ext cx="392828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প্রশ্নে দেয়া আছে,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রোধ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R=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1200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Ω</m:t>
                    </m:r>
                  </m:oMath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V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>
                    <a:cs typeface="NikoshBAN" panose="02000000000000000000" pitchFamily="2" charset="0"/>
                  </a:rPr>
                  <a:t> 110V</a:t>
                </a:r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I= </a:t>
                </a:r>
                <a:r>
                  <a:rPr lang="en-US" sz="4000" dirty="0">
                    <a:cs typeface="NikoshBAN" panose="02000000000000000000" pitchFamily="2" charset="0"/>
                  </a:rPr>
                  <a:t>?</a:t>
                </a:r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97" y="2527110"/>
                <a:ext cx="3928281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5590" t="-4057" r="-932" b="-9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00048" y="2387153"/>
                <a:ext cx="5076967" cy="306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ওহমের সূত্রানুসারে আমরা জানি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220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110</m:t>
                        </m:r>
                      </m:den>
                    </m:f>
                  </m:oMath>
                </a14:m>
                <a:endParaRPr lang="en-US" sz="4000" dirty="0" smtClean="0"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=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2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:)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48" y="2387153"/>
                <a:ext cx="5076967" cy="3068597"/>
              </a:xfrm>
              <a:prstGeom prst="rect">
                <a:avLst/>
              </a:prstGeom>
              <a:blipFill rotWithShape="0">
                <a:blip r:embed="rId4"/>
                <a:stretch>
                  <a:fillRect l="-4202" t="-3380" r="-2881" b="-7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5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616" y="807334"/>
            <a:ext cx="8654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cs typeface="NikoshBAN" panose="02000000000000000000" pitchFamily="2" charset="0"/>
              </a:rPr>
              <a:t>100V</a:t>
            </a:r>
            <a:r>
              <a:rPr lang="el-GR" sz="4000" dirty="0" smtClean="0"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বাতি </a:t>
            </a:r>
            <a:r>
              <a:rPr lang="en-US" sz="4000" dirty="0" smtClean="0">
                <a:cs typeface="NikoshBAN" panose="02000000000000000000" pitchFamily="2" charset="0"/>
              </a:rPr>
              <a:t>0.5A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 গ্রহণ করে, বাতিটির রেজিস্ট্যান্স কত।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197" y="2527110"/>
            <a:ext cx="3928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 দেয়া আছে,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V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>
                <a:cs typeface="NikoshBAN" panose="02000000000000000000" pitchFamily="2" charset="0"/>
              </a:rPr>
              <a:t> </a:t>
            </a:r>
            <a:r>
              <a:rPr lang="en-US" sz="4000" dirty="0" smtClean="0">
                <a:cs typeface="NikoshBAN" panose="02000000000000000000" pitchFamily="2" charset="0"/>
              </a:rPr>
              <a:t>100V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cs typeface="NikoshBAN" panose="02000000000000000000" pitchFamily="2" charset="0"/>
              </a:rPr>
              <a:t>I= 0.5A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00048" y="2387153"/>
                <a:ext cx="5076967" cy="306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ওহমের সূত্রানুসারে আমরা জানি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den>
                    </m:f>
                  </m:oMath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 smtClean="0"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=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200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Ω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:)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48" y="2387153"/>
                <a:ext cx="5076967" cy="3068597"/>
              </a:xfrm>
              <a:prstGeom prst="rect">
                <a:avLst/>
              </a:prstGeom>
              <a:blipFill rotWithShape="0">
                <a:blip r:embed="rId2"/>
                <a:stretch>
                  <a:fillRect l="-4202" t="-3380" r="-2881" b="-8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1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471" y="712694"/>
            <a:ext cx="89691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কার নাম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অনুসারে ওহম সূত্রের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 করা হয়েছে?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কত সালে ওহম আবিষ্কার হয়?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কারেন্ট, ভোল্টেজ এবং রেজিস্ট্যান্সের সম্পর্ক 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গাণিতিক প্রকাশ কর?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977" y="1317812"/>
            <a:ext cx="50695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জোড়ের কাজ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ওহম সূত্রটি বিবৃত কর?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73306" y="753035"/>
                <a:ext cx="8202706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9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 কাজ</a:t>
                </a:r>
              </a:p>
              <a:p>
                <a:pPr algn="ctr"/>
                <a:endParaRPr lang="bn-IN" sz="9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শান্ট মোটরেরর ফিল্ড রেজিস্ট্যান্স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93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Ω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যদি ফিল্ড টার্মিনালে </a:t>
                </a:r>
                <a:r>
                  <a:rPr lang="en-US" sz="4000" dirty="0">
                    <a:cs typeface="NikoshBAN" panose="02000000000000000000" pitchFamily="2" charset="0"/>
                  </a:rPr>
                  <a:t>240V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সরবরাহ দেয়া হয়, তাহলে 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ফিল্ড কারেন্টের মান কত? </a:t>
                </a:r>
                <a:endParaRPr lang="en-US" sz="9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06" y="753035"/>
                <a:ext cx="8202706" cy="4893647"/>
              </a:xfrm>
              <a:prstGeom prst="rect">
                <a:avLst/>
              </a:prstGeom>
              <a:blipFill rotWithShape="0">
                <a:blip r:embed="rId2"/>
                <a:stretch>
                  <a:fillRect l="-2600" t="-6484" r="-2972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51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1563" y="1300751"/>
                <a:ext cx="1009934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9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 কাজ</a:t>
                </a:r>
              </a:p>
              <a:p>
                <a:endParaRPr lang="bn-IN" sz="4000" dirty="0" smtClean="0"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cs typeface="NikoshBAN" panose="02000000000000000000" pitchFamily="2" charset="0"/>
                  </a:rPr>
                  <a:t>1200</a:t>
                </a:r>
                <a:r>
                  <a:rPr lang="el-GR" sz="40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Ω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রোধবিশিষ্ট টেলিফোন রিসিভার দিয়ে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0.02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কারেন্ট প্রবাহের জন্য সরবরাহ ভোল্টেজ কত হওয়া দরকার?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63" y="1300751"/>
                <a:ext cx="10099343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2174" t="-9269" r="-2536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7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611" y="1304365"/>
            <a:ext cx="51905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endParaRPr lang="bn-IN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ওহম সূত্রটি ব্যাখ্যা কর?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1564" y="1184423"/>
            <a:ext cx="81489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ব্রেড টোস্টারের কয়েরের দুই প্রান্তে ভোল্টেজ </a:t>
            </a:r>
            <a:r>
              <a:rPr lang="en-US" sz="4000" dirty="0">
                <a:cs typeface="NikoshBAN" panose="02000000000000000000" pitchFamily="2" charset="0"/>
              </a:rPr>
              <a:t>240V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কারেন্টের </a:t>
            </a:r>
            <a:r>
              <a:rPr lang="en-US" sz="4000" dirty="0" smtClean="0">
                <a:cs typeface="NikoshBAN" panose="02000000000000000000" pitchFamily="2" charset="0"/>
              </a:rPr>
              <a:t>6A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 করে তবে কয়েরের  রেজিস্ট্যান্স নির্ণয় কর?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3" y="970711"/>
            <a:ext cx="10778662" cy="48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80" y="809929"/>
            <a:ext cx="4439527" cy="1502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431" y="209654"/>
            <a:ext cx="2127688" cy="2462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345" y="3388869"/>
            <a:ext cx="4644268" cy="255454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জেঃইলেকট্রিক্যাল ওয়ার্কস-১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অধ্যায়-সপ্তম ( প্রথম পত্র )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শ্রেনি-নবম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" b="99789" l="0" r="98352">
                        <a14:foregroundMark x1="5769" y1="1268" x2="5769" y2="1268"/>
                        <a14:foregroundMark x1="94780" y1="13319" x2="94780" y2="13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222" y="534839"/>
            <a:ext cx="2219136" cy="2584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416" y="2718115"/>
            <a:ext cx="5919729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3232" y="760370"/>
            <a:ext cx="6050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কীসের প্রতীক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29" y="1479946"/>
            <a:ext cx="7430118" cy="36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56" y="2447365"/>
            <a:ext cx="10255802" cy="3038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2549" y="948628"/>
            <a:ext cx="5056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করি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20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3639" y="1465782"/>
            <a:ext cx="6297216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ওহমের সূত্র</a:t>
            </a:r>
            <a:endParaRPr lang="en-US" sz="6000" b="1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3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846" y="1028285"/>
            <a:ext cx="10044953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cap="none" spc="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 যা---------------------</a:t>
            </a:r>
            <a:endParaRPr lang="en-US" sz="4000" b="1" cap="none" spc="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cap="none" spc="0" dirty="0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জর্জ সাইমন ওহম এর পরিচিতি বলতে পারবে</a:t>
            </a:r>
          </a:p>
          <a:p>
            <a:r>
              <a:rPr lang="bn-IN" sz="4000" b="1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ওহমের সূত্র বলতে পারবে</a:t>
            </a:r>
          </a:p>
          <a:p>
            <a:r>
              <a:rPr lang="bn-IN" sz="4000" b="1" cap="none" spc="0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ওহম সূত্রের ব্যাখ্যা বলতে পারবে</a:t>
            </a:r>
          </a:p>
          <a:p>
            <a:r>
              <a:rPr lang="bn-IN" sz="40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ওহম সূত্রের দ্বারা গাণিতিক সমস্যাবলী সমাধান করতে পারবে </a:t>
            </a:r>
            <a:endParaRPr lang="en-US" sz="4000" b="1" cap="none" spc="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58050" y="1128952"/>
            <a:ext cx="80010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জর্জ সিমোন ওহম জার্মান পদার্থ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গণিতবিদ ছিলেন। জন্ম ১৬ মার্চ, ১৭৮৯খ্রিঃ এরলাঙ্গেল, জার্মান এবং মৃত্যু ৬ জুলাই ১৮৫৪, মিউনিখ, জার্মানি।  তিনি ১৮২৬ খ্রিঃ সর্বপ্রথম কারেন্ট, ভোল্টেজ ও রেজিস্ট্যান্সের মধ্যে গাণিতিক সম্পর্ক আবিষ্কার করেন। রোধের আন্তর্জাতিক একক ‘ওহম’ তাঁর নাম অনুসারে এসেছে।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48" y="1637125"/>
            <a:ext cx="2782565" cy="31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66" b="1369"/>
          <a:stretch/>
        </p:blipFill>
        <p:spPr>
          <a:xfrm>
            <a:off x="890428" y="569033"/>
            <a:ext cx="10372298" cy="5568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309" y="705267"/>
            <a:ext cx="814530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ওহম সূত্রের ব্যাখ্যা  </a:t>
            </a:r>
          </a:p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তাপমাত্রায় কোনো পরিবাহীর মধ্য দিয়ে যে </a:t>
            </a:r>
          </a:p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 প্রবাহিত হয়, তা পরিবাহীর দুই প্রান্তের বিভব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 সমানুপাতিক।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177" y="3773873"/>
            <a:ext cx="4640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-2.59259E-6 L 0.20104 0.04005 C 0.24297 0.04908 0.30586 0.05394 0.37201 0.05394 C 0.44714 0.05394 0.50755 0.04908 0.54922 0.04005 L 0.75104 -2.59259E-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52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9933" y="1813549"/>
                <a:ext cx="5529073" cy="4401205"/>
              </a:xfrm>
              <a:prstGeom prst="rect">
                <a:avLst/>
              </a:prstGeom>
              <a:noFill/>
              <a:ln w="57150"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 যাক,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AB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পরিবাহীর দুই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প্রান্তের বিভব যথাক্রমে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</m:sub>
                    </m:sSub>
                    <m:r>
                      <a:rPr lang="bn-IN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হয়, তাহলে বিভব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পার্থক্য 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হবে। পরিবাহীর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 দিয়ে প্রবাহিত কারেন্ট যদি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হয়, তবে ওহমের সূত্রানুসারে লিখতে পারি,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33" y="1813549"/>
                <a:ext cx="5529073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3384" t="-2326" r="-3603" b="-4378"/>
                </a:stretch>
              </a:blipFill>
              <a:ln w="57150"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40862" y="2123236"/>
                <a:ext cx="5625621" cy="373551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I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nor/>
                      </m:rP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</m:sub>
                    </m:sSub>
                    <m:r>
                      <m:rPr>
                        <m:nor/>
                      </m:rP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</m:sub>
                    </m:sSub>
                    <m:r>
                      <m:rPr>
                        <m:nor/>
                      </m:rP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4000" dirty="0" smtClean="0"/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4000" dirty="0" smtClean="0"/>
                  <a:t>RI=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[ R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ধ্রবক]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𝐴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𝐵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4000" dirty="0" smtClean="0"/>
                  <a:t> [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e>
                      <m:sub>
                        <m:r>
                          <a:rPr lang="en-US" sz="40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4000" dirty="0" smtClean="0"/>
                  <a:t> =V ]</a:t>
                </a: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4000" dirty="0" smtClean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9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ভোল্টেজ</m:t>
                        </m:r>
                      </m:num>
                      <m:den>
                        <m: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রেজিস্ট্যান্স</m:t>
                        </m:r>
                      </m:den>
                    </m:f>
                  </m:oMath>
                </a14:m>
                <a:r>
                  <a:rPr lang="bn-IN" sz="9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endParaRPr lang="en-US" sz="9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62" y="2123236"/>
                <a:ext cx="5625621" cy="3735510"/>
              </a:xfrm>
              <a:prstGeom prst="rect">
                <a:avLst/>
              </a:prstGeom>
              <a:blipFill rotWithShape="0">
                <a:blip r:embed="rId3"/>
                <a:stretch>
                  <a:fillRect l="-3433" t="-2251" r="-8906" b="-16559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773" t="17096" r="846"/>
          <a:stretch/>
        </p:blipFill>
        <p:spPr>
          <a:xfrm>
            <a:off x="781840" y="478349"/>
            <a:ext cx="10664041" cy="13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382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78</cp:revision>
  <dcterms:created xsi:type="dcterms:W3CDTF">2020-08-04T16:34:42Z</dcterms:created>
  <dcterms:modified xsi:type="dcterms:W3CDTF">2020-08-24T15:17:04Z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