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6" r:id="rId2"/>
    <p:sldId id="307" r:id="rId3"/>
    <p:sldId id="321" r:id="rId4"/>
    <p:sldId id="316" r:id="rId5"/>
    <p:sldId id="289" r:id="rId6"/>
    <p:sldId id="292" r:id="rId7"/>
    <p:sldId id="295" r:id="rId8"/>
    <p:sldId id="294" r:id="rId9"/>
    <p:sldId id="296" r:id="rId10"/>
    <p:sldId id="298" r:id="rId11"/>
    <p:sldId id="315" r:id="rId12"/>
    <p:sldId id="261" r:id="rId13"/>
    <p:sldId id="273" r:id="rId14"/>
    <p:sldId id="274" r:id="rId15"/>
    <p:sldId id="276" r:id="rId16"/>
    <p:sldId id="299" r:id="rId17"/>
    <p:sldId id="300" r:id="rId18"/>
    <p:sldId id="279" r:id="rId19"/>
    <p:sldId id="317" r:id="rId20"/>
    <p:sldId id="318" r:id="rId21"/>
    <p:sldId id="319" r:id="rId22"/>
    <p:sldId id="320" r:id="rId23"/>
    <p:sldId id="312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808"/>
    <a:srgbClr val="CC04CC"/>
    <a:srgbClr val="A5FBBC"/>
    <a:srgbClr val="00CC00"/>
    <a:srgbClr val="C10FAC"/>
    <a:srgbClr val="A8B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7E25-FF5E-40A3-BBB4-2E4BF4376DE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BAF59-49B6-40FC-8957-DFFE4CA7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(3)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(4)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8D25D-07A7-4BAF-8A09-3B183B4C93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3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33.gi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gif"/><Relationship Id="rId4" Type="http://schemas.openxmlformats.org/officeDocument/2006/relationships/image" Target="../media/image30.jpeg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000" y="2209800"/>
            <a:ext cx="27847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8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657600"/>
            <a:ext cx="8534400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পিটিসকাস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পণ্ডিত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হিপারকার্স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819400"/>
            <a:ext cx="1981200" cy="707886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Pitiscus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819400"/>
            <a:ext cx="274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Hipperchus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304800"/>
            <a:ext cx="2362200" cy="2590800"/>
            <a:chOff x="804334" y="463731"/>
            <a:chExt cx="3018366" cy="2812869"/>
          </a:xfrm>
        </p:grpSpPr>
        <p:pic>
          <p:nvPicPr>
            <p:cNvPr id="7" name="Picture 6" descr="1cf095134b61529cb34c2d4397dd060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334" y="463731"/>
              <a:ext cx="3018366" cy="28128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it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069" y="629194"/>
              <a:ext cx="2658534" cy="2481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5029200" y="228600"/>
            <a:ext cx="2743200" cy="2667000"/>
            <a:chOff x="4648200" y="457200"/>
            <a:chExt cx="3037306" cy="2743200"/>
          </a:xfrm>
        </p:grpSpPr>
        <p:pic>
          <p:nvPicPr>
            <p:cNvPr id="10" name="Picture 9" descr="images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457200"/>
              <a:ext cx="3037306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Hipperchu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609600"/>
              <a:ext cx="2590800" cy="2418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304800" y="5105400"/>
            <a:ext cx="85344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ব্যবলনীয়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বর্ণমালাঃ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077200" cy="50929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 Narrow"/>
                <a:cs typeface="NikoshBAN" pitchFamily="2" charset="0"/>
              </a:rPr>
              <a:t>α , </a:t>
            </a:r>
            <a:r>
              <a:rPr lang="el-GR" sz="8800" b="1" dirty="0" smtClean="0">
                <a:latin typeface="Arial Narrow"/>
                <a:cs typeface="NikoshBAN" pitchFamily="2" charset="0"/>
              </a:rPr>
              <a:t>β</a:t>
            </a:r>
            <a:r>
              <a:rPr lang="en-US" sz="8800" b="1" dirty="0" smtClean="0">
                <a:latin typeface="Arial Narrow"/>
                <a:cs typeface="NikoshBAN" pitchFamily="2" charset="0"/>
              </a:rPr>
              <a:t> , </a:t>
            </a:r>
            <a:r>
              <a:rPr lang="el-GR" sz="8800" b="1" dirty="0" smtClean="0">
                <a:latin typeface="Arial Narrow"/>
                <a:cs typeface="NikoshBAN" pitchFamily="2" charset="0"/>
              </a:rPr>
              <a:t>γ</a:t>
            </a:r>
            <a:r>
              <a:rPr lang="en-US" sz="8800" b="1" dirty="0" smtClean="0">
                <a:latin typeface="Arial Narrow"/>
                <a:cs typeface="NikoshBAN" pitchFamily="2" charset="0"/>
              </a:rPr>
              <a:t> , θ , </a:t>
            </a:r>
            <a:r>
              <a:rPr lang="el-GR" sz="8800" b="1" dirty="0" smtClean="0">
                <a:latin typeface="Arial Narrow"/>
                <a:cs typeface="NikoshBAN" pitchFamily="2" charset="0"/>
              </a:rPr>
              <a:t>Φ</a:t>
            </a:r>
            <a:r>
              <a:rPr lang="en-US" sz="8800" b="1" dirty="0" smtClean="0">
                <a:latin typeface="Arial Narrow"/>
                <a:cs typeface="NikoshBAN" pitchFamily="2" charset="0"/>
              </a:rPr>
              <a:t> , ω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latin typeface="Arial Narrow"/>
              </a:rPr>
              <a:t>α </a:t>
            </a:r>
            <a:r>
              <a:rPr lang="en-US" sz="7200" dirty="0" smtClean="0">
                <a:latin typeface="Arial Narrow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বিটা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Arial Narrow"/>
              </a:rPr>
              <a:t>β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00B050"/>
                </a:solidFill>
                <a:latin typeface="Arial Narrow"/>
              </a:rPr>
              <a:t>γ</a:t>
            </a:r>
            <a:r>
              <a:rPr lang="en-US" sz="7200" dirty="0" smtClean="0">
                <a:latin typeface="Arial Narrow"/>
              </a:rPr>
              <a:t>        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থিটা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7200" dirty="0" smtClean="0">
                <a:solidFill>
                  <a:srgbClr val="00B0F0"/>
                </a:solidFill>
                <a:latin typeface="Arial Narrow"/>
              </a:rPr>
              <a:t>θ</a:t>
            </a:r>
            <a:r>
              <a:rPr lang="en-US" sz="7200" dirty="0" smtClean="0">
                <a:latin typeface="Arial Narrow"/>
              </a:rPr>
              <a:t>   </a:t>
            </a:r>
          </a:p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7200" dirty="0" smtClean="0">
                <a:solidFill>
                  <a:srgbClr val="7030A0"/>
                </a:solidFill>
                <a:latin typeface="Arial Narrow"/>
              </a:rPr>
              <a:t>Φ</a:t>
            </a:r>
            <a:r>
              <a:rPr lang="en-US" sz="7200" dirty="0" smtClean="0">
                <a:latin typeface="Arial Narrow"/>
              </a:rPr>
              <a:t>     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ওমেগা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Arial Narrow"/>
              </a:rPr>
              <a:t>ω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514600"/>
            <a:ext cx="80772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 tree.jpg"/>
          <p:cNvPicPr>
            <a:picLocks noChangeAspect="1"/>
          </p:cNvPicPr>
          <p:nvPr/>
        </p:nvPicPr>
        <p:blipFill>
          <a:blip r:embed="rId2"/>
          <a:srcRect l="13793" t="9316" r="13793" b="2186"/>
          <a:stretch>
            <a:fillRect/>
          </a:stretch>
        </p:blipFill>
        <p:spPr>
          <a:xfrm>
            <a:off x="1447800" y="228600"/>
            <a:ext cx="1143000" cy="3733800"/>
          </a:xfrm>
          <a:prstGeom prst="rect">
            <a:avLst/>
          </a:prstGeom>
        </p:spPr>
      </p:pic>
      <p:pic>
        <p:nvPicPr>
          <p:cNvPr id="3" name="Picture 2" descr="palm tree.jpg"/>
          <p:cNvPicPr>
            <a:picLocks noChangeAspect="1"/>
          </p:cNvPicPr>
          <p:nvPr/>
        </p:nvPicPr>
        <p:blipFill>
          <a:blip r:embed="rId2">
            <a:lum bright="40000"/>
          </a:blip>
          <a:srcRect l="12903" t="10772" r="16129"/>
          <a:stretch>
            <a:fillRect/>
          </a:stretch>
        </p:blipFill>
        <p:spPr>
          <a:xfrm rot="5400000">
            <a:off x="3467100" y="1866900"/>
            <a:ext cx="1371599" cy="40386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2"/>
          </p:cNvCxnSpPr>
          <p:nvPr/>
        </p:nvCxnSpPr>
        <p:spPr>
          <a:xfrm rot="16200000" flipH="1">
            <a:off x="3524250" y="2457450"/>
            <a:ext cx="1588" cy="30099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2"/>
          </p:cNvCxnSpPr>
          <p:nvPr/>
        </p:nvCxnSpPr>
        <p:spPr>
          <a:xfrm rot="5400000">
            <a:off x="590550" y="2495550"/>
            <a:ext cx="2895600" cy="38100"/>
          </a:xfrm>
          <a:prstGeom prst="line">
            <a:avLst/>
          </a:prstGeom>
          <a:ln w="127000">
            <a:solidFill>
              <a:srgbClr val="CC0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1066800"/>
            <a:ext cx="2971800" cy="289560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57400" y="3429000"/>
            <a:ext cx="609600" cy="457200"/>
          </a:xfrm>
          <a:prstGeom prst="rect">
            <a:avLst/>
          </a:prstGeom>
          <a:noFill/>
          <a:ln w="82550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14800" y="3276600"/>
            <a:ext cx="963779" cy="1036280"/>
            <a:chOff x="4018173" y="3279603"/>
            <a:chExt cx="963779" cy="1036280"/>
          </a:xfrm>
        </p:grpSpPr>
        <p:sp>
          <p:nvSpPr>
            <p:cNvPr id="34" name="Arc 33"/>
            <p:cNvSpPr/>
            <p:nvPr/>
          </p:nvSpPr>
          <p:spPr>
            <a:xfrm rot="11950963">
              <a:off x="4018173" y="3279603"/>
              <a:ext cx="963779" cy="1036280"/>
            </a:xfrm>
            <a:prstGeom prst="arc">
              <a:avLst>
                <a:gd name="adj1" fmla="val 19016303"/>
                <a:gd name="adj2" fmla="val 309155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eorgia"/>
                </a:rPr>
                <a:t>      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4800" y="3429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Georgia"/>
                </a:rPr>
                <a:t>θ</a:t>
              </a:r>
              <a:endParaRPr lang="en-US" sz="2800" dirty="0"/>
            </a:p>
          </p:txBody>
        </p:sp>
      </p:grpSp>
      <p:sp>
        <p:nvSpPr>
          <p:cNvPr id="38" name="TextBox 37"/>
          <p:cNvSpPr txBox="1"/>
          <p:nvPr/>
        </p:nvSpPr>
        <p:spPr>
          <a:xfrm rot="2600489">
            <a:off x="3287023" y="2106895"/>
            <a:ext cx="124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600" y="403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2362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13"/>
          <p:cNvGrpSpPr/>
          <p:nvPr/>
        </p:nvGrpSpPr>
        <p:grpSpPr>
          <a:xfrm>
            <a:off x="1981200" y="990600"/>
            <a:ext cx="3200400" cy="3048000"/>
            <a:chOff x="2894806" y="2439194"/>
            <a:chExt cx="1677194" cy="2287588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3543300"/>
              <a:ext cx="2209800" cy="1588"/>
            </a:xfrm>
            <a:prstGeom prst="line">
              <a:avLst/>
            </a:prstGeom>
            <a:noFill/>
            <a:ln w="76200" cap="flat" cmpd="sng" algn="ctr">
              <a:solidFill>
                <a:srgbClr val="C10FAC"/>
              </a:solidFill>
              <a:prstDash val="solid"/>
              <a:tailEnd type="non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2591197" y="2743597"/>
              <a:ext cx="2285206" cy="1676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</p:grpSp>
      <p:sp>
        <p:nvSpPr>
          <p:cNvPr id="46" name="Rectangle 45"/>
          <p:cNvSpPr/>
          <p:nvPr/>
        </p:nvSpPr>
        <p:spPr>
          <a:xfrm>
            <a:off x="3971305" y="381000"/>
            <a:ext cx="486789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8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2209799" y="2590800"/>
            <a:ext cx="144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5486400" y="2057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381000" y="4572000"/>
            <a:ext cx="84582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1000" y="5257800"/>
            <a:ext cx="8458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অনুপাতগুলোকে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9436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400" b="1" dirty="0" smtClean="0">
                <a:solidFill>
                  <a:srgbClr val="C10FAC"/>
                </a:solidFill>
                <a:latin typeface="Georgia"/>
              </a:rPr>
              <a:t>θ</a:t>
            </a:r>
            <a:r>
              <a:rPr lang="en-US" sz="32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b="1" dirty="0" smtClean="0">
                <a:solidFill>
                  <a:srgbClr val="0070C0"/>
                </a:solidFill>
                <a:latin typeface="Georgia"/>
              </a:rPr>
              <a:t>θ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l-GR" sz="2400" b="1" dirty="0" smtClean="0">
                <a:solidFill>
                  <a:srgbClr val="00B050"/>
                </a:solidFill>
                <a:latin typeface="Georgia"/>
              </a:rPr>
              <a:t>θ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cosec</a:t>
            </a:r>
            <a:r>
              <a:rPr lang="el-GR" sz="2400" b="1" dirty="0" smtClean="0">
                <a:solidFill>
                  <a:srgbClr val="C10FAC"/>
                </a:solidFill>
                <a:latin typeface="Georgia"/>
              </a:rPr>
              <a:t>θ</a:t>
            </a:r>
            <a:r>
              <a:rPr lang="en-US" sz="32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l-GR" sz="2400" b="1" dirty="0" smtClean="0">
                <a:solidFill>
                  <a:srgbClr val="0070C0"/>
                </a:solidFill>
                <a:latin typeface="Georgia"/>
              </a:rPr>
              <a:t>θ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l-GR" sz="2400" b="1" dirty="0" smtClean="0">
                <a:solidFill>
                  <a:srgbClr val="00B050"/>
                </a:solidFill>
                <a:latin typeface="Georgia"/>
              </a:rPr>
              <a:t>θ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6" grpId="0" animBg="1"/>
      <p:bldP spid="47" grpId="0"/>
      <p:bldP spid="50" grpId="0"/>
      <p:bldP spid="52" grpId="0" animBg="1"/>
      <p:bldP spid="5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2362200" y="3657601"/>
            <a:ext cx="4419600" cy="7619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362200" y="1143000"/>
            <a:ext cx="3162300" cy="2590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2971800" y="3124200"/>
            <a:ext cx="457200" cy="685800"/>
          </a:xfrm>
          <a:prstGeom prst="arc">
            <a:avLst>
              <a:gd name="adj1" fmla="val 15351298"/>
              <a:gd name="adj2" fmla="val 401765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3276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838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52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810000" y="2743200"/>
            <a:ext cx="1828800" cy="1588"/>
          </a:xfrm>
          <a:prstGeom prst="line">
            <a:avLst/>
          </a:prstGeom>
          <a:ln w="76200">
            <a:solidFill>
              <a:srgbClr val="C10FA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3400" y="129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657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3528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4343401"/>
            <a:ext cx="8534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 XOA = 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PM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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OX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 XOA = 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OM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OP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04800"/>
            <a:ext cx="6400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 build="p"/>
      <p:bldP spid="8" grpId="0" build="p"/>
      <p:bldP spid="19" grpId="0"/>
      <p:bldP spid="20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200400"/>
            <a:ext cx="29718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sin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38400" y="228600"/>
            <a:ext cx="4419600" cy="2809220"/>
            <a:chOff x="1066800" y="228600"/>
            <a:chExt cx="4419600" cy="280922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600200" y="2514600"/>
              <a:ext cx="3352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600200" y="381000"/>
              <a:ext cx="2362200" cy="2133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86200" y="228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22098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2286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2514600" y="1758461"/>
              <a:ext cx="1524794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19400" y="533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9400" y="2514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21336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1828800" y="1981200"/>
              <a:ext cx="533400" cy="685800"/>
            </a:xfrm>
            <a:prstGeom prst="arc">
              <a:avLst>
                <a:gd name="adj1" fmla="val 17465218"/>
                <a:gd name="adj2" fmla="val 256813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1981200" y="2133600"/>
            <a:ext cx="228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2133600"/>
                          <a:ext cx="2286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5562600" y="838200"/>
            <a:ext cx="3276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OM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OP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362200" y="3810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81400" y="3505200"/>
            <a:ext cx="5029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(sine)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3200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22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81400" y="4648200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কোসাইন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(cosine)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0" y="5867400"/>
            <a:ext cx="502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2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ট্যানজেন্ট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(tangent)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4343400"/>
            <a:ext cx="2971800" cy="10772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362200" y="4953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434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4953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5562600"/>
            <a:ext cx="2971800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tan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38400" y="61722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38400" y="556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2200" y="609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304800"/>
            <a:ext cx="4114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অনুপাতঃ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7" grpId="0"/>
      <p:bldP spid="38" grpId="0" animBg="1"/>
      <p:bldP spid="39" grpId="0" animBg="1"/>
      <p:bldP spid="40" grpId="0" animBg="1"/>
      <p:bldP spid="44" grpId="0"/>
      <p:bldP spid="45" grpId="0"/>
      <p:bldP spid="46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 salt far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9" y="381000"/>
            <a:ext cx="8111671" cy="3307672"/>
          </a:xfrm>
          <a:prstGeom prst="rect">
            <a:avLst/>
          </a:prstGeom>
          <a:ln>
            <a:solidFill>
              <a:srgbClr val="CC04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ectangle 3"/>
          <p:cNvSpPr/>
          <p:nvPr/>
        </p:nvSpPr>
        <p:spPr>
          <a:xfrm>
            <a:off x="381000" y="43434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সাগরে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লবণ</a:t>
            </a:r>
            <a:r>
              <a:rPr lang="en-US" sz="4800" b="1" dirty="0" smtClean="0">
                <a:latin typeface="NikoshBAN" pitchFamily="2" charset="0"/>
                <a:ea typeface="Arial Unicode MS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আছে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5257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2200" y="2743200"/>
            <a:ext cx="449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3505200"/>
            <a:ext cx="4631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⇨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4800" y="4191000"/>
            <a:ext cx="8382000" cy="2133677"/>
            <a:chOff x="304800" y="4191000"/>
            <a:chExt cx="8382000" cy="2363079"/>
          </a:xfrm>
        </p:grpSpPr>
        <p:cxnSp>
          <p:nvCxnSpPr>
            <p:cNvPr id="13" name="Straight Connector 12"/>
            <p:cNvCxnSpPr>
              <a:stCxn id="15" idx="0"/>
              <a:endCxn id="15" idx="2"/>
            </p:cNvCxnSpPr>
            <p:nvPr/>
          </p:nvCxnSpPr>
          <p:spPr>
            <a:xfrm rot="16200000" flipH="1">
              <a:off x="3314700" y="5372185"/>
              <a:ext cx="2362200" cy="15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04800" y="4191000"/>
              <a:ext cx="8382000" cy="2362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4495800"/>
            <a:ext cx="533400" cy="1143000"/>
            <a:chOff x="457200" y="4495800"/>
            <a:chExt cx="533400" cy="1143000"/>
          </a:xfrm>
        </p:grpSpPr>
        <p:sp>
          <p:nvSpPr>
            <p:cNvPr id="19" name="Down Arrow 18"/>
            <p:cNvSpPr/>
            <p:nvPr/>
          </p:nvSpPr>
          <p:spPr>
            <a:xfrm>
              <a:off x="457200" y="5029200"/>
              <a:ext cx="457200" cy="6096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4495800"/>
              <a:ext cx="533400" cy="5334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1000" y="5562600"/>
            <a:ext cx="10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Georgia"/>
                <a:cs typeface="Times New Roman" pitchFamily="18" charset="0"/>
              </a:rPr>
              <a:t>θ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33600" y="4495800"/>
            <a:ext cx="457200" cy="1143000"/>
            <a:chOff x="457200" y="4495800"/>
            <a:chExt cx="457200" cy="1143000"/>
          </a:xfrm>
        </p:grpSpPr>
        <p:sp>
          <p:nvSpPr>
            <p:cNvPr id="24" name="Down Arrow 23"/>
            <p:cNvSpPr/>
            <p:nvPr/>
          </p:nvSpPr>
          <p:spPr>
            <a:xfrm>
              <a:off x="457200" y="5029200"/>
              <a:ext cx="457200" cy="6096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" y="4495800"/>
              <a:ext cx="381000" cy="5334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05000" y="56388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4495800"/>
            <a:ext cx="457200" cy="1143000"/>
            <a:chOff x="457200" y="4495800"/>
            <a:chExt cx="457200" cy="1143000"/>
          </a:xfrm>
        </p:grpSpPr>
        <p:sp>
          <p:nvSpPr>
            <p:cNvPr id="28" name="Down Arrow 27"/>
            <p:cNvSpPr/>
            <p:nvPr/>
          </p:nvSpPr>
          <p:spPr>
            <a:xfrm>
              <a:off x="457200" y="5029200"/>
              <a:ext cx="457200" cy="6096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4495800"/>
              <a:ext cx="457200" cy="5334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19400" y="56388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4572000" y="4800600"/>
            <a:ext cx="1848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4800" b="1" dirty="0" smtClean="0">
                <a:latin typeface="Georgia"/>
                <a:cs typeface="NikoshBAN" pitchFamily="2" charset="0"/>
              </a:rPr>
              <a:t> =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9400" y="4495800"/>
            <a:ext cx="91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6324600" y="5257800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600" dirty="0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2" grpId="0"/>
      <p:bldP spid="26" grpId="0"/>
      <p:bldP spid="30" grpId="0"/>
      <p:bldP spid="31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4800" y="228600"/>
            <a:ext cx="8458200" cy="3733800"/>
            <a:chOff x="304800" y="418167"/>
            <a:chExt cx="8458200" cy="4340869"/>
          </a:xfrm>
        </p:grpSpPr>
        <p:pic>
          <p:nvPicPr>
            <p:cNvPr id="32" name="Picture 31" descr="download (5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18167"/>
              <a:ext cx="8458200" cy="4205319"/>
            </a:xfrm>
            <a:prstGeom prst="rect">
              <a:avLst/>
            </a:prstGeom>
          </p:spPr>
        </p:pic>
        <p:pic>
          <p:nvPicPr>
            <p:cNvPr id="33" name="Picture 32" descr="download (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06756"/>
              <a:ext cx="4419600" cy="4252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5" name="Picture 34" descr="bhoo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918" y="228601"/>
            <a:ext cx="141417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Come here 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914400"/>
            <a:ext cx="1066800" cy="1049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Come here 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209800"/>
            <a:ext cx="1143000" cy="1066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38"/>
          <p:cNvSpPr/>
          <p:nvPr/>
        </p:nvSpPr>
        <p:spPr>
          <a:xfrm>
            <a:off x="4114800" y="457200"/>
            <a:ext cx="84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ভূত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86400" y="3124200"/>
            <a:ext cx="1103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000" y="4724400"/>
            <a:ext cx="4114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কবরে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ভূত</a:t>
            </a:r>
            <a:r>
              <a:rPr lang="en-US" sz="4800" b="1" dirty="0" smtClean="0">
                <a:latin typeface="NikoshBAN" pitchFamily="2" charset="0"/>
                <a:ea typeface="Arial Unicode MS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আছে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5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553200" y="54864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81200" y="3886200"/>
            <a:ext cx="4631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⇨</a:t>
            </a:r>
          </a:p>
        </p:txBody>
      </p:sp>
      <p:grpSp>
        <p:nvGrpSpPr>
          <p:cNvPr id="44" name="Group 17"/>
          <p:cNvGrpSpPr/>
          <p:nvPr/>
        </p:nvGrpSpPr>
        <p:grpSpPr>
          <a:xfrm>
            <a:off x="304800" y="4648200"/>
            <a:ext cx="8534400" cy="1981328"/>
            <a:chOff x="228600" y="4191000"/>
            <a:chExt cx="8534400" cy="2363147"/>
          </a:xfrm>
        </p:grpSpPr>
        <p:cxnSp>
          <p:nvCxnSpPr>
            <p:cNvPr id="45" name="Straight Connector 44"/>
            <p:cNvCxnSpPr>
              <a:stCxn id="46" idx="0"/>
              <a:endCxn id="46" idx="2"/>
            </p:cNvCxnSpPr>
            <p:nvPr/>
          </p:nvCxnSpPr>
          <p:spPr>
            <a:xfrm rot="16200000" flipH="1">
              <a:off x="3314700" y="5372253"/>
              <a:ext cx="2362200" cy="15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28600" y="4191000"/>
              <a:ext cx="8534400" cy="2362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20"/>
          <p:cNvGrpSpPr/>
          <p:nvPr/>
        </p:nvGrpSpPr>
        <p:grpSpPr>
          <a:xfrm>
            <a:off x="609600" y="4876800"/>
            <a:ext cx="457200" cy="1219200"/>
            <a:chOff x="457200" y="4495800"/>
            <a:chExt cx="457200" cy="1219200"/>
          </a:xfrm>
        </p:grpSpPr>
        <p:sp>
          <p:nvSpPr>
            <p:cNvPr id="48" name="Down Arrow 47"/>
            <p:cNvSpPr/>
            <p:nvPr/>
          </p:nvSpPr>
          <p:spPr>
            <a:xfrm>
              <a:off x="457200" y="5181600"/>
              <a:ext cx="457200" cy="5334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200" y="4495800"/>
              <a:ext cx="457200" cy="5334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04800" y="58674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Georgia"/>
                <a:cs typeface="Times New Roman" pitchFamily="18" charset="0"/>
              </a:rPr>
              <a:t>θ</a:t>
            </a:r>
            <a:endParaRPr lang="en-US" sz="2800" dirty="0"/>
          </a:p>
        </p:txBody>
      </p:sp>
      <p:grpSp>
        <p:nvGrpSpPr>
          <p:cNvPr id="51" name="Group 22"/>
          <p:cNvGrpSpPr/>
          <p:nvPr/>
        </p:nvGrpSpPr>
        <p:grpSpPr>
          <a:xfrm>
            <a:off x="2209800" y="4876800"/>
            <a:ext cx="457200" cy="1219200"/>
            <a:chOff x="457200" y="4495800"/>
            <a:chExt cx="457200" cy="1219200"/>
          </a:xfrm>
        </p:grpSpPr>
        <p:sp>
          <p:nvSpPr>
            <p:cNvPr id="52" name="Down Arrow 51"/>
            <p:cNvSpPr/>
            <p:nvPr/>
          </p:nvSpPr>
          <p:spPr>
            <a:xfrm>
              <a:off x="457200" y="5181600"/>
              <a:ext cx="457200" cy="5334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" y="4495800"/>
              <a:ext cx="381000" cy="6096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81200" y="6019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3200" dirty="0"/>
          </a:p>
        </p:txBody>
      </p:sp>
      <p:grpSp>
        <p:nvGrpSpPr>
          <p:cNvPr id="55" name="Group 26"/>
          <p:cNvGrpSpPr/>
          <p:nvPr/>
        </p:nvGrpSpPr>
        <p:grpSpPr>
          <a:xfrm>
            <a:off x="3276600" y="4876800"/>
            <a:ext cx="457200" cy="1219200"/>
            <a:chOff x="457200" y="4572000"/>
            <a:chExt cx="391886" cy="1219200"/>
          </a:xfrm>
        </p:grpSpPr>
        <p:sp>
          <p:nvSpPr>
            <p:cNvPr id="56" name="Down Arrow 55"/>
            <p:cNvSpPr/>
            <p:nvPr/>
          </p:nvSpPr>
          <p:spPr>
            <a:xfrm>
              <a:off x="457200" y="5257800"/>
              <a:ext cx="391886" cy="5334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7200" y="4572000"/>
              <a:ext cx="391886" cy="533400"/>
            </a:xfrm>
            <a:prstGeom prst="rect">
              <a:avLst/>
            </a:prstGeom>
            <a:noFill/>
            <a:ln w="28575">
              <a:solidFill>
                <a:srgbClr val="C10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895600" y="60198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200" dirty="0"/>
          </a:p>
        </p:txBody>
      </p:sp>
      <p:sp>
        <p:nvSpPr>
          <p:cNvPr id="59" name="Rectangle 58"/>
          <p:cNvSpPr/>
          <p:nvPr/>
        </p:nvSpPr>
        <p:spPr>
          <a:xfrm>
            <a:off x="4648200" y="5029200"/>
            <a:ext cx="1914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4800" b="1" dirty="0" smtClean="0">
                <a:latin typeface="Georgia"/>
                <a:cs typeface="NikoshBAN" pitchFamily="2" charset="0"/>
              </a:rPr>
              <a:t> =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53200" y="4724400"/>
            <a:ext cx="129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4400" dirty="0"/>
          </a:p>
        </p:txBody>
      </p:sp>
      <p:sp>
        <p:nvSpPr>
          <p:cNvPr id="61" name="Rectangle 60"/>
          <p:cNvSpPr/>
          <p:nvPr/>
        </p:nvSpPr>
        <p:spPr>
          <a:xfrm>
            <a:off x="6324600" y="54864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5257800" y="228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এগুলো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শুধুমাত্র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কথার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কথা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rgbClr val="CC04CC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8382E-6 L -0.40087 0.0020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50" grpId="0"/>
      <p:bldP spid="54" grpId="0"/>
      <p:bldP spid="58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14400" y="381000"/>
            <a:ext cx="2514600" cy="6705600"/>
            <a:chOff x="914400" y="228600"/>
            <a:chExt cx="2438400" cy="6858000"/>
          </a:xfrm>
        </p:grpSpPr>
        <p:grpSp>
          <p:nvGrpSpPr>
            <p:cNvPr id="36" name="Group 35"/>
            <p:cNvGrpSpPr/>
            <p:nvPr/>
          </p:nvGrpSpPr>
          <p:grpSpPr>
            <a:xfrm>
              <a:off x="914400" y="228600"/>
              <a:ext cx="2438400" cy="6858000"/>
              <a:chOff x="914400" y="304800"/>
              <a:chExt cx="2438400" cy="68580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14400" y="304800"/>
                <a:ext cx="2438400" cy="6858000"/>
                <a:chOff x="304800" y="228600"/>
                <a:chExt cx="3505200" cy="7416209"/>
              </a:xfrm>
            </p:grpSpPr>
            <p:sp>
              <p:nvSpPr>
                <p:cNvPr id="10" name="Smiley Face 9"/>
                <p:cNvSpPr/>
                <p:nvPr/>
              </p:nvSpPr>
              <p:spPr>
                <a:xfrm>
                  <a:off x="914400" y="228600"/>
                  <a:ext cx="2209800" cy="1905000"/>
                </a:xfrm>
                <a:prstGeom prst="smileyFac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ross 12"/>
                <p:cNvSpPr/>
                <p:nvPr/>
              </p:nvSpPr>
              <p:spPr>
                <a:xfrm>
                  <a:off x="1295400" y="2133600"/>
                  <a:ext cx="1524000" cy="2743200"/>
                </a:xfrm>
                <a:prstGeom prst="plu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Bent-Up Arrow 26"/>
                <p:cNvSpPr/>
                <p:nvPr/>
              </p:nvSpPr>
              <p:spPr>
                <a:xfrm flipV="1">
                  <a:off x="2438399" y="4648200"/>
                  <a:ext cx="1042988" cy="2996609"/>
                </a:xfrm>
                <a:prstGeom prst="bentUpArrow">
                  <a:avLst>
                    <a:gd name="adj1" fmla="val 33079"/>
                    <a:gd name="adj2" fmla="val 25000"/>
                    <a:gd name="adj3" fmla="val 25000"/>
                  </a:avLst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Bent-Up Arrow 27"/>
                <p:cNvSpPr/>
                <p:nvPr/>
              </p:nvSpPr>
              <p:spPr>
                <a:xfrm flipH="1" flipV="1">
                  <a:off x="742949" y="4648200"/>
                  <a:ext cx="933449" cy="2996609"/>
                </a:xfrm>
                <a:prstGeom prst="bentUpArrow">
                  <a:avLst>
                    <a:gd name="adj1" fmla="val 40227"/>
                    <a:gd name="adj2" fmla="val 25000"/>
                    <a:gd name="adj3" fmla="val 25000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Bent-Up Arrow 31"/>
                <p:cNvSpPr/>
                <p:nvPr/>
              </p:nvSpPr>
              <p:spPr>
                <a:xfrm flipV="1">
                  <a:off x="2819400" y="2514600"/>
                  <a:ext cx="990600" cy="1828800"/>
                </a:xfrm>
                <a:prstGeom prst="bentUpArrow">
                  <a:avLst>
                    <a:gd name="adj1" fmla="val 17615"/>
                    <a:gd name="adj2" fmla="val 16385"/>
                    <a:gd name="adj3" fmla="val 23769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Bent-Up Arrow 32"/>
                <p:cNvSpPr/>
                <p:nvPr/>
              </p:nvSpPr>
              <p:spPr>
                <a:xfrm flipH="1" flipV="1">
                  <a:off x="304800" y="2514600"/>
                  <a:ext cx="1066800" cy="1905000"/>
                </a:xfrm>
                <a:prstGeom prst="bentUpArrow">
                  <a:avLst>
                    <a:gd name="adj1" fmla="val 17615"/>
                    <a:gd name="adj2" fmla="val 16385"/>
                    <a:gd name="adj3" fmla="val 23769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143001" y="685800"/>
                  <a:ext cx="533400" cy="284421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362200" y="762000"/>
                  <a:ext cx="533400" cy="3048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Down Arrow 17"/>
                <p:cNvSpPr/>
                <p:nvPr/>
              </p:nvSpPr>
              <p:spPr>
                <a:xfrm>
                  <a:off x="1828800" y="762000"/>
                  <a:ext cx="381000" cy="609600"/>
                </a:xfrm>
                <a:prstGeom prst="downArrow">
                  <a:avLst/>
                </a:prstGeom>
                <a:solidFill>
                  <a:schemeClr val="tx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lowchart: Terminator 19"/>
                <p:cNvSpPr/>
                <p:nvPr/>
              </p:nvSpPr>
              <p:spPr>
                <a:xfrm>
                  <a:off x="1295400" y="1524000"/>
                  <a:ext cx="1371600" cy="221552"/>
                </a:xfrm>
                <a:prstGeom prst="flowChartTerminator">
                  <a:avLst/>
                </a:prstGeom>
                <a:noFill/>
                <a:ln w="762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Sun 20"/>
                <p:cNvSpPr/>
                <p:nvPr/>
              </p:nvSpPr>
              <p:spPr>
                <a:xfrm>
                  <a:off x="1752598" y="228600"/>
                  <a:ext cx="523875" cy="412012"/>
                </a:xfrm>
                <a:prstGeom prst="sun">
                  <a:avLst/>
                </a:prstGeom>
                <a:solidFill>
                  <a:srgbClr val="C10FA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 descr="Come here 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527" y="2486891"/>
                <a:ext cx="1161473" cy="14027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 descr="bhoot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676400" y="4424680"/>
                <a:ext cx="990600" cy="25095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8" name="Oval 37"/>
            <p:cNvSpPr/>
            <p:nvPr/>
          </p:nvSpPr>
          <p:spPr>
            <a:xfrm>
              <a:off x="2514600" y="7620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24000" y="685800"/>
              <a:ext cx="2286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5867400" y="2362200"/>
          <a:ext cx="1295400" cy="68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5" imgW="342720" imgH="177480" progId="Equation.3">
                  <p:embed/>
                </p:oleObj>
              </mc:Choice>
              <mc:Fallback>
                <p:oleObj name="Equation" r:id="rId5" imgW="342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295400" cy="686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114800" y="5105400"/>
          <a:ext cx="190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05400"/>
                        <a:ext cx="1905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5943600" y="4800600"/>
            <a:ext cx="1219200" cy="1569660"/>
            <a:chOff x="5715000" y="4800600"/>
            <a:chExt cx="1219200" cy="1569660"/>
          </a:xfrm>
        </p:grpSpPr>
        <p:sp>
          <p:nvSpPr>
            <p:cNvPr id="44" name="Rectangle 43"/>
            <p:cNvSpPr/>
            <p:nvPr/>
          </p:nvSpPr>
          <p:spPr>
            <a:xfrm>
              <a:off x="5715000" y="4800600"/>
              <a:ext cx="1219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prstClr val="black"/>
                  </a:solidFill>
                  <a:latin typeface="NikoshBAN" pitchFamily="2" charset="0"/>
                  <a:ea typeface="Arial Unicode MS"/>
                  <a:cs typeface="NikoshBAN" pitchFamily="2" charset="0"/>
                </a:rPr>
                <a:t>লম্ব</a:t>
              </a:r>
              <a:r>
                <a:rPr lang="en-US" sz="4800" b="1" dirty="0" smtClean="0">
                  <a:solidFill>
                    <a:prstClr val="black"/>
                  </a:solidFill>
                  <a:latin typeface="NikoshBAN" pitchFamily="2" charset="0"/>
                  <a:ea typeface="Arial Unicode MS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b="1" dirty="0" err="1" smtClean="0">
                  <a:solidFill>
                    <a:prstClr val="black"/>
                  </a:solidFill>
                  <a:latin typeface="NikoshBAN" pitchFamily="2" charset="0"/>
                  <a:ea typeface="Arial Unicode MS"/>
                  <a:cs typeface="NikoshBAN" pitchFamily="2" charset="0"/>
                </a:rPr>
                <a:t>ভূমি</a:t>
              </a:r>
              <a:endParaRPr lang="en-US" sz="48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791200" y="5562600"/>
              <a:ext cx="1143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419600" y="381000"/>
            <a:ext cx="39512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⇨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0" y="1219200"/>
            <a:ext cx="3657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টেরা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লম্বা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ভূত</a:t>
            </a:r>
            <a:endParaRPr lang="en-US" sz="5400" b="1" dirty="0" smtClean="0">
              <a:latin typeface="NikoshBAN" pitchFamily="2" charset="0"/>
              <a:ea typeface="Arial Unicode MS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91000" y="2286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টেরা</a:t>
            </a:r>
            <a:r>
              <a:rPr lang="en-US" sz="5400" b="1" dirty="0" smtClean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5400" b="1" dirty="0" smtClean="0">
                <a:latin typeface="Arial Unicode MS"/>
                <a:ea typeface="Arial Unicode MS"/>
                <a:cs typeface="Arial Unicode MS"/>
              </a:rPr>
              <a:t>⇨</a:t>
            </a:r>
            <a:r>
              <a:rPr lang="en-US" sz="5400" b="1" dirty="0" smtClean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লম্বা</a:t>
            </a:r>
            <a:r>
              <a:rPr lang="en-US" sz="5400" b="1" dirty="0" smtClean="0">
                <a:latin typeface="NikoshBAN" pitchFamily="2" charset="0"/>
                <a:ea typeface="Arial Unicode MS"/>
                <a:cs typeface="NikoshBAN" pitchFamily="2" charset="0"/>
              </a:rPr>
              <a:t>  </a:t>
            </a:r>
            <a:r>
              <a:rPr lang="en-US" sz="5400" b="1" dirty="0" smtClean="0">
                <a:latin typeface="Arial Unicode MS"/>
                <a:ea typeface="Arial Unicode MS"/>
                <a:cs typeface="Arial Unicode MS"/>
              </a:rPr>
              <a:t>⇨</a:t>
            </a:r>
          </a:p>
          <a:p>
            <a:r>
              <a:rPr lang="en-US" sz="5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ভূত</a:t>
            </a:r>
            <a:r>
              <a:rPr lang="en-US" sz="5400" b="1" dirty="0" smtClean="0">
                <a:latin typeface="NikoshBAN" pitchFamily="2" charset="0"/>
                <a:ea typeface="Arial Unicode MS"/>
                <a:cs typeface="NikoshBAN" pitchFamily="2" charset="0"/>
              </a:rPr>
              <a:t>  </a:t>
            </a:r>
            <a:r>
              <a:rPr lang="en-US" sz="5400" b="1" dirty="0" smtClean="0">
                <a:latin typeface="Arial Unicode MS"/>
                <a:ea typeface="Arial Unicode MS"/>
                <a:cs typeface="Arial Unicode MS"/>
              </a:rPr>
              <a:t>⇨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1200" y="3124200"/>
            <a:ext cx="106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4800" dirty="0"/>
          </a:p>
        </p:txBody>
      </p:sp>
      <p:sp>
        <p:nvSpPr>
          <p:cNvPr id="54" name="Rectangle 53"/>
          <p:cNvSpPr/>
          <p:nvPr/>
        </p:nvSpPr>
        <p:spPr>
          <a:xfrm>
            <a:off x="5715000" y="4038600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4800" dirty="0"/>
          </a:p>
        </p:txBody>
      </p:sp>
      <p:sp>
        <p:nvSpPr>
          <p:cNvPr id="60" name="Rectangle 59"/>
          <p:cNvSpPr/>
          <p:nvPr/>
        </p:nvSpPr>
        <p:spPr>
          <a:xfrm>
            <a:off x="3886200" y="2286000"/>
            <a:ext cx="47244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8600" y="3200400"/>
          <a:ext cx="251460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927000" imgH="1206360" progId="Equation.3">
                  <p:embed/>
                </p:oleObj>
              </mc:Choice>
              <mc:Fallback>
                <p:oleObj name="Equation" r:id="rId3" imgW="927000" imgH="1206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2514601" cy="3124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429000"/>
            <a:ext cx="5791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l-GR" sz="32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কোসেকেন্ট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(cosecant)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38800"/>
            <a:ext cx="5791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l-GR" sz="32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কোট্যানজেন্ট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(cotangent)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495800"/>
            <a:ext cx="579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l-GR" sz="32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সেকেন্ট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(secant)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990600"/>
            <a:ext cx="3505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304800"/>
            <a:ext cx="510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অনুপাতঃ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1981200"/>
            <a:ext cx="4800600" cy="830997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Sin</a:t>
            </a:r>
            <a:r>
              <a:rPr lang="el-GR" sz="2400" b="1" dirty="0" smtClean="0">
                <a:latin typeface="Georgia"/>
                <a:cs typeface="NikoshBAN" pitchFamily="2" charset="0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cosec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; </a:t>
            </a:r>
            <a:r>
              <a:rPr lang="en-US" sz="2400" b="1" dirty="0" err="1" smtClean="0">
                <a:latin typeface="Georgia"/>
                <a:cs typeface="NikoshBAN" pitchFamily="2" charset="0"/>
                <a:sym typeface="Wingdings"/>
              </a:rPr>
              <a:t>cos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sec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 </a:t>
            </a:r>
          </a:p>
          <a:p>
            <a:pPr algn="ctr"/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tan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cot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05400" y="228600"/>
            <a:ext cx="3700549" cy="2809220"/>
            <a:chOff x="1456592" y="228600"/>
            <a:chExt cx="3914043" cy="280922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600200" y="2514600"/>
              <a:ext cx="3352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600200" y="381000"/>
              <a:ext cx="2362200" cy="2133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6200" y="228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56592" y="2438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61035" y="2286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2514600" y="1758461"/>
              <a:ext cx="1524794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819400" y="533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9400" y="2514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68515" y="2286000"/>
              <a:ext cx="208084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1828800" y="1981200"/>
              <a:ext cx="533400" cy="685800"/>
            </a:xfrm>
            <a:prstGeom prst="arc">
              <a:avLst>
                <a:gd name="adj1" fmla="val 17465218"/>
                <a:gd name="adj2" fmla="val 256813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1981200" y="2133600"/>
            <a:ext cx="228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2133600"/>
                          <a:ext cx="2286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11430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OM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pPr algn="ctr"/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OP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build="p" animBg="1"/>
      <p:bldP spid="34" grpId="0" build="p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617" y="228600"/>
            <a:ext cx="3604783" cy="830997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N_WRITING2.gif"/>
          <p:cNvPicPr>
            <a:picLocks noChangeAspect="1"/>
          </p:cNvPicPr>
          <p:nvPr/>
        </p:nvPicPr>
        <p:blipFill>
          <a:blip r:embed="rId4" cstate="print"/>
          <a:srcRect t="10000" b="10000"/>
          <a:stretch>
            <a:fillRect/>
          </a:stretch>
        </p:blipFill>
        <p:spPr>
          <a:xfrm>
            <a:off x="3200400" y="914400"/>
            <a:ext cx="2590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7200" y="3048000"/>
            <a:ext cx="822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latin typeface="Arial Narrow"/>
                <a:cs typeface="NikoshBAN" pitchFamily="2" charset="0"/>
              </a:rPr>
              <a:t> </a:t>
            </a:r>
            <a:r>
              <a:rPr lang="en-US" sz="3200" b="1" dirty="0" smtClean="0">
                <a:latin typeface="Arial Narrow"/>
                <a:cs typeface="NikoshBAN" pitchFamily="2" charset="0"/>
              </a:rPr>
              <a:t>α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θ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1066800" y="3733800"/>
            <a:ext cx="3037114" cy="2286000"/>
            <a:chOff x="533400" y="3886200"/>
            <a:chExt cx="3188970" cy="2368959"/>
          </a:xfrm>
        </p:grpSpPr>
        <p:sp>
          <p:nvSpPr>
            <p:cNvPr id="13" name="Right Triangle 12"/>
            <p:cNvSpPr/>
            <p:nvPr/>
          </p:nvSpPr>
          <p:spPr>
            <a:xfrm flipH="1">
              <a:off x="914399" y="4191000"/>
              <a:ext cx="2262963" cy="1828800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3093720" y="3886200"/>
              <a:ext cx="533400" cy="54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533400" y="5715000"/>
              <a:ext cx="452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3200400" y="5638800"/>
              <a:ext cx="521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-Shape 16"/>
            <p:cNvSpPr/>
            <p:nvPr/>
          </p:nvSpPr>
          <p:spPr>
            <a:xfrm rot="10800000" flipH="1">
              <a:off x="2819400" y="5791200"/>
              <a:ext cx="379691" cy="227064"/>
            </a:xfrm>
            <a:prstGeom prst="corner">
              <a:avLst>
                <a:gd name="adj1" fmla="val 15592"/>
                <a:gd name="adj2" fmla="val 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10076779" flipH="1">
              <a:off x="1144578" y="5461731"/>
              <a:ext cx="459643" cy="793428"/>
            </a:xfrm>
            <a:prstGeom prst="arc">
              <a:avLst>
                <a:gd name="adj1" fmla="val 18637288"/>
                <a:gd name="adj2" fmla="val 283335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1173479" y="5678599"/>
            <a:ext cx="385922" cy="342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0" name="Equation" r:id="rId5" imgW="152280" imgH="139680" progId="Equation.3">
                    <p:embed/>
                  </p:oleObj>
                </mc:Choice>
                <mc:Fallback>
                  <p:oleObj name="Equation" r:id="rId5" imgW="15228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479" y="5678599"/>
                          <a:ext cx="385922" cy="342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/>
          <p:nvPr/>
        </p:nvGrpSpPr>
        <p:grpSpPr>
          <a:xfrm>
            <a:off x="4876800" y="3657600"/>
            <a:ext cx="3200400" cy="2352019"/>
            <a:chOff x="4800600" y="3804898"/>
            <a:chExt cx="3352800" cy="2509522"/>
          </a:xfrm>
        </p:grpSpPr>
        <p:sp>
          <p:nvSpPr>
            <p:cNvPr id="20" name="Right Triangle 19"/>
            <p:cNvSpPr/>
            <p:nvPr/>
          </p:nvSpPr>
          <p:spPr>
            <a:xfrm>
              <a:off x="5263515" y="4267200"/>
              <a:ext cx="2432685" cy="1828800"/>
            </a:xfrm>
            <a:prstGeom prst="rtTriangle">
              <a:avLst/>
            </a:prstGeom>
            <a:blipFill>
              <a:blip r:embed="rId7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3804898"/>
              <a:ext cx="482600" cy="5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96200" y="5791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5733903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-Shape 23"/>
            <p:cNvSpPr/>
            <p:nvPr/>
          </p:nvSpPr>
          <p:spPr>
            <a:xfrm rot="10800000">
              <a:off x="5257800" y="5791199"/>
              <a:ext cx="304800" cy="274091"/>
            </a:xfrm>
            <a:prstGeom prst="corner">
              <a:avLst>
                <a:gd name="adj1" fmla="val 5891"/>
                <a:gd name="adj2" fmla="val 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3149028" flipH="1">
              <a:off x="5240842" y="4378884"/>
              <a:ext cx="462748" cy="557732"/>
            </a:xfrm>
            <a:prstGeom prst="arc">
              <a:avLst>
                <a:gd name="adj1" fmla="val 14938876"/>
                <a:gd name="adj2" fmla="val 431848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5279571" y="4455320"/>
            <a:ext cx="478971" cy="406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1" name="Equation" r:id="rId8" imgW="126720" imgH="177480" progId="Equation.3">
                    <p:embed/>
                  </p:oleObj>
                </mc:Choice>
                <mc:Fallback>
                  <p:oleObj name="Equation" r:id="rId8" imgW="1267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9571" y="4455320"/>
                          <a:ext cx="478971" cy="406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31" descr="www.wateenmobile.com- (11)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457200"/>
            <a:ext cx="1371600" cy="156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enjoy07.gif"/>
          <p:cNvPicPr>
            <a:picLocks noChangeAspect="1"/>
          </p:cNvPicPr>
          <p:nvPr/>
        </p:nvPicPr>
        <p:blipFill>
          <a:blip r:embed="rId11">
            <a:lum contrast="20000"/>
          </a:blip>
          <a:stretch>
            <a:fillRect/>
          </a:stretch>
        </p:blipFill>
        <p:spPr>
          <a:xfrm>
            <a:off x="6400800" y="228600"/>
            <a:ext cx="2209800" cy="1524001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0600" y="1981200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alm_Tree_PNG_Clipart_Picture-9357006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0"/>
            <a:ext cx="37337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6016" y="744444"/>
            <a:ext cx="2109051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676400"/>
            <a:ext cx="4114800" cy="4876800"/>
            <a:chOff x="381000" y="1676400"/>
            <a:chExt cx="4114800" cy="4876800"/>
          </a:xfrm>
        </p:grpSpPr>
        <p:sp>
          <p:nvSpPr>
            <p:cNvPr id="7" name="Rectangle 6"/>
            <p:cNvSpPr/>
            <p:nvPr/>
          </p:nvSpPr>
          <p:spPr>
            <a:xfrm>
              <a:off x="381000" y="3581400"/>
              <a:ext cx="4114800" cy="297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  <a:prstDash val="lgDashDot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isometricOffAxis1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হরি</a:t>
              </a:r>
              <a:r>
                <a:rPr lang="en-US" sz="4400" dirty="0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চাঁন</a:t>
              </a:r>
              <a:r>
                <a:rPr lang="en-US" sz="4400" dirty="0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মজুমদার</a:t>
              </a:r>
              <a:endParaRPr lang="bn-BD" sz="4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সিনিয়র সহকারী শিক্ষক (গণিত)</a:t>
              </a:r>
            </a:p>
            <a:p>
              <a:pPr algn="ctr"/>
              <a:r>
                <a:rPr lang="en-US" sz="2800" dirty="0" err="1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ঘাটলা</a:t>
              </a:r>
              <a:r>
                <a:rPr lang="en-US" sz="2800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 </a:t>
              </a:r>
              <a:r>
                <a:rPr lang="bn-BD" sz="28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</a:p>
            <a:p>
              <a:pPr algn="ctr"/>
              <a:r>
                <a:rPr lang="en-US" sz="2400" dirty="0" err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বেগমগঞ্জ</a:t>
              </a:r>
              <a:r>
                <a:rPr lang="bn-BD" sz="24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নোয়াখালী</a:t>
              </a:r>
              <a:r>
                <a:rPr lang="bn-BD" sz="24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০১৮১৭৬৪৮৬৫২</a:t>
              </a:r>
              <a:endParaRPr lang="bn-BD" sz="24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Email-horichan</a:t>
              </a:r>
              <a:r>
                <a:rPr lang="en-US" sz="1600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010675</a:t>
              </a:r>
              <a:r>
                <a:rPr lang="en-US" sz="1600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16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Untitled-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1676400"/>
              <a:ext cx="1905000" cy="21126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0" name="Oval 9"/>
          <p:cNvSpPr/>
          <p:nvPr/>
        </p:nvSpPr>
        <p:spPr>
          <a:xfrm>
            <a:off x="4114800" y="2819400"/>
            <a:ext cx="4343400" cy="3810000"/>
          </a:xfrm>
          <a:prstGeom prst="ellipse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৯ম - ১০ম</a:t>
            </a: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03/০5/২০১6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pic>
        <p:nvPicPr>
          <p:cNvPr id="12" name="Picture 11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819400" y="1600200"/>
            <a:ext cx="3657600" cy="1524000"/>
            <a:chOff x="2270257" y="1905000"/>
            <a:chExt cx="3074724" cy="2377180"/>
          </a:xfrm>
        </p:grpSpPr>
        <p:pic>
          <p:nvPicPr>
            <p:cNvPr id="12" name="Picture 11" descr="StC-Bangladesh-girls-in-sch.jpg"/>
            <p:cNvPicPr>
              <a:picLocks noChangeAspect="1"/>
            </p:cNvPicPr>
            <p:nvPr/>
          </p:nvPicPr>
          <p:blipFill>
            <a:blip r:embed="rId3">
              <a:lum bright="20000" contrast="40000"/>
            </a:blip>
            <a:srcRect t="16667" r="60000"/>
            <a:stretch>
              <a:fillRect/>
            </a:stretch>
          </p:blipFill>
          <p:spPr>
            <a:xfrm>
              <a:off x="3668581" y="1996180"/>
              <a:ext cx="16764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StC-Bangladesh-girls-in-sch.jpg"/>
            <p:cNvPicPr>
              <a:picLocks noChangeAspect="1"/>
            </p:cNvPicPr>
            <p:nvPr/>
          </p:nvPicPr>
          <p:blipFill>
            <a:blip r:embed="rId3">
              <a:lum bright="20000" contrast="40000"/>
            </a:blip>
            <a:srcRect l="55000" t="16667"/>
            <a:stretch>
              <a:fillRect/>
            </a:stretch>
          </p:blipFill>
          <p:spPr>
            <a:xfrm flipH="1">
              <a:off x="2270257" y="1905000"/>
              <a:ext cx="18288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 descr="enjoy07.gif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57200" y="152400"/>
            <a:ext cx="2362200" cy="1579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1800" y="533400"/>
            <a:ext cx="3429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2133600" y="2895600"/>
            <a:ext cx="2971800" cy="1836646"/>
            <a:chOff x="-265070" y="381000"/>
            <a:chExt cx="9389510" cy="6106755"/>
          </a:xfrm>
        </p:grpSpPr>
        <p:sp>
          <p:nvSpPr>
            <p:cNvPr id="20" name="Right Triangle 19"/>
            <p:cNvSpPr/>
            <p:nvPr/>
          </p:nvSpPr>
          <p:spPr>
            <a:xfrm>
              <a:off x="1066801" y="838201"/>
              <a:ext cx="6857999" cy="4724399"/>
            </a:xfrm>
            <a:prstGeom prst="rtTriangle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65070" y="381000"/>
              <a:ext cx="1364196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79903" y="5181600"/>
              <a:ext cx="1444537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5070" y="5136600"/>
              <a:ext cx="1444540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-Shape 23"/>
            <p:cNvSpPr/>
            <p:nvPr/>
          </p:nvSpPr>
          <p:spPr>
            <a:xfrm rot="10800000">
              <a:off x="1066800" y="5105400"/>
              <a:ext cx="609602" cy="457200"/>
            </a:xfrm>
            <a:prstGeom prst="corner">
              <a:avLst>
                <a:gd name="adj1" fmla="val 165363"/>
                <a:gd name="adj2" fmla="val 36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1950963">
              <a:off x="5612192" y="4472593"/>
              <a:ext cx="2498343" cy="1732315"/>
            </a:xfrm>
            <a:prstGeom prst="arc">
              <a:avLst>
                <a:gd name="adj1" fmla="val 19626960"/>
                <a:gd name="adj2" fmla="val 265677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5994603" y="4434778"/>
            <a:ext cx="722270" cy="1154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8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603" y="4434778"/>
                          <a:ext cx="722270" cy="1154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228600" y="5105400"/>
            <a:ext cx="86106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 Narrow"/>
                <a:cs typeface="NikoshBAN" pitchFamily="2" charset="0"/>
              </a:rPr>
              <a:t>চিত্রে</a:t>
            </a:r>
            <a:r>
              <a:rPr lang="en-US" sz="3200" b="1" dirty="0" smtClean="0">
                <a:latin typeface="Arial Narrow"/>
                <a:cs typeface="NikoshBAN" pitchFamily="2" charset="0"/>
              </a:rPr>
              <a:t> ∆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 =</a:t>
            </a:r>
            <a:r>
              <a:rPr lang="el-GR" sz="3200" b="1" dirty="0" smtClean="0">
                <a:latin typeface="Georgia"/>
                <a:cs typeface="NikoshBAN" pitchFamily="2" charset="0"/>
              </a:rPr>
              <a:t>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www.wateenmobile.com- (11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304800"/>
            <a:ext cx="1295400" cy="1529976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0" y="1905000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7183" y="609600"/>
            <a:ext cx="3458817" cy="685800"/>
          </a:xfrm>
          <a:prstGeom prst="roundRect">
            <a:avLst>
              <a:gd name="adj" fmla="val 50000"/>
            </a:avLst>
          </a:prstGeom>
          <a:ln w="5715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N_WRITING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400" y="457200"/>
            <a:ext cx="1722783" cy="1238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3429000"/>
            <a:ext cx="6324600" cy="609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362200"/>
            <a:ext cx="4724400" cy="5334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09600" y="4419600"/>
            <a:ext cx="7620000" cy="685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33400" y="5562600"/>
            <a:ext cx="82296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4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4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3200400" y="228600"/>
            <a:ext cx="2209800" cy="1828800"/>
            <a:chOff x="6934200" y="1143000"/>
            <a:chExt cx="2009633" cy="1817132"/>
          </a:xfrm>
        </p:grpSpPr>
        <p:sp>
          <p:nvSpPr>
            <p:cNvPr id="3" name="Right Triangle 2"/>
            <p:cNvSpPr/>
            <p:nvPr/>
          </p:nvSpPr>
          <p:spPr>
            <a:xfrm flipH="1">
              <a:off x="7315200" y="1371600"/>
              <a:ext cx="1219200" cy="137160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6934200" y="1143000"/>
              <a:ext cx="2009633" cy="1817132"/>
              <a:chOff x="6688539" y="854414"/>
              <a:chExt cx="2009633" cy="18171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288739" y="854414"/>
                <a:ext cx="333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88739" y="2226014"/>
                <a:ext cx="409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88539" y="2302214"/>
                <a:ext cx="409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467600" y="2438400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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840967">
              <a:off x="7431542" y="1762227"/>
              <a:ext cx="60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m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8415403" y="1947797"/>
              <a:ext cx="60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m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81000" y="2819400"/>
            <a:ext cx="2971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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0599" y="609600"/>
            <a:ext cx="217853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দুঃখিত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আবার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চেষ্টা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2199" y="685800"/>
            <a:ext cx="240713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ধন্যবাদ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উত্তর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pPr lvl="0" algn="ctr"/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সঠিক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হয়েছে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194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505200" y="3962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052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200" y="396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76800" y="3657600"/>
            <a:ext cx="564776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602941" y="3962400"/>
            <a:ext cx="64545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02941" y="3505200"/>
            <a:ext cx="64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2941" y="3962400"/>
            <a:ext cx="64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00600" y="1676400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9342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620000" y="3962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20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20000" y="396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858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371600" y="3962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3716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71600" y="39624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85800" y="5638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371600" y="5943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371600" y="548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716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819400" y="5638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3505200" y="5943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505200" y="548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52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953000" y="5562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5638800" y="586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638800" y="5410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388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010400" y="5562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696200" y="579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962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96200" y="5791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1000" y="4648200"/>
            <a:ext cx="2971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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tan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04800" y="1981200"/>
            <a:ext cx="5327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চিত্রানুসারে নিচের প্রশ্নগুলোর উত্তর দাও 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62600" y="2133600"/>
            <a:ext cx="32004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অপশান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ক, খ, গ, ঘ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51" name="Frame 5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3" grpId="0" animBg="1"/>
      <p:bldP spid="5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031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gmgcb29_3cjjh3dhb.gif"/>
          <p:cNvPicPr>
            <a:picLocks noChangeAspect="1"/>
          </p:cNvPicPr>
          <p:nvPr/>
        </p:nvPicPr>
        <p:blipFill>
          <a:blip r:embed="rId3" cstate="print"/>
          <a:srcRect l="29035" t="11111"/>
          <a:stretch>
            <a:fillRect/>
          </a:stretch>
        </p:blipFill>
        <p:spPr>
          <a:xfrm flipH="1">
            <a:off x="1126190" y="3581400"/>
            <a:ext cx="115981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0190" t="5903" r="12355" b="5555"/>
          <a:stretch>
            <a:fillRect/>
          </a:stretch>
        </p:blipFill>
        <p:spPr>
          <a:xfrm>
            <a:off x="4648200" y="3505200"/>
            <a:ext cx="1143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:\image\Animation\Animation\crappige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244" y="5410201"/>
            <a:ext cx="794556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8200"/>
            <a:ext cx="990600" cy="8779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1676400"/>
            <a:ext cx="8458200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latin typeface="Arial Unicode MS"/>
                <a:ea typeface="Arial Unicode MS"/>
                <a:cs typeface="Arial Unicode MS"/>
              </a:rPr>
              <a:t>ᅀ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ABC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AB=20 cm, BC=21 cm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C=</a:t>
            </a:r>
            <a:r>
              <a:rPr lang="el-GR" sz="2400" b="1" dirty="0" smtClean="0">
                <a:latin typeface="Georgia"/>
                <a:cs typeface="Times New Roman" pitchFamily="18" charset="0"/>
              </a:rPr>
              <a:t>θ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বিবরণসহ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আনুপাতিক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(ii) AC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(iii) Sin</a:t>
            </a:r>
            <a:r>
              <a:rPr lang="el-GR" sz="2400" b="1" dirty="0" smtClean="0">
                <a:latin typeface="Arial Narrow"/>
                <a:cs typeface="NikoshBAN" pitchFamily="2" charset="0"/>
              </a:rPr>
              <a:t>θ</a:t>
            </a:r>
            <a:r>
              <a:rPr lang="en-US" sz="2400" b="1" dirty="0" smtClean="0">
                <a:latin typeface="Arial Narrow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cos</a:t>
            </a:r>
            <a:r>
              <a:rPr lang="el-GR" sz="2400" b="1" dirty="0" smtClean="0">
                <a:latin typeface="Arial Narrow"/>
                <a:cs typeface="NikoshBAN" pitchFamily="2" charset="0"/>
              </a:rPr>
              <a:t>θ</a:t>
            </a:r>
            <a:r>
              <a:rPr lang="en-US" sz="2400" b="1" dirty="0" smtClean="0">
                <a:latin typeface="Arial Narrow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Arial Narrow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Arial Narrow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tan</a:t>
            </a:r>
            <a:r>
              <a:rPr lang="el-GR" sz="2400" b="1" dirty="0" smtClean="0">
                <a:latin typeface="Arial Narrow"/>
                <a:cs typeface="NikoshBAN" pitchFamily="2" charset="0"/>
              </a:rPr>
              <a:t>θ</a:t>
            </a:r>
            <a:r>
              <a:rPr lang="en-US" sz="2400" b="1" dirty="0" smtClean="0">
                <a:latin typeface="Arial Narrow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Plaque 12"/>
          <p:cNvSpPr/>
          <p:nvPr/>
        </p:nvSpPr>
        <p:spPr>
          <a:xfrm>
            <a:off x="3276600" y="609600"/>
            <a:ext cx="2743200" cy="609600"/>
          </a:xfrm>
          <a:prstGeom prst="plaque">
            <a:avLst>
              <a:gd name="adj" fmla="val 16389"/>
            </a:avLst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 w="95250">
            <a:solidFill>
              <a:srgbClr val="FFFF00">
                <a:alpha val="82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H:\image\Animation\Animation\crappige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0" y="5715000"/>
            <a:ext cx="716127" cy="609600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0053"/>
            <a:ext cx="9144000" cy="6898106"/>
            <a:chOff x="0" y="-20053"/>
            <a:chExt cx="9144000" cy="6898106"/>
          </a:xfrm>
        </p:grpSpPr>
        <p:pic>
          <p:nvPicPr>
            <p:cNvPr id="3" name="Picture 2" descr="tumblr_static_rai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0053"/>
              <a:ext cx="9144000" cy="6898106"/>
            </a:xfrm>
            <a:prstGeom prst="rect">
              <a:avLst/>
            </a:prstGeom>
          </p:spPr>
        </p:pic>
        <p:pic>
          <p:nvPicPr>
            <p:cNvPr id="4" name="Picture 3" descr="Untitled-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228600"/>
              <a:ext cx="1143000" cy="12763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Untitled-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1143000" cy="12763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Oval 5"/>
          <p:cNvSpPr/>
          <p:nvPr/>
        </p:nvSpPr>
        <p:spPr>
          <a:xfrm>
            <a:off x="4876800" y="2514600"/>
            <a:ext cx="1295400" cy="1306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450B3E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9600" b="1" dirty="0">
              <a:solidFill>
                <a:srgbClr val="450B3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2514600"/>
            <a:ext cx="1295400" cy="1295400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21AA16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9600" b="1" dirty="0">
              <a:solidFill>
                <a:srgbClr val="21AA1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2514600"/>
            <a:ext cx="1295400" cy="1295400"/>
          </a:xfrm>
          <a:prstGeom prst="ellipse">
            <a:avLst/>
          </a:prstGeom>
          <a:solidFill>
            <a:srgbClr val="F319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9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48400" y="2514600"/>
            <a:ext cx="1295400" cy="130628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6"/>
          <p:cNvSpPr/>
          <p:nvPr/>
        </p:nvSpPr>
        <p:spPr>
          <a:xfrm>
            <a:off x="685800" y="457200"/>
            <a:ext cx="4613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819400" y="2971800"/>
            <a:ext cx="1551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6800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4495800" y="2971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ত্রিভুজাকৃতি</a:t>
            </a:r>
            <a:endParaRPr lang="en-US" sz="36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6326" r="5596" b="1547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24200" y="3810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??</a:t>
            </a:r>
            <a:endParaRPr lang="bn-BD" sz="2800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3810000"/>
            <a:ext cx="281940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86200" y="403860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ত্রিভুজাকৃতি</a:t>
            </a:r>
            <a:endParaRPr lang="en-US" sz="2800" b="1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3813035">
            <a:off x="3545208" y="3376360"/>
            <a:ext cx="2891782" cy="2391279"/>
          </a:xfrm>
          <a:prstGeom prst="triangle">
            <a:avLst>
              <a:gd name="adj" fmla="val 39961"/>
            </a:avLst>
          </a:prstGeom>
          <a:noFill/>
          <a:ln w="114300" cap="sq">
            <a:solidFill>
              <a:srgbClr val="9B980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??</a:t>
            </a:r>
            <a:endParaRPr lang="bn-BD" sz="4000" kern="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382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" name="Group 13"/>
          <p:cNvGrpSpPr/>
          <p:nvPr/>
        </p:nvGrpSpPr>
        <p:grpSpPr>
          <a:xfrm>
            <a:off x="4495800" y="1143000"/>
            <a:ext cx="2590800" cy="2667000"/>
            <a:chOff x="2894806" y="2439194"/>
            <a:chExt cx="1677194" cy="2287588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790700" y="3543300"/>
              <a:ext cx="2209800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591197" y="2743597"/>
              <a:ext cx="2285206" cy="167640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  <p:sp>
        <p:nvSpPr>
          <p:cNvPr id="10" name="Rectangle 9"/>
          <p:cNvSpPr/>
          <p:nvPr/>
        </p:nvSpPr>
        <p:spPr>
          <a:xfrm>
            <a:off x="6324600" y="3048000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800" b="1" dirty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810000"/>
            <a:ext cx="304800" cy="228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4648200"/>
            <a:ext cx="6629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5562600"/>
            <a:ext cx="346675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06104 L 0.175 0.049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828800" y="457200"/>
            <a:ext cx="3505200" cy="2895600"/>
            <a:chOff x="1981200" y="457200"/>
            <a:chExt cx="3048000" cy="2569050"/>
          </a:xfrm>
        </p:grpSpPr>
        <p:grpSp>
          <p:nvGrpSpPr>
            <p:cNvPr id="6" name="Group 13"/>
            <p:cNvGrpSpPr/>
            <p:nvPr/>
          </p:nvGrpSpPr>
          <p:grpSpPr>
            <a:xfrm>
              <a:off x="1981200" y="457200"/>
              <a:ext cx="3048000" cy="2301851"/>
              <a:chOff x="2894806" y="2439194"/>
              <a:chExt cx="1677194" cy="2287588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1790700" y="3543300"/>
                <a:ext cx="2209800" cy="1588"/>
              </a:xfrm>
              <a:prstGeom prst="line">
                <a:avLst/>
              </a:prstGeom>
              <a:ln w="76200">
                <a:tailEnd type="non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895600" y="4648994"/>
                <a:ext cx="1676400" cy="77788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591197" y="2743597"/>
                <a:ext cx="2285206" cy="1676400"/>
              </a:xfrm>
              <a:prstGeom prst="line">
                <a:avLst/>
              </a:prstGeom>
              <a:ln w="76200"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c 15"/>
            <p:cNvSpPr/>
            <p:nvPr/>
          </p:nvSpPr>
          <p:spPr>
            <a:xfrm rot="12023456">
              <a:off x="4093050" y="2163056"/>
              <a:ext cx="914400" cy="863194"/>
            </a:xfrm>
            <a:prstGeom prst="arc">
              <a:avLst>
                <a:gd name="adj1" fmla="val 19348522"/>
                <a:gd name="adj2" fmla="val 2550338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343400" y="2590800"/>
            <a:ext cx="560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Georgia"/>
                <a:cs typeface="NikoshBAN" pitchFamily="2" charset="0"/>
              </a:rPr>
              <a:t>θ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828800" y="2667000"/>
            <a:ext cx="381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990600" y="990600"/>
            <a:ext cx="990600" cy="1200329"/>
            <a:chOff x="990600" y="990600"/>
            <a:chExt cx="990600" cy="1200329"/>
          </a:xfrm>
        </p:grpSpPr>
        <p:sp>
          <p:nvSpPr>
            <p:cNvPr id="32" name="Rectangle 31"/>
            <p:cNvSpPr/>
            <p:nvPr/>
          </p:nvSpPr>
          <p:spPr>
            <a:xfrm>
              <a:off x="990600" y="990600"/>
              <a:ext cx="990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endPara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লম্ব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) 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33" name="Picture 32" descr="bird-flying-animated-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219200"/>
              <a:ext cx="914400" cy="6096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743200" y="2286000"/>
            <a:ext cx="970137" cy="1200329"/>
            <a:chOff x="2743200" y="2057400"/>
            <a:chExt cx="882233" cy="1026679"/>
          </a:xfrm>
        </p:grpSpPr>
        <p:sp>
          <p:nvSpPr>
            <p:cNvPr id="35" name="Rectangle 34"/>
            <p:cNvSpPr/>
            <p:nvPr/>
          </p:nvSpPr>
          <p:spPr>
            <a:xfrm>
              <a:off x="2743200" y="2057400"/>
              <a:ext cx="882233" cy="1026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endPara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)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pic>
          <p:nvPicPr>
            <p:cNvPr id="36" name="Picture 35" descr="bird-hopping-animated-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1" y="2252929"/>
              <a:ext cx="831546" cy="45623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895600" y="762000"/>
            <a:ext cx="1482481" cy="1128558"/>
            <a:chOff x="2971800" y="609600"/>
            <a:chExt cx="1482481" cy="1128558"/>
          </a:xfrm>
        </p:grpSpPr>
        <p:sp>
          <p:nvSpPr>
            <p:cNvPr id="38" name="Rectangle 37"/>
            <p:cNvSpPr/>
            <p:nvPr/>
          </p:nvSpPr>
          <p:spPr>
            <a:xfrm rot="2106530">
              <a:off x="3421627" y="907161"/>
              <a:ext cx="10326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আমি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অতিভুজ</a:t>
              </a:r>
              <a:r>
                <a:rPr lang="en-US" sz="2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9" name="Picture 38" descr="Blue_butterfly_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609600"/>
              <a:ext cx="762000" cy="628652"/>
            </a:xfrm>
            <a:prstGeom prst="rect">
              <a:avLst/>
            </a:prstGeom>
          </p:spPr>
        </p:pic>
      </p:grp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09800" y="1676400"/>
            <a:ext cx="11430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1905000" y="1905000"/>
            <a:ext cx="2362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23108" y="457200"/>
            <a:ext cx="408749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3581400"/>
            <a:ext cx="82296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5486400"/>
            <a:ext cx="4800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ত্রিকোণমিতি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1219200"/>
            <a:ext cx="31242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971800"/>
            <a:ext cx="5105400" cy="1323439"/>
          </a:xfrm>
          <a:prstGeom prst="rect">
            <a:avLst/>
          </a:prstGeom>
          <a:solidFill>
            <a:srgbClr val="A5FBBC"/>
          </a:solidFill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সূক্ষ্ণকোণের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ird-flying-animated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199"/>
            <a:ext cx="1219200" cy="935025"/>
          </a:xfrm>
          <a:prstGeom prst="rect">
            <a:avLst/>
          </a:prstGeom>
        </p:spPr>
      </p:pic>
      <p:pic>
        <p:nvPicPr>
          <p:cNvPr id="18" name="Picture 17" descr="bird-flying-animated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57200"/>
            <a:ext cx="1371600" cy="101164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6155531"/>
          </a:xfrm>
          <a:prstGeom prst="rect">
            <a:avLst/>
          </a:prstGeom>
          <a:solidFill>
            <a:srgbClr val="EAE8EC"/>
          </a:solidFill>
          <a:ln w="38100">
            <a:solidFill>
              <a:srgbClr val="C10FA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  <a:sym typeface="Wingdings"/>
              </a:rPr>
              <a:t></a:t>
            </a:r>
            <a:r>
              <a:rPr lang="en-US" sz="54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54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C10FAC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2000" b="1" dirty="0" smtClean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 smtClean="0">
              <a:solidFill>
                <a:srgbClr val="C10FA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◊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latin typeface="Georgia"/>
                <a:cs typeface="NikoshBAN" pitchFamily="2" charset="0"/>
              </a:rPr>
              <a:t>    </a:t>
            </a:r>
            <a:r>
              <a:rPr lang="en-US" sz="5400" b="1" dirty="0" smtClean="0">
                <a:solidFill>
                  <a:srgbClr val="C10FAC"/>
                </a:solidFill>
                <a:latin typeface="Georgia"/>
                <a:cs typeface="NikoshBAN" pitchFamily="2" charset="0"/>
              </a:rPr>
              <a:t>α</a:t>
            </a:r>
            <a:r>
              <a:rPr lang="en-US" sz="5400" b="1" dirty="0" smtClean="0">
                <a:solidFill>
                  <a:srgbClr val="0070C0"/>
                </a:solidFill>
                <a:latin typeface="Georgia"/>
                <a:cs typeface="NikoshBAN" pitchFamily="2" charset="0"/>
              </a:rPr>
              <a:t>     β     </a:t>
            </a:r>
            <a:r>
              <a:rPr lang="en-US" sz="5400" b="1" dirty="0" smtClean="0">
                <a:solidFill>
                  <a:srgbClr val="FF0000"/>
                </a:solidFill>
                <a:latin typeface="Georgia"/>
                <a:cs typeface="NikoshBAN" pitchFamily="2" charset="0"/>
              </a:rPr>
              <a:t>γ </a:t>
            </a:r>
            <a:r>
              <a:rPr lang="en-US" sz="5400" b="1" dirty="0" smtClean="0">
                <a:solidFill>
                  <a:srgbClr val="0070C0"/>
                </a:solidFill>
                <a:latin typeface="Georgia"/>
                <a:cs typeface="NikoshBAN" pitchFamily="2" charset="0"/>
              </a:rPr>
              <a:t>    </a:t>
            </a:r>
            <a:r>
              <a:rPr lang="el-GR" sz="5400" b="1" dirty="0" smtClean="0">
                <a:solidFill>
                  <a:srgbClr val="7030A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5400" b="1" dirty="0" smtClean="0">
                <a:solidFill>
                  <a:srgbClr val="0070C0"/>
                </a:solidFill>
                <a:latin typeface="Georgia"/>
                <a:cs typeface="NikoshBAN" pitchFamily="2" charset="0"/>
              </a:rPr>
              <a:t>     </a:t>
            </a:r>
            <a:r>
              <a:rPr lang="en-US" sz="54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ф</a:t>
            </a:r>
            <a:r>
              <a:rPr lang="en-US" sz="5400" b="1" dirty="0" smtClean="0">
                <a:solidFill>
                  <a:srgbClr val="0070C0"/>
                </a:solidFill>
                <a:latin typeface="Georgia"/>
                <a:cs typeface="NikoshBAN" pitchFamily="2" charset="0"/>
              </a:rPr>
              <a:t>   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smtClean="0">
                <a:latin typeface="Georgia"/>
                <a:cs typeface="NikoshBAN" pitchFamily="2" charset="0"/>
              </a:rPr>
              <a:t>ω</a:t>
            </a:r>
          </a:p>
          <a:p>
            <a:endParaRPr lang="en-US" sz="800" b="1" dirty="0" smtClean="0">
              <a:solidFill>
                <a:srgbClr val="0070C0"/>
              </a:solidFill>
              <a:latin typeface="Georgia"/>
              <a:cs typeface="NikoshBAN" pitchFamily="2" charset="0"/>
            </a:endParaRPr>
          </a:p>
        </p:txBody>
      </p:sp>
      <p:pic>
        <p:nvPicPr>
          <p:cNvPr id="4" name="Picture 3" descr="livres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2133600" cy="1381125"/>
          </a:xfrm>
          <a:prstGeom prst="rect">
            <a:avLst/>
          </a:prstGeom>
        </p:spPr>
      </p:pic>
      <p:pic>
        <p:nvPicPr>
          <p:cNvPr id="6" name="Picture 5" descr="livres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04800"/>
            <a:ext cx="2133600" cy="1381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93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200400"/>
            <a:ext cx="83820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Tri</a:t>
            </a:r>
            <a:r>
              <a:rPr lang="en-US" sz="36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/>
                <a:ea typeface="Arial Unicode MS"/>
                <a:cs typeface="Arial Unicode MS"/>
              </a:rPr>
              <a:t>⇒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gonia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metron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5334000" cy="1015663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Trigonometry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7724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10FAC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Tri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 + 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gonia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 +  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metron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1371600"/>
            <a:ext cx="609600" cy="609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5181600"/>
            <a:ext cx="8382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66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791</Words>
  <Application>Microsoft Office PowerPoint</Application>
  <PresentationFormat>On-screen Show (4:3)</PresentationFormat>
  <Paragraphs>233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Unicode MS</vt:lpstr>
      <vt:lpstr>Arial</vt:lpstr>
      <vt:lpstr>Arial Narrow</vt:lpstr>
      <vt:lpstr>Calibri</vt:lpstr>
      <vt:lpstr>Georgia</vt:lpstr>
      <vt:lpstr>NikoshBAN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hori chan</dc:creator>
  <cp:lastModifiedBy>success</cp:lastModifiedBy>
  <cp:revision>172</cp:revision>
  <dcterms:created xsi:type="dcterms:W3CDTF">2006-08-16T00:00:00Z</dcterms:created>
  <dcterms:modified xsi:type="dcterms:W3CDTF">2020-08-24T09:21:27Z</dcterms:modified>
</cp:coreProperties>
</file>