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73" r:id="rId4"/>
    <p:sldId id="274" r:id="rId5"/>
    <p:sldId id="263" r:id="rId6"/>
    <p:sldId id="261" r:id="rId7"/>
    <p:sldId id="275" r:id="rId8"/>
    <p:sldId id="279" r:id="rId9"/>
    <p:sldId id="289" r:id="rId10"/>
    <p:sldId id="267" r:id="rId11"/>
    <p:sldId id="268" r:id="rId12"/>
    <p:sldId id="269" r:id="rId13"/>
    <p:sldId id="288" r:id="rId14"/>
    <p:sldId id="287" r:id="rId15"/>
    <p:sldId id="270" r:id="rId16"/>
    <p:sldId id="271" r:id="rId17"/>
    <p:sldId id="272" r:id="rId18"/>
    <p:sldId id="281" r:id="rId19"/>
    <p:sldId id="290" r:id="rId20"/>
    <p:sldId id="286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7A84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25.jpeg"/><Relationship Id="rId7" Type="http://schemas.openxmlformats.org/officeDocument/2006/relationships/image" Target="../media/image35.wmf"/><Relationship Id="rId2" Type="http://schemas.openxmlformats.org/officeDocument/2006/relationships/image" Target="../media/image32.wmf"/><Relationship Id="rId1" Type="http://schemas.openxmlformats.org/officeDocument/2006/relationships/image" Target="../media/image31.jpeg"/><Relationship Id="rId6" Type="http://schemas.openxmlformats.org/officeDocument/2006/relationships/image" Target="../media/image34.wmf"/><Relationship Id="rId5" Type="http://schemas.openxmlformats.org/officeDocument/2006/relationships/image" Target="../media/image22.jpeg"/><Relationship Id="rId4" Type="http://schemas.openxmlformats.org/officeDocument/2006/relationships/image" Target="../media/image33.wmf"/><Relationship Id="rId9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2.wmf"/><Relationship Id="rId1" Type="http://schemas.openxmlformats.org/officeDocument/2006/relationships/image" Target="../media/image31.jpeg"/><Relationship Id="rId5" Type="http://schemas.openxmlformats.org/officeDocument/2006/relationships/image" Target="../media/image18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1.jpeg"/><Relationship Id="rId4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31.jpeg"/><Relationship Id="rId4" Type="http://schemas.openxmlformats.org/officeDocument/2006/relationships/image" Target="../media/image1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jpe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wmf"/><Relationship Id="rId1" Type="http://schemas.openxmlformats.org/officeDocument/2006/relationships/image" Target="../media/image25.jpeg"/><Relationship Id="rId5" Type="http://schemas.openxmlformats.org/officeDocument/2006/relationships/image" Target="../media/image18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008E4-F2E5-408A-B9CE-1AD830939468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88E88-F5FD-430E-A0A8-9248A47EA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7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F5D5F-CD8F-4B46-9A06-929F53EBF40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4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jpeg"/><Relationship Id="rId5" Type="http://schemas.openxmlformats.org/officeDocument/2006/relationships/image" Target="../media/image22.jpeg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5.jpeg"/><Relationship Id="rId10" Type="http://schemas.openxmlformats.org/officeDocument/2006/relationships/image" Target="../media/image18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8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5.wmf"/><Relationship Id="rId18" Type="http://schemas.openxmlformats.org/officeDocument/2006/relationships/image" Target="../media/image3.gif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2.jpeg"/><Relationship Id="rId5" Type="http://schemas.openxmlformats.org/officeDocument/2006/relationships/image" Target="../media/image31.jpeg"/><Relationship Id="rId15" Type="http://schemas.openxmlformats.org/officeDocument/2006/relationships/image" Target="../media/image36.wmf"/><Relationship Id="rId10" Type="http://schemas.openxmlformats.org/officeDocument/2006/relationships/image" Target="../media/image34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1.jpeg"/><Relationship Id="rId10" Type="http://schemas.openxmlformats.org/officeDocument/2006/relationships/image" Target="../media/image18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1.jpe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1.jpe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4.wmf"/><Relationship Id="rId9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4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ain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28600"/>
            <a:ext cx="9753600" cy="2887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D:\SAIFUL DIGITAL CONTAINT\Freame\Fream-17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27519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819400" y="1295400"/>
            <a:ext cx="37338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429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800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200" b="1" dirty="0" smtClean="0">
                <a:solidFill>
                  <a:srgbClr val="FFFF00"/>
                </a:solidFill>
                <a:latin typeface="Georgia"/>
                <a:cs typeface="Times New Roman" pitchFamily="18" charset="0"/>
              </a:rPr>
              <a:t>θ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4800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200" b="1" dirty="0" smtClean="0">
                <a:solidFill>
                  <a:srgbClr val="FFFF00"/>
                </a:solidFill>
                <a:latin typeface="Georgia"/>
                <a:cs typeface="Times New Roman" pitchFamily="18" charset="0"/>
              </a:rPr>
              <a:t>θ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762000" y="2648636"/>
            <a:ext cx="2971800" cy="18364"/>
          </a:xfrm>
          <a:prstGeom prst="straightConnector1">
            <a:avLst/>
          </a:prstGeom>
          <a:ln w="57150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rot="5400000" flipH="1" flipV="1">
            <a:off x="723900" y="495300"/>
            <a:ext cx="2209800" cy="2133600"/>
          </a:xfrm>
          <a:prstGeom prst="straightConnector1">
            <a:avLst/>
          </a:prstGeom>
          <a:ln w="57150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 3"/>
          <p:cNvSpPr/>
          <p:nvPr/>
        </p:nvSpPr>
        <p:spPr>
          <a:xfrm>
            <a:off x="1143000" y="2133600"/>
            <a:ext cx="381000" cy="609600"/>
          </a:xfrm>
          <a:prstGeom prst="arc">
            <a:avLst>
              <a:gd name="adj1" fmla="val 15776081"/>
              <a:gd name="adj2" fmla="val 356316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43000" y="2209800"/>
          <a:ext cx="30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3" imgW="126720" imgH="177480" progId="Equation.3">
                  <p:embed/>
                </p:oleObj>
              </mc:Choice>
              <mc:Fallback>
                <p:oleObj name="Equation" r:id="rId3" imgW="12672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304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0" y="2286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1336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2860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600200" y="1752600"/>
            <a:ext cx="18288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57400" y="3048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2590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2362200"/>
            <a:ext cx="304800" cy="304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91000" y="304800"/>
            <a:ext cx="43434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PM </a:t>
            </a:r>
            <a:r>
              <a:rPr lang="en-US" sz="3600" b="1" dirty="0" smtClean="0">
                <a:latin typeface="Arial Narrow"/>
                <a:cs typeface="Times New Roman" pitchFamily="18" charset="0"/>
              </a:rPr>
              <a:t>→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OM </a:t>
            </a:r>
            <a:r>
              <a:rPr lang="en-US" sz="3600" b="1" dirty="0" smtClean="0">
                <a:latin typeface="Arial Narrow"/>
                <a:cs typeface="NikoshBAN" pitchFamily="2" charset="0"/>
              </a:rPr>
              <a:t>→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OP </a:t>
            </a:r>
            <a:r>
              <a:rPr lang="en-US" sz="3600" b="1" dirty="0" smtClean="0">
                <a:latin typeface="Arial Narrow"/>
                <a:cs typeface="NikoshBAN" pitchFamily="2" charset="0"/>
              </a:rPr>
              <a:t>→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28600" y="3657600"/>
          <a:ext cx="25908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5" imgW="927000" imgH="812520" progId="Equation.3">
                  <p:embed/>
                </p:oleObj>
              </mc:Choice>
              <mc:Fallback>
                <p:oleObj name="Equation" r:id="rId5" imgW="927000" imgH="812520" progId="Equation.3">
                  <p:embed/>
                  <p:pic>
                    <p:nvPicPr>
                      <p:cNvPr id="0" name="Picture 3" descr="Papyru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57600"/>
                        <a:ext cx="2590800" cy="2286000"/>
                      </a:xfrm>
                      <a:prstGeom prst="rect">
                        <a:avLst/>
                      </a:prstGeom>
                      <a:blipFill dpi="0" rotWithShape="0">
                        <a:blip r:embed="rId7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048000" y="3505200"/>
          <a:ext cx="5843587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8" imgW="1955520" imgH="812520" progId="Equation.3">
                  <p:embed/>
                </p:oleObj>
              </mc:Choice>
              <mc:Fallback>
                <p:oleObj name="Equation" r:id="rId8" imgW="1955520" imgH="812520" progId="Equation.3">
                  <p:embed/>
                  <p:pic>
                    <p:nvPicPr>
                      <p:cNvPr id="0" name="Picture 4" descr="Papyru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05200"/>
                        <a:ext cx="5843587" cy="2743200"/>
                      </a:xfrm>
                      <a:prstGeom prst="rect">
                        <a:avLst/>
                      </a:prstGeom>
                      <a:blipFill dpi="0" rotWithShape="0">
                        <a:blip r:embed="rId7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  <p:bldP spid="7" grpId="0" build="p"/>
      <p:bldP spid="8" grpId="0" build="p"/>
      <p:bldP spid="10" grpId="0"/>
      <p:bldP spid="11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848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সূক্ষ্মকোণের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অনুপাতগুলোর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90800" y="2667000"/>
          <a:ext cx="6120882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3" imgW="1955520" imgH="1218960" progId="Equation.3">
                  <p:embed/>
                </p:oleObj>
              </mc:Choice>
              <mc:Fallback>
                <p:oleObj name="Equation" r:id="rId3" imgW="1955520" imgH="1218960" progId="Equation.3">
                  <p:embed/>
                  <p:pic>
                    <p:nvPicPr>
                      <p:cNvPr id="0" name="Picture 2" descr="Water droplet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667000"/>
                        <a:ext cx="6120882" cy="35814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1219200"/>
            <a:ext cx="7620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sin</a:t>
            </a:r>
            <a:r>
              <a:rPr lang="el-GR" sz="3600" b="1" dirty="0" smtClean="0">
                <a:solidFill>
                  <a:srgbClr val="7030A0"/>
                </a:solidFill>
                <a:latin typeface="Arial Narrow"/>
                <a:cs typeface="NikoshBAN" pitchFamily="2" charset="0"/>
              </a:rPr>
              <a:t>θ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cosec</a:t>
            </a:r>
            <a:r>
              <a:rPr lang="el-GR" sz="3600" b="1" dirty="0" smtClean="0">
                <a:solidFill>
                  <a:srgbClr val="7030A0"/>
                </a:solidFill>
                <a:latin typeface="Arial Narrow"/>
                <a:cs typeface="NikoshBAN" pitchFamily="2" charset="0"/>
              </a:rPr>
              <a:t>θ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cos</a:t>
            </a:r>
            <a:r>
              <a:rPr lang="el-GR" sz="3600" b="1" dirty="0" smtClean="0">
                <a:solidFill>
                  <a:srgbClr val="7030A0"/>
                </a:solidFill>
                <a:latin typeface="Arial Narrow"/>
                <a:cs typeface="NikoshBAN" pitchFamily="2" charset="0"/>
              </a:rPr>
              <a:t>θ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sec</a:t>
            </a:r>
            <a:r>
              <a:rPr lang="el-GR" sz="3600" b="1" dirty="0" smtClean="0">
                <a:solidFill>
                  <a:srgbClr val="7030A0"/>
                </a:solidFill>
                <a:latin typeface="Arial Narrow"/>
                <a:cs typeface="NikoshBAN" pitchFamily="2" charset="0"/>
              </a:rPr>
              <a:t>θ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 tan</a:t>
            </a:r>
            <a:r>
              <a:rPr lang="el-GR" sz="3600" b="1" dirty="0" smtClean="0">
                <a:solidFill>
                  <a:srgbClr val="7030A0"/>
                </a:solidFill>
                <a:latin typeface="Arial Narrow"/>
                <a:cs typeface="NikoshBAN" pitchFamily="2" charset="0"/>
              </a:rPr>
              <a:t>θ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cot</a:t>
            </a:r>
            <a:r>
              <a:rPr lang="el-GR" sz="3600" b="1" dirty="0" smtClean="0">
                <a:solidFill>
                  <a:srgbClr val="7030A0"/>
                </a:solidFill>
                <a:latin typeface="Arial Narrow"/>
                <a:cs typeface="NikoshBAN" pitchFamily="2" charset="0"/>
              </a:rPr>
              <a:t>θ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3657600"/>
            <a:ext cx="2209800" cy="1323439"/>
            <a:chOff x="304800" y="3657600"/>
            <a:chExt cx="2209800" cy="1323439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3657600"/>
              <a:ext cx="1447800" cy="1323439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7C3458"/>
                  </a:solidFill>
                  <a:latin typeface="NikoshBAN" pitchFamily="2" charset="0"/>
                  <a:cs typeface="NikoshBAN" pitchFamily="2" charset="0"/>
                </a:rPr>
                <a:t>বিপরীত</a:t>
              </a:r>
              <a:r>
                <a:rPr lang="en-US" sz="4000" b="1" dirty="0" smtClean="0">
                  <a:solidFill>
                    <a:srgbClr val="7C3458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7C3458"/>
                  </a:solidFill>
                  <a:latin typeface="NikoshBAN" pitchFamily="2" charset="0"/>
                  <a:cs typeface="NikoshBAN" pitchFamily="2" charset="0"/>
                </a:rPr>
                <a:t>অভেদ</a:t>
              </a:r>
              <a:endParaRPr lang="en-US" sz="4000" b="1" dirty="0">
                <a:solidFill>
                  <a:srgbClr val="7C3458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752600" y="4191000"/>
              <a:ext cx="762000" cy="533400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352800" y="5257800"/>
          <a:ext cx="5334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3" imgW="1688760" imgH="393480" progId="Equation.3">
                  <p:embed/>
                </p:oleObj>
              </mc:Choice>
              <mc:Fallback>
                <p:oleObj name="Equation" r:id="rId3" imgW="1688760" imgH="393480" progId="Equation.3">
                  <p:embed/>
                  <p:pic>
                    <p:nvPicPr>
                      <p:cNvPr id="0" name="Picture 2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257800"/>
                        <a:ext cx="5334000" cy="11430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 descr="Papyrus"/>
          <p:cNvGraphicFramePr>
            <a:graphicFrameLocks noChangeAspect="1"/>
          </p:cNvGraphicFramePr>
          <p:nvPr/>
        </p:nvGraphicFramePr>
        <p:xfrm>
          <a:off x="457200" y="1143000"/>
          <a:ext cx="60198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6" imgW="2374560" imgH="1574640" progId="Equation.3">
                  <p:embed/>
                </p:oleObj>
              </mc:Choice>
              <mc:Fallback>
                <p:oleObj name="Equation" r:id="rId6" imgW="2374560" imgH="1574640" progId="Equation.3">
                  <p:embed/>
                  <p:pic>
                    <p:nvPicPr>
                      <p:cNvPr id="0" name="Picture 3" descr="Papyru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6019800" cy="3810000"/>
                      </a:xfrm>
                      <a:prstGeom prst="rect">
                        <a:avLst/>
                      </a:prstGeom>
                      <a:blipFill dpi="0" rotWithShape="0">
                        <a:blip r:embed="rId8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57200" y="5181600"/>
            <a:ext cx="2819400" cy="1200329"/>
            <a:chOff x="457200" y="5181600"/>
            <a:chExt cx="2819400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457200" y="5181600"/>
              <a:ext cx="1981200" cy="12003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tan-cot </a:t>
              </a:r>
            </a:p>
            <a:p>
              <a:pPr algn="ctr"/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অভেদঃ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438400" y="5638800"/>
              <a:ext cx="838200" cy="5334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304800"/>
            <a:ext cx="7391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সূক্ষ্মকোণের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অনুপাতগুলোর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324600" y="1219200"/>
            <a:ext cx="2514599" cy="2521247"/>
            <a:chOff x="5950927" y="685006"/>
            <a:chExt cx="3879667" cy="336024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249194" y="3333642"/>
              <a:ext cx="3276600" cy="1836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6172994" y="913606"/>
              <a:ext cx="2514600" cy="23622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/>
            <p:cNvSpPr/>
            <p:nvPr/>
          </p:nvSpPr>
          <p:spPr>
            <a:xfrm>
              <a:off x="6630194" y="2818606"/>
              <a:ext cx="381000" cy="609600"/>
            </a:xfrm>
            <a:prstGeom prst="arc">
              <a:avLst>
                <a:gd name="adj1" fmla="val 15776081"/>
                <a:gd name="adj2" fmla="val 3563168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6630194" y="2894806"/>
            <a:ext cx="3048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" name="Equation" r:id="rId9" imgW="126720" imgH="177480" progId="Equation.3">
                    <p:embed/>
                  </p:oleObj>
                </mc:Choice>
                <mc:Fallback>
                  <p:oleObj name="Equation" r:id="rId9" imgW="126720" imgH="177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30194" y="2894806"/>
                          <a:ext cx="3048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8611394" y="685006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0927" y="3325489"/>
              <a:ext cx="705394" cy="697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49594" y="3047206"/>
              <a:ext cx="381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7087394" y="2437606"/>
              <a:ext cx="1828800" cy="158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544594" y="989806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25594" y="3275806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96994" y="3047206"/>
              <a:ext cx="304800" cy="3048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5670"/>
            <a:ext cx="8839200" cy="6509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3124200" y="381000"/>
            <a:ext cx="3124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জোডায়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724400"/>
            <a:ext cx="78486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cot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l-GR" sz="3200" b="1" dirty="0" smtClean="0">
                <a:latin typeface="Georgi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Georgi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400" b="1" dirty="0" smtClean="0">
                <a:latin typeface="Georgia"/>
                <a:cs typeface="Times New Roman" pitchFamily="18" charset="0"/>
              </a:rPr>
              <a:t>θ</a:t>
            </a:r>
            <a:r>
              <a:rPr lang="en-US" sz="3200" b="1" dirty="0" smtClean="0">
                <a:latin typeface="Georgi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l-GR" sz="2400" b="1" dirty="0" smtClean="0">
                <a:latin typeface="Georgia"/>
                <a:cs typeface="Times New Roman" pitchFamily="18" charset="0"/>
              </a:rPr>
              <a:t>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1905000" y="2286000"/>
            <a:ext cx="3200400" cy="2275820"/>
            <a:chOff x="4800600" y="3886200"/>
            <a:chExt cx="3352800" cy="2428220"/>
          </a:xfrm>
        </p:grpSpPr>
        <p:sp>
          <p:nvSpPr>
            <p:cNvPr id="20" name="Right Triangle 19"/>
            <p:cNvSpPr/>
            <p:nvPr/>
          </p:nvSpPr>
          <p:spPr>
            <a:xfrm>
              <a:off x="5263515" y="4267200"/>
              <a:ext cx="2432685" cy="1828800"/>
            </a:xfrm>
            <a:prstGeom prst="rtTriangle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76800" y="3886200"/>
              <a:ext cx="371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96200" y="57912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00600" y="5733903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L-Shape 23"/>
            <p:cNvSpPr/>
            <p:nvPr/>
          </p:nvSpPr>
          <p:spPr>
            <a:xfrm rot="10800000">
              <a:off x="5257800" y="5791199"/>
              <a:ext cx="304800" cy="274091"/>
            </a:xfrm>
            <a:prstGeom prst="corner">
              <a:avLst>
                <a:gd name="adj1" fmla="val 5891"/>
                <a:gd name="adj2" fmla="val 69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1950963">
              <a:off x="6938646" y="5688319"/>
              <a:ext cx="395649" cy="557732"/>
            </a:xfrm>
            <a:prstGeom prst="arc">
              <a:avLst>
                <a:gd name="adj1" fmla="val 18214532"/>
                <a:gd name="adj2" fmla="val 4318489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7010400" y="5715000"/>
            <a:ext cx="399439" cy="368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4" name="Equation" r:id="rId5" imgW="126720" imgH="177480" progId="Equation.3">
                    <p:embed/>
                  </p:oleObj>
                </mc:Choice>
                <mc:Fallback>
                  <p:oleObj name="Equation" r:id="rId5" imgW="126720" imgH="177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0400" y="5715000"/>
                          <a:ext cx="399439" cy="3686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9" name="Picture 28" descr="TN_WRITING2.gif"/>
          <p:cNvPicPr>
            <a:picLocks noChangeAspect="1"/>
          </p:cNvPicPr>
          <p:nvPr/>
        </p:nvPicPr>
        <p:blipFill>
          <a:blip r:embed="rId7" cstate="print"/>
          <a:srcRect t="10000" b="10000"/>
          <a:stretch>
            <a:fillRect/>
          </a:stretch>
        </p:blipFill>
        <p:spPr>
          <a:xfrm>
            <a:off x="3276600" y="1066800"/>
            <a:ext cx="26670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Picture 15" descr="D:\SAIFUL DIGITAL CONTAINT\Freame\Fream-17A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27519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5800" y="228600"/>
            <a:ext cx="2895600" cy="3170353"/>
            <a:chOff x="1447800" y="2209800"/>
            <a:chExt cx="2286000" cy="3041262"/>
          </a:xfrm>
        </p:grpSpPr>
        <p:pic>
          <p:nvPicPr>
            <p:cNvPr id="8" name="Picture 7" descr="imag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7800" y="2209800"/>
              <a:ext cx="2286000" cy="245998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24000" y="4572000"/>
              <a:ext cx="2133600" cy="67906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পিথাগোরাস</a:t>
              </a:r>
              <a:r>
                <a:rPr lang="en-US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4343400" y="381000"/>
            <a:ext cx="3963191" cy="2895600"/>
            <a:chOff x="2894471" y="2378011"/>
            <a:chExt cx="1677529" cy="2349415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1720099" y="3552383"/>
              <a:ext cx="2349415" cy="672"/>
            </a:xfrm>
            <a:prstGeom prst="line">
              <a:avLst/>
            </a:prstGeom>
            <a:noFill/>
            <a:ln w="152400" cap="flat" cmpd="sng" algn="ctr">
              <a:solidFill>
                <a:srgbClr val="00B0F0"/>
              </a:solidFill>
              <a:prstDash val="solid"/>
              <a:tailEnd type="none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2895600" y="4648994"/>
              <a:ext cx="1676400" cy="77788"/>
            </a:xfrm>
            <a:prstGeom prst="line">
              <a:avLst/>
            </a:prstGeom>
            <a:noFill/>
            <a:ln w="152400" cap="flat" cmpd="sng" algn="ctr">
              <a:solidFill>
                <a:srgbClr val="00B0F0"/>
              </a:solidFill>
              <a:prstDash val="solid"/>
              <a:tailEnd type="none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2895600" y="2439194"/>
              <a:ext cx="1676400" cy="2287588"/>
            </a:xfrm>
            <a:prstGeom prst="line">
              <a:avLst/>
            </a:prstGeom>
            <a:noFill/>
            <a:ln w="152400" cap="flat" cmpd="sng" algn="ctr">
              <a:solidFill>
                <a:srgbClr val="00B0F0"/>
              </a:solidFill>
              <a:prstDash val="solid"/>
              <a:tailEnd type="none"/>
            </a:ln>
            <a:effectLst/>
          </p:spPr>
        </p:cxnSp>
      </p:grp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7163592" y="2742407"/>
          <a:ext cx="381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3592" y="2742407"/>
                        <a:ext cx="3810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4420392" y="2742407"/>
            <a:ext cx="381000" cy="381000"/>
          </a:xfrm>
          <a:prstGeom prst="rect">
            <a:avLst/>
          </a:prstGeom>
          <a:solidFill>
            <a:schemeClr val="accent2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1000" y="3962400"/>
            <a:ext cx="8382000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ত্রিভুজে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উপপাদ্যের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সংক্ষিপ্তরূপ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-   </a:t>
            </a: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en-US" sz="4800" b="1" baseline="30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=  (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en-US" sz="4800" b="1" baseline="30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+ (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en-US" sz="4800" b="1" baseline="30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800" dirty="0"/>
          </a:p>
        </p:txBody>
      </p:sp>
      <p:sp>
        <p:nvSpPr>
          <p:cNvPr id="30" name="Rectangle 29"/>
          <p:cNvSpPr/>
          <p:nvPr/>
        </p:nvSpPr>
        <p:spPr>
          <a:xfrm>
            <a:off x="4724400" y="2057400"/>
            <a:ext cx="1747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 rot="2349344">
            <a:off x="5725422" y="1116296"/>
            <a:ext cx="124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অতিভুজ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3276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1371601"/>
            <a:ext cx="114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029200" cy="76944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অভেদাবলিঃ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143000"/>
            <a:ext cx="4572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পিথাগোরিয়ান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অভেদাবলিঃ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1000" y="2133600"/>
          <a:ext cx="3886200" cy="720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3" imgW="1104840" imgH="203040" progId="Equation.3">
                  <p:embed/>
                </p:oleObj>
              </mc:Choice>
              <mc:Fallback>
                <p:oleObj name="Equation" r:id="rId3" imgW="1104840" imgH="203040" progId="Equation.3">
                  <p:embed/>
                  <p:pic>
                    <p:nvPicPr>
                      <p:cNvPr id="0" name="Picture 2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33600"/>
                        <a:ext cx="3886200" cy="720436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81000" y="5410200"/>
          <a:ext cx="39624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6" imgW="1244520" imgH="203040" progId="Equation.3">
                  <p:embed/>
                </p:oleObj>
              </mc:Choice>
              <mc:Fallback>
                <p:oleObj name="Equation" r:id="rId6" imgW="1244520" imgH="203040" progId="Equation.3">
                  <p:embed/>
                  <p:pic>
                    <p:nvPicPr>
                      <p:cNvPr id="0" name="Picture 3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410200"/>
                        <a:ext cx="3962400" cy="720725"/>
                      </a:xfrm>
                      <a:prstGeom prst="rect">
                        <a:avLst/>
                      </a:prstGeom>
                      <a:blipFill dpi="0" rotWithShape="0">
                        <a:blip r:embed="rId8"/>
                        <a:srcRect/>
                        <a:tile tx="0" ty="0" sx="100000" sy="100000" flip="none" algn="tl"/>
                      </a:blip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04800" y="3733800"/>
          <a:ext cx="39624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9" imgW="1104840" imgH="203040" progId="Equation.3">
                  <p:embed/>
                </p:oleObj>
              </mc:Choice>
              <mc:Fallback>
                <p:oleObj name="Equation" r:id="rId9" imgW="1104840" imgH="203040" progId="Equation.3">
                  <p:embed/>
                  <p:pic>
                    <p:nvPicPr>
                      <p:cNvPr id="0" name="Picture 4" descr="Water droplet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3800"/>
                        <a:ext cx="3962400" cy="720725"/>
                      </a:xfrm>
                      <a:prstGeom prst="rect">
                        <a:avLst/>
                      </a:prstGeom>
                      <a:blipFill dpi="0" rotWithShape="0">
                        <a:blip r:embed="rId11"/>
                        <a:srcRect/>
                        <a:tile tx="0" ty="0" sx="100000" sy="100000" flip="none" algn="tl"/>
                      </a:blip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5562600" y="1981200"/>
          <a:ext cx="3124200" cy="114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12" imgW="1104840" imgH="457200" progId="Equation.3">
                  <p:embed/>
                </p:oleObj>
              </mc:Choice>
              <mc:Fallback>
                <p:oleObj name="Equation" r:id="rId12" imgW="1104840" imgH="457200" progId="Equation.3">
                  <p:embed/>
                  <p:pic>
                    <p:nvPicPr>
                      <p:cNvPr id="0" name="Picture 5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81200"/>
                        <a:ext cx="3124200" cy="1143001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5410200" y="3505200"/>
          <a:ext cx="3276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14" imgW="1117440" imgH="457200" progId="Equation.3">
                  <p:embed/>
                </p:oleObj>
              </mc:Choice>
              <mc:Fallback>
                <p:oleObj name="Equation" r:id="rId14" imgW="1117440" imgH="457200" progId="Equation.3">
                  <p:embed/>
                  <p:pic>
                    <p:nvPicPr>
                      <p:cNvPr id="0" name="Picture 6" descr="Water droplet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505200"/>
                        <a:ext cx="3276600" cy="1143000"/>
                      </a:xfrm>
                      <a:prstGeom prst="rect">
                        <a:avLst/>
                      </a:prstGeom>
                      <a:blipFill dpi="0" rotWithShape="0">
                        <a:blip r:embed="rId11"/>
                        <a:srcRect/>
                        <a:tile tx="0" ty="0" sx="100000" sy="100000" flip="none" algn="tl"/>
                      </a:blip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5410200" y="5105400"/>
          <a:ext cx="337624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16" imgW="1244520" imgH="457200" progId="Equation.3">
                  <p:embed/>
                </p:oleObj>
              </mc:Choice>
              <mc:Fallback>
                <p:oleObj name="Equation" r:id="rId16" imgW="1244520" imgH="457200" progId="Equation.3">
                  <p:embed/>
                  <p:pic>
                    <p:nvPicPr>
                      <p:cNvPr id="0" name="Picture 7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05400"/>
                        <a:ext cx="3376246" cy="1143000"/>
                      </a:xfrm>
                      <a:prstGeom prst="rect">
                        <a:avLst/>
                      </a:prstGeom>
                      <a:blipFill dpi="0" rotWithShape="0">
                        <a:blip r:embed="rId8"/>
                        <a:srcRect/>
                        <a:tile tx="0" ty="0" sx="100000" sy="100000" flip="none" algn="tl"/>
                      </a:blip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4343400" y="22098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343400" y="38862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419600" y="54864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D:\SAIFUL DIGITAL CONTAINT\Freame\Fream-17A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6827519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uiExpand="1" build="p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 descr="Pink tissue paper"/>
          <p:cNvGraphicFramePr>
            <a:graphicFrameLocks noChangeAspect="1"/>
          </p:cNvGraphicFramePr>
          <p:nvPr/>
        </p:nvGraphicFramePr>
        <p:xfrm>
          <a:off x="685800" y="1143000"/>
          <a:ext cx="4038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3" imgW="1104840" imgH="203040" progId="Equation.3">
                  <p:embed/>
                </p:oleObj>
              </mc:Choice>
              <mc:Fallback>
                <p:oleObj name="Equation" r:id="rId3" imgW="1104840" imgH="203040" progId="Equation.3">
                  <p:embed/>
                  <p:pic>
                    <p:nvPicPr>
                      <p:cNvPr id="0" name="Picture 2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4038600" cy="6858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304800"/>
            <a:ext cx="55626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3200" y="3733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201" name="Object 9" descr="Papyrus"/>
          <p:cNvGraphicFramePr>
            <a:graphicFrameLocks noChangeAspect="1"/>
          </p:cNvGraphicFramePr>
          <p:nvPr/>
        </p:nvGraphicFramePr>
        <p:xfrm>
          <a:off x="1828800" y="5410200"/>
          <a:ext cx="533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6" imgW="1701720" imgH="393480" progId="Equation.3">
                  <p:embed/>
                </p:oleObj>
              </mc:Choice>
              <mc:Fallback>
                <p:oleObj name="Equation" r:id="rId6" imgW="1701720" imgH="393480" progId="Equation.3">
                  <p:embed/>
                  <p:pic>
                    <p:nvPicPr>
                      <p:cNvPr id="0" name="Picture 9" descr="Papyru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10200"/>
                        <a:ext cx="5334000" cy="1066800"/>
                      </a:xfrm>
                      <a:prstGeom prst="rect">
                        <a:avLst/>
                      </a:prstGeom>
                      <a:blipFill dpi="0" rotWithShape="0">
                        <a:blip r:embed="rId8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600" y="3276600"/>
            <a:ext cx="868680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Symbol"/>
              </a:rPr>
              <a:t> XOA = 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সূক্ষ্মকোণ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PM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Symbol"/>
              </a:rPr>
              <a:t>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OX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Symbol"/>
              </a:rPr>
              <a:t> XOA = 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সাপেক্ষে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ত্রিভুজে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C10FAC"/>
                </a:solidFill>
                <a:latin typeface="Times New Roman" pitchFamily="18" charset="0"/>
                <a:cs typeface="Times New Roman" pitchFamily="18" charset="0"/>
              </a:rPr>
              <a:t>PM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OM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OP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76800" y="381000"/>
            <a:ext cx="3657600" cy="2824180"/>
            <a:chOff x="4876800" y="227806"/>
            <a:chExt cx="4055165" cy="2979041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334794" y="2647842"/>
              <a:ext cx="3047206" cy="1915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5296694" y="495300"/>
              <a:ext cx="2209006" cy="213280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 23"/>
            <p:cNvSpPr/>
            <p:nvPr/>
          </p:nvSpPr>
          <p:spPr>
            <a:xfrm>
              <a:off x="5715794" y="2132806"/>
              <a:ext cx="381000" cy="609600"/>
            </a:xfrm>
            <a:prstGeom prst="arc">
              <a:avLst>
                <a:gd name="adj1" fmla="val 15776081"/>
                <a:gd name="adj2" fmla="val 3563168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5715794" y="2209006"/>
            <a:ext cx="3048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1" name="Equation" r:id="rId9" imgW="126720" imgH="177480" progId="Equation.3">
                    <p:embed/>
                  </p:oleObj>
                </mc:Choice>
                <mc:Fallback>
                  <p:oleObj name="Equation" r:id="rId9" imgW="126720" imgH="1774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794" y="2209006"/>
                          <a:ext cx="3048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7544594" y="227806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76800" y="22860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82000" y="2362200"/>
              <a:ext cx="549965" cy="616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>
              <a:off x="6134100" y="1790700"/>
              <a:ext cx="1752600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629400" y="3810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19900" y="2590006"/>
              <a:ext cx="675861" cy="616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05600" y="2362200"/>
              <a:ext cx="304800" cy="3048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00200"/>
            <a:ext cx="9906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00200" y="1828800"/>
          <a:ext cx="59436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4" imgW="2158920" imgH="1752480" progId="Equation.3">
                  <p:embed/>
                </p:oleObj>
              </mc:Choice>
              <mc:Fallback>
                <p:oleObj name="Equation" r:id="rId4" imgW="2158920" imgH="1752480" progId="Equation.3">
                  <p:embed/>
                  <p:pic>
                    <p:nvPicPr>
                      <p:cNvPr id="0" name="Picture 2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28800"/>
                        <a:ext cx="5943600" cy="4343400"/>
                      </a:xfrm>
                      <a:prstGeom prst="rect">
                        <a:avLst/>
                      </a:prstGeom>
                      <a:blipFill dpi="0" rotWithShape="0">
                        <a:blip r:embed="rId3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304800"/>
            <a:ext cx="4876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উপপাদ্য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752600" y="990600"/>
            <a:ext cx="5867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 </a:t>
            </a:r>
            <a:r>
              <a:rPr lang="en-US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PM </a:t>
            </a:r>
            <a:r>
              <a:rPr lang="en-US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OM</a:t>
            </a:r>
            <a:r>
              <a:rPr lang="en-US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……….(1)</a:t>
            </a:r>
            <a:endParaRPr lang="en-US" sz="3200" dirty="0"/>
          </a:p>
        </p:txBody>
      </p:sp>
      <p:graphicFrame>
        <p:nvGraphicFramePr>
          <p:cNvPr id="9221" name="Object 5" descr="Pink tissue paper"/>
          <p:cNvGraphicFramePr>
            <a:graphicFrameLocks noChangeAspect="1"/>
          </p:cNvGraphicFramePr>
          <p:nvPr/>
        </p:nvGraphicFramePr>
        <p:xfrm>
          <a:off x="3962400" y="5486400"/>
          <a:ext cx="2914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6" imgW="1231560" imgH="203040" progId="Equation.3">
                  <p:embed/>
                </p:oleObj>
              </mc:Choice>
              <mc:Fallback>
                <p:oleObj name="Equation" r:id="rId6" imgW="1231560" imgH="203040" progId="Equation.3">
                  <p:embed/>
                  <p:pic>
                    <p:nvPicPr>
                      <p:cNvPr id="0" name="Picture 5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86400"/>
                        <a:ext cx="2914650" cy="457200"/>
                      </a:xfrm>
                      <a:prstGeom prst="rect">
                        <a:avLst/>
                      </a:prstGeom>
                      <a:blipFill dpi="0" rotWithShape="0">
                        <a:blip r:embed="rId3"/>
                        <a:srcRect/>
                        <a:tile tx="0" ty="0" sx="100000" sy="100000" flip="none" algn="tl"/>
                      </a:blip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477000" y="1981200"/>
            <a:ext cx="2667000" cy="2209800"/>
            <a:chOff x="4496628" y="227806"/>
            <a:chExt cx="4435337" cy="297904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334794" y="2647842"/>
              <a:ext cx="3047206" cy="1915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5296694" y="495300"/>
              <a:ext cx="2209006" cy="213280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/>
            <p:cNvSpPr/>
            <p:nvPr/>
          </p:nvSpPr>
          <p:spPr>
            <a:xfrm>
              <a:off x="5715794" y="2132806"/>
              <a:ext cx="381000" cy="609600"/>
            </a:xfrm>
            <a:prstGeom prst="arc">
              <a:avLst>
                <a:gd name="adj1" fmla="val 15776081"/>
                <a:gd name="adj2" fmla="val 3563168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5715794" y="2209006"/>
            <a:ext cx="3048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1" name="Equation" r:id="rId8" imgW="126720" imgH="177480" progId="Equation.3">
                    <p:embed/>
                  </p:oleObj>
                </mc:Choice>
                <mc:Fallback>
                  <p:oleObj name="Equation" r:id="rId8" imgW="126720" imgH="177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794" y="2209006"/>
                          <a:ext cx="3048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7284554" y="227806"/>
              <a:ext cx="1013791" cy="788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6628" y="2286000"/>
              <a:ext cx="837372" cy="788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71622" y="2362200"/>
              <a:ext cx="760343" cy="788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6134100" y="1790700"/>
              <a:ext cx="1752600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397487" y="381001"/>
              <a:ext cx="612913" cy="788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19900" y="2590006"/>
              <a:ext cx="675861" cy="616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05600" y="2362200"/>
              <a:ext cx="304800" cy="3048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2819400" y="1600200"/>
            <a:ext cx="3657600" cy="1524000"/>
            <a:chOff x="2270257" y="1905000"/>
            <a:chExt cx="3074724" cy="2377180"/>
          </a:xfrm>
        </p:grpSpPr>
        <p:pic>
          <p:nvPicPr>
            <p:cNvPr id="12" name="Picture 11" descr="StC-Bangladesh-girls-in-sch.jpg"/>
            <p:cNvPicPr>
              <a:picLocks noChangeAspect="1"/>
            </p:cNvPicPr>
            <p:nvPr/>
          </p:nvPicPr>
          <p:blipFill>
            <a:blip r:embed="rId3">
              <a:lum bright="20000" contrast="40000"/>
            </a:blip>
            <a:srcRect t="16667" r="60000"/>
            <a:stretch>
              <a:fillRect/>
            </a:stretch>
          </p:blipFill>
          <p:spPr>
            <a:xfrm>
              <a:off x="3668581" y="1996180"/>
              <a:ext cx="1676400" cy="228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StC-Bangladesh-girls-in-sch.jpg"/>
            <p:cNvPicPr>
              <a:picLocks noChangeAspect="1"/>
            </p:cNvPicPr>
            <p:nvPr/>
          </p:nvPicPr>
          <p:blipFill>
            <a:blip r:embed="rId3">
              <a:lum bright="20000" contrast="40000"/>
            </a:blip>
            <a:srcRect l="55000" t="16667"/>
            <a:stretch>
              <a:fillRect/>
            </a:stretch>
          </p:blipFill>
          <p:spPr>
            <a:xfrm flipH="1">
              <a:off x="2270257" y="1905000"/>
              <a:ext cx="1828800" cy="228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1371600" y="533400"/>
            <a:ext cx="6781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4953000"/>
            <a:ext cx="8153400" cy="1261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Arial Narrow"/>
                <a:cs typeface="NikoshBAN" pitchFamily="2" charset="0"/>
              </a:rPr>
              <a:t>চিত্রে</a:t>
            </a:r>
            <a:r>
              <a:rPr lang="en-US" sz="3600" b="1" dirty="0" smtClean="0">
                <a:latin typeface="Arial Narrow"/>
                <a:cs typeface="NikoshBAN" pitchFamily="2" charset="0"/>
              </a:rPr>
              <a:t>  ∆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ABC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Symbol"/>
              </a:rPr>
              <a:t>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C =</a:t>
            </a:r>
            <a:r>
              <a:rPr lang="el-GR" sz="3600" b="1" dirty="0" smtClean="0">
                <a:latin typeface="Georgia"/>
                <a:cs typeface="NikoshBAN" pitchFamily="2" charset="0"/>
              </a:rPr>
              <a:t>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sec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solidFill>
                  <a:srgbClr val="7030A0"/>
                </a:solidFill>
                <a:latin typeface="Georgia"/>
                <a:cs typeface="Times New Roman" pitchFamily="18" charset="0"/>
              </a:rPr>
              <a:t>θ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tan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solidFill>
                  <a:srgbClr val="7030A0"/>
                </a:solidFill>
                <a:latin typeface="Georgia"/>
                <a:cs typeface="Times New Roman" pitchFamily="18" charset="0"/>
              </a:rPr>
              <a:t>θ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33600" y="2895600"/>
            <a:ext cx="2971800" cy="1836646"/>
            <a:chOff x="-265070" y="381000"/>
            <a:chExt cx="9389510" cy="6106755"/>
          </a:xfrm>
        </p:grpSpPr>
        <p:sp>
          <p:nvSpPr>
            <p:cNvPr id="28" name="Right Triangle 27"/>
            <p:cNvSpPr/>
            <p:nvPr/>
          </p:nvSpPr>
          <p:spPr>
            <a:xfrm>
              <a:off x="1066801" y="838201"/>
              <a:ext cx="6857999" cy="4724399"/>
            </a:xfrm>
            <a:prstGeom prst="rtTriangl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265070" y="381000"/>
              <a:ext cx="1364196" cy="1306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79903" y="5181600"/>
              <a:ext cx="1444537" cy="1306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265070" y="5136600"/>
              <a:ext cx="1444540" cy="1306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L-Shape 31"/>
            <p:cNvSpPr/>
            <p:nvPr/>
          </p:nvSpPr>
          <p:spPr>
            <a:xfrm rot="10800000">
              <a:off x="1179470" y="4434778"/>
              <a:ext cx="722270" cy="1013445"/>
            </a:xfrm>
            <a:prstGeom prst="corner">
              <a:avLst>
                <a:gd name="adj1" fmla="val 165363"/>
                <a:gd name="adj2" fmla="val 367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11950963">
              <a:off x="5612192" y="4472593"/>
              <a:ext cx="2498343" cy="1732315"/>
            </a:xfrm>
            <a:prstGeom prst="arc">
              <a:avLst>
                <a:gd name="adj1" fmla="val 19626960"/>
                <a:gd name="adj2" fmla="val 2656778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5994603" y="4434778"/>
            <a:ext cx="722270" cy="1154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8" name="Equation" r:id="rId4" imgW="126720" imgH="177480" progId="Equation.3">
                    <p:embed/>
                  </p:oleObj>
                </mc:Choice>
                <mc:Fallback>
                  <p:oleObj name="Equation" r:id="rId4" imgW="126720" imgH="177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4603" y="4434778"/>
                          <a:ext cx="722270" cy="1154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Rectangle 4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133600"/>
            <a:ext cx="9906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00" y="2057400"/>
          <a:ext cx="5381625" cy="452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Equation" r:id="rId4" imgW="2082600" imgH="1955520" progId="Equation.3">
                  <p:embed/>
                </p:oleObj>
              </mc:Choice>
              <mc:Fallback>
                <p:oleObj name="Equation" r:id="rId4" imgW="2082600" imgH="1955520" progId="Equation.3">
                  <p:embed/>
                  <p:pic>
                    <p:nvPicPr>
                      <p:cNvPr id="0" name="Picture 2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57400"/>
                        <a:ext cx="5381625" cy="4526406"/>
                      </a:xfrm>
                      <a:prstGeom prst="rect">
                        <a:avLst/>
                      </a:prstGeom>
                      <a:blipFill dpi="0" rotWithShape="0">
                        <a:blip r:embed="rId3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304800"/>
            <a:ext cx="4876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উপপাদ্য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752600" y="990600"/>
            <a:ext cx="68580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en-US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AB </a:t>
            </a:r>
            <a:r>
              <a:rPr lang="en-US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BC </a:t>
            </a:r>
            <a:r>
              <a:rPr lang="en-US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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en-US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AB </a:t>
            </a:r>
            <a:r>
              <a:rPr lang="en-US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BC </a:t>
            </a:r>
            <a:r>
              <a:rPr lang="en-US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……….(1)</a:t>
            </a:r>
            <a:endParaRPr lang="en-US" sz="3200" dirty="0"/>
          </a:p>
        </p:txBody>
      </p:sp>
      <p:graphicFrame>
        <p:nvGraphicFramePr>
          <p:cNvPr id="9221" name="Object 5" descr="Pink tissue paper"/>
          <p:cNvGraphicFramePr>
            <a:graphicFrameLocks noChangeAspect="1"/>
          </p:cNvGraphicFramePr>
          <p:nvPr/>
        </p:nvGraphicFramePr>
        <p:xfrm>
          <a:off x="4191000" y="5651500"/>
          <a:ext cx="2914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Equation" r:id="rId6" imgW="1231560" imgH="203040" progId="Equation.3">
                  <p:embed/>
                </p:oleObj>
              </mc:Choice>
              <mc:Fallback>
                <p:oleObj name="Equation" r:id="rId6" imgW="1231560" imgH="203040" progId="Equation.3">
                  <p:embed/>
                  <p:pic>
                    <p:nvPicPr>
                      <p:cNvPr id="0" name="Picture 3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651500"/>
                        <a:ext cx="2914650" cy="508000"/>
                      </a:xfrm>
                      <a:prstGeom prst="rect">
                        <a:avLst/>
                      </a:prstGeom>
                      <a:blipFill dpi="0" rotWithShape="0">
                        <a:blip r:embed="rId3"/>
                        <a:srcRect/>
                        <a:tile tx="0" ty="0" sx="100000" sy="100000" flip="none" algn="tl"/>
                      </a:blip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953000" y="3429000"/>
            <a:ext cx="2971800" cy="1836646"/>
            <a:chOff x="-265070" y="381000"/>
            <a:chExt cx="9389510" cy="6106755"/>
          </a:xfrm>
        </p:grpSpPr>
        <p:sp>
          <p:nvSpPr>
            <p:cNvPr id="23" name="Right Triangle 22"/>
            <p:cNvSpPr/>
            <p:nvPr/>
          </p:nvSpPr>
          <p:spPr>
            <a:xfrm>
              <a:off x="1066801" y="838201"/>
              <a:ext cx="6857999" cy="4724399"/>
            </a:xfrm>
            <a:prstGeom prst="rtTriangl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265070" y="381000"/>
              <a:ext cx="1364196" cy="1306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79903" y="5181600"/>
              <a:ext cx="1444537" cy="1306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265070" y="5136600"/>
              <a:ext cx="1444540" cy="1306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-Shape 26"/>
            <p:cNvSpPr/>
            <p:nvPr/>
          </p:nvSpPr>
          <p:spPr>
            <a:xfrm rot="10800000">
              <a:off x="1179470" y="4434778"/>
              <a:ext cx="722270" cy="1013445"/>
            </a:xfrm>
            <a:prstGeom prst="corner">
              <a:avLst>
                <a:gd name="adj1" fmla="val 165363"/>
                <a:gd name="adj2" fmla="val 367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rot="11950963">
              <a:off x="5612192" y="4472593"/>
              <a:ext cx="2498343" cy="1732315"/>
            </a:xfrm>
            <a:prstGeom prst="arc">
              <a:avLst>
                <a:gd name="adj1" fmla="val 19626960"/>
                <a:gd name="adj2" fmla="val 2656778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9" name="Object 3"/>
            <p:cNvGraphicFramePr>
              <a:graphicFrameLocks noChangeAspect="1"/>
            </p:cNvGraphicFramePr>
            <p:nvPr/>
          </p:nvGraphicFramePr>
          <p:xfrm>
            <a:off x="5994603" y="4434778"/>
            <a:ext cx="722270" cy="1154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4" name="Equation" r:id="rId8" imgW="126720" imgH="177480" progId="Equation.3">
                    <p:embed/>
                  </p:oleObj>
                </mc:Choice>
                <mc:Fallback>
                  <p:oleObj name="Equation" r:id="rId8" imgW="126720" imgH="177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4603" y="4434778"/>
                          <a:ext cx="722270" cy="1154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static_ra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4343400"/>
            <a:ext cx="6172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দশম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অধ্যায়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ত্রিকোণমিতি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04/05/২০১6ইং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76400" y="685800"/>
            <a:ext cx="6019800" cy="3184743"/>
            <a:chOff x="1600200" y="1219200"/>
            <a:chExt cx="6019800" cy="3184743"/>
          </a:xfrm>
        </p:grpSpPr>
        <p:sp>
          <p:nvSpPr>
            <p:cNvPr id="5" name="TextBox 4"/>
            <p:cNvSpPr txBox="1"/>
            <p:nvPr/>
          </p:nvSpPr>
          <p:spPr>
            <a:xfrm>
              <a:off x="1600200" y="1219200"/>
              <a:ext cx="6019800" cy="3179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11" descr="photo0896.jpg"/>
            <p:cNvPicPr>
              <a:picLocks noChangeAspect="1"/>
            </p:cNvPicPr>
            <p:nvPr/>
          </p:nvPicPr>
          <p:blipFill>
            <a:blip r:embed="rId3"/>
            <a:srcRect l="24500" t="7403" r="51430"/>
            <a:stretch>
              <a:fillRect/>
            </a:stretch>
          </p:blipFill>
          <p:spPr>
            <a:xfrm>
              <a:off x="1905000" y="1752600"/>
              <a:ext cx="914400" cy="2438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perspectiveContrastingRightFacing"/>
              <a:lightRig rig="threePt" dir="t"/>
            </a:scene3d>
            <a:sp3d>
              <a:bevelT/>
            </a:sp3d>
          </p:spPr>
        </p:pic>
        <p:sp>
          <p:nvSpPr>
            <p:cNvPr id="15" name="Rectangle 14"/>
            <p:cNvSpPr/>
            <p:nvPr/>
          </p:nvSpPr>
          <p:spPr>
            <a:xfrm>
              <a:off x="2133600" y="1295400"/>
              <a:ext cx="4572000" cy="31085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 smtClean="0">
                  <a:solidFill>
                    <a:srgbClr val="A91998"/>
                  </a:solidFill>
                  <a:latin typeface="NikoshBAN" pitchFamily="2" charset="0"/>
                  <a:cs typeface="NikoshBAN" pitchFamily="2" charset="0"/>
                </a:rPr>
                <a:t>হরি</a:t>
              </a:r>
              <a:r>
                <a:rPr lang="en-US" sz="3200" b="1" dirty="0" smtClean="0">
                  <a:solidFill>
                    <a:srgbClr val="A91998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A91998"/>
                  </a:solidFill>
                  <a:latin typeface="NikoshBAN" pitchFamily="2" charset="0"/>
                  <a:cs typeface="NikoshBAN" pitchFamily="2" charset="0"/>
                </a:rPr>
                <a:t>চাঁন</a:t>
              </a:r>
              <a:r>
                <a:rPr lang="en-US" sz="3200" b="1" dirty="0" smtClean="0">
                  <a:solidFill>
                    <a:srgbClr val="A91998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A91998"/>
                  </a:solidFill>
                  <a:latin typeface="NikoshBAN" pitchFamily="2" charset="0"/>
                  <a:cs typeface="NikoshBAN" pitchFamily="2" charset="0"/>
                </a:rPr>
                <a:t>মজুমদার</a:t>
              </a:r>
              <a:r>
                <a:rPr lang="en-US" sz="3200" b="1" dirty="0" smtClean="0">
                  <a:solidFill>
                    <a:srgbClr val="A91998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2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ঘাটলা</a:t>
              </a:r>
              <a:r>
                <a:rPr lang="en-US" sz="32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উচ্চ বিদ্যালয়</a:t>
              </a:r>
              <a:endPara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বেগমগঞ্জ</a:t>
              </a:r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নোয়াখালী</a:t>
              </a:r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- ০১৮১৭৬৪৮৬৫২</a:t>
              </a:r>
            </a:p>
          </p:txBody>
        </p:sp>
      </p:grpSp>
      <p:pic>
        <p:nvPicPr>
          <p:cNvPr id="14" name="Picture 13" descr="D:\SAIFUL DIGITAL CONTAINT\Freame\Fream-17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27519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609600"/>
            <a:ext cx="3124200" cy="914400"/>
          </a:xfrm>
          <a:prstGeom prst="roundRect">
            <a:avLst>
              <a:gd name="adj" fmla="val 50000"/>
            </a:avLst>
          </a:prstGeom>
          <a:ln w="5715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cosec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600" dirty="0" smtClean="0">
                <a:latin typeface="Georgia"/>
                <a:cs typeface="Times New Roman" pitchFamily="18" charset="0"/>
              </a:rPr>
              <a:t>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cot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600" dirty="0" smtClean="0">
                <a:latin typeface="Georgia"/>
                <a:cs typeface="Times New Roman" pitchFamily="18" charset="0"/>
              </a:rPr>
              <a:t>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1981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Ans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2643088"/>
            <a:ext cx="7086600" cy="709712"/>
            <a:chOff x="0" y="1271488"/>
            <a:chExt cx="6915839" cy="709712"/>
          </a:xfrm>
        </p:grpSpPr>
        <p:sp>
          <p:nvSpPr>
            <p:cNvPr id="11" name="TextBox 10"/>
            <p:cNvSpPr txBox="1"/>
            <p:nvPr/>
          </p:nvSpPr>
          <p:spPr>
            <a:xfrm>
              <a:off x="0" y="1371600"/>
              <a:ext cx="6915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sin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sz="2800" dirty="0" smtClean="0">
                  <a:latin typeface="Georgia"/>
                  <a:cs typeface="NikoshBAN" pitchFamily="2" charset="0"/>
                </a:rPr>
                <a:t> =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Georgia"/>
                  <a:cs typeface="NikoshBAN" pitchFamily="2" charset="0"/>
                </a:rPr>
                <a:t>θ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সূক্ষ্ণকোণ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হলে,tan</a:t>
              </a:r>
              <a:r>
                <a:rPr lang="el-GR" sz="2800" dirty="0" smtClean="0">
                  <a:latin typeface="Georgia"/>
                  <a:cs typeface="NikoshBAN" pitchFamily="2" charset="0"/>
                </a:rPr>
                <a:t>θ</a:t>
              </a:r>
              <a:r>
                <a:rPr lang="en-US" sz="2800" dirty="0" smtClean="0">
                  <a:latin typeface="Georgia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1487277" y="1271488"/>
            <a:ext cx="446183" cy="70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2" name="Equation" r:id="rId3" imgW="152280" imgH="393480" progId="Equation.3">
                    <p:embed/>
                  </p:oleObj>
                </mc:Choice>
                <mc:Fallback>
                  <p:oleObj name="Equation" r:id="rId3" imgW="15228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7277" y="1271488"/>
                          <a:ext cx="446183" cy="709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7315200" y="2667000"/>
            <a:ext cx="1315359" cy="609600"/>
            <a:chOff x="6172199" y="2057400"/>
            <a:chExt cx="1283663" cy="609600"/>
          </a:xfrm>
        </p:grpSpPr>
        <p:sp>
          <p:nvSpPr>
            <p:cNvPr id="14" name="TextBox 13"/>
            <p:cNvSpPr txBox="1"/>
            <p:nvPr/>
          </p:nvSpPr>
          <p:spPr>
            <a:xfrm>
              <a:off x="6172199" y="2133600"/>
              <a:ext cx="1264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Ans</a:t>
              </a:r>
              <a:r>
                <a: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7064565" y="2057400"/>
            <a:ext cx="391297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3" name="Equation" r:id="rId5" imgW="152280" imgH="393480" progId="Equation.3">
                    <p:embed/>
                  </p:oleObj>
                </mc:Choice>
                <mc:Fallback>
                  <p:oleObj name="Equation" r:id="rId5" imgW="15228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4565" y="2057400"/>
                          <a:ext cx="391297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457200" y="3352800"/>
            <a:ext cx="5029200" cy="686018"/>
            <a:chOff x="304800" y="341313"/>
            <a:chExt cx="5334000" cy="686018"/>
          </a:xfrm>
        </p:grpSpPr>
        <p:sp>
          <p:nvSpPr>
            <p:cNvPr id="17" name="TextBox 16"/>
            <p:cNvSpPr txBox="1"/>
            <p:nvPr/>
          </p:nvSpPr>
          <p:spPr>
            <a:xfrm>
              <a:off x="304800" y="381000"/>
              <a:ext cx="533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                      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870527" y="341313"/>
            <a:ext cx="3475182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4" name="Equation" r:id="rId7" imgW="1155600" imgH="253800" progId="Equation.3">
                    <p:embed/>
                  </p:oleObj>
                </mc:Choice>
                <mc:Fallback>
                  <p:oleObj name="Equation" r:id="rId7" imgW="1155600" imgH="253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0527" y="341313"/>
                          <a:ext cx="3475182" cy="573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5334000" y="3429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Ans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1148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sin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000" dirty="0" smtClean="0">
                <a:latin typeface="Georgia"/>
                <a:cs typeface="Times New Roman" pitchFamily="18" charset="0"/>
              </a:rPr>
              <a:t>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+cos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000" dirty="0" smtClean="0">
                <a:latin typeface="Georgia"/>
                <a:cs typeface="Times New Roman" pitchFamily="18" charset="0"/>
              </a:rPr>
              <a:t>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=1 ii.sec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000" dirty="0" smtClean="0">
                <a:latin typeface="Georgia"/>
                <a:cs typeface="Times New Roman" pitchFamily="18" charset="0"/>
              </a:rPr>
              <a:t>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=1+tan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000" dirty="0" smtClean="0">
                <a:latin typeface="Georgia"/>
                <a:cs typeface="Times New Roman" pitchFamily="18" charset="0"/>
              </a:rPr>
              <a:t>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iii. cosec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000" dirty="0" smtClean="0">
                <a:latin typeface="Georgia"/>
                <a:cs typeface="Times New Roman" pitchFamily="18" charset="0"/>
              </a:rPr>
              <a:t>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=1-tan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dirty="0" smtClean="0">
                <a:latin typeface="Georgia"/>
                <a:cs typeface="Times New Roman" pitchFamily="18" charset="0"/>
              </a:rPr>
              <a:t>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5257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00" y="57912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ii      (খ) ii ও iii      (গ)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iii     (ঘ)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ii ও iii    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38200" y="5867400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D:\SAIFUL DIGITAL CONTAINT\Freame\Fream-17A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0481"/>
            <a:ext cx="9144000" cy="6827519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  <p:bldP spid="19" grpId="0"/>
      <p:bldP spid="21" grpId="0"/>
      <p:bldP spid="23" grpId="0"/>
      <p:bldP spid="24" grpId="0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4031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19400"/>
            <a:ext cx="2362200" cy="1748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724400"/>
            <a:ext cx="1256292" cy="1113432"/>
          </a:xfrm>
          <a:prstGeom prst="rect">
            <a:avLst/>
          </a:prstGeom>
        </p:spPr>
      </p:pic>
      <p:sp>
        <p:nvSpPr>
          <p:cNvPr id="13" name="Plaque 12"/>
          <p:cNvSpPr/>
          <p:nvPr/>
        </p:nvSpPr>
        <p:spPr>
          <a:xfrm>
            <a:off x="3200400" y="457200"/>
            <a:ext cx="3048000" cy="762000"/>
          </a:xfrm>
          <a:prstGeom prst="plaque">
            <a:avLst>
              <a:gd name="adj" fmla="val 16389"/>
            </a:avLst>
          </a:prstGeom>
          <a:gradFill>
            <a:gsLst>
              <a:gs pos="78710">
                <a:srgbClr val="00B050"/>
              </a:gs>
              <a:gs pos="67000">
                <a:schemeClr val="bg1"/>
              </a:gs>
              <a:gs pos="10000">
                <a:srgbClr val="FF0000">
                  <a:alpha val="52000"/>
                </a:srgbClr>
              </a:gs>
              <a:gs pos="23000">
                <a:srgbClr val="00B050"/>
              </a:gs>
              <a:gs pos="36000">
                <a:schemeClr val="bg1"/>
              </a:gs>
              <a:gs pos="89000">
                <a:srgbClr val="FF0000">
                  <a:alpha val="41000"/>
                </a:srgbClr>
              </a:gs>
            </a:gsLst>
            <a:lin ang="5400000" scaled="0"/>
          </a:gradFill>
          <a:ln w="95250">
            <a:solidFill>
              <a:srgbClr val="FFFF00">
                <a:alpha val="82000"/>
              </a:srgb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1" dirty="0" smtClean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334000"/>
            <a:ext cx="8458200" cy="1261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Arial Narrow"/>
                <a:cs typeface="NikoshBAN" pitchFamily="2" charset="0"/>
              </a:rPr>
              <a:t>চিত্রে</a:t>
            </a:r>
            <a:r>
              <a:rPr lang="en-US" sz="3600" b="1" dirty="0" smtClean="0">
                <a:latin typeface="Arial Narrow"/>
                <a:cs typeface="NikoshBAN" pitchFamily="2" charset="0"/>
              </a:rPr>
              <a:t>  ∆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ABC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Symbol"/>
              </a:rPr>
              <a:t>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C =</a:t>
            </a:r>
            <a:r>
              <a:rPr lang="el-GR" sz="3600" b="1" dirty="0" smtClean="0">
                <a:latin typeface="Georgia"/>
                <a:cs typeface="NikoshBAN" pitchFamily="2" charset="0"/>
              </a:rPr>
              <a:t>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  <a:latin typeface="Georgia"/>
                <a:cs typeface="Times New Roman" pitchFamily="18" charset="0"/>
              </a:rPr>
              <a:t>θ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 + cot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  <a:latin typeface="Georgia"/>
                <a:cs typeface="Times New Roman" pitchFamily="18" charset="0"/>
              </a:rPr>
              <a:t>θ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D:\SAIFUL DIGITAL CONTAINT\Freame\Fream-17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1"/>
            <a:ext cx="9144000" cy="6827519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era 3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Picture 7" descr="J:\Animation\hanabi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1" y="2140132"/>
            <a:ext cx="2438400" cy="2508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1"/>
          <p:cNvSpPr/>
          <p:nvPr/>
        </p:nvSpPr>
        <p:spPr>
          <a:xfrm>
            <a:off x="4648200" y="26670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57600" y="2667000"/>
            <a:ext cx="914400" cy="914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72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67000" y="2667000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72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38800" y="2667000"/>
            <a:ext cx="914400" cy="914400"/>
          </a:xfrm>
          <a:prstGeom prst="ellipse">
            <a:avLst/>
          </a:prstGeom>
          <a:solidFill>
            <a:srgbClr val="C547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7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D:\SAIFUL DIGITAL CONTAINT\Freame\Fream-17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1"/>
            <a:ext cx="9144000" cy="6827519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04800"/>
            <a:ext cx="66294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নিচের চিত্রে তোমরা কি দেখতে পাচ্ছ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7" name="Picture 6" descr="big_led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610600" cy="556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3581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পিরামিড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21336052">
            <a:off x="2072549" y="2593841"/>
            <a:ext cx="3033318" cy="2103771"/>
          </a:xfrm>
          <a:prstGeom prst="triangl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57800" y="3657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ত্রিভুজাকৃতি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:\SAIFUL DIGITAL CONTAINT\Freame\Fream-17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27519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lm tree.jpg"/>
          <p:cNvPicPr>
            <a:picLocks noChangeAspect="1"/>
          </p:cNvPicPr>
          <p:nvPr/>
        </p:nvPicPr>
        <p:blipFill>
          <a:blip r:embed="rId3"/>
          <a:srcRect l="13793" t="9316" r="13793" b="2186"/>
          <a:stretch>
            <a:fillRect/>
          </a:stretch>
        </p:blipFill>
        <p:spPr>
          <a:xfrm>
            <a:off x="1447800" y="228600"/>
            <a:ext cx="1143000" cy="3733800"/>
          </a:xfrm>
          <a:prstGeom prst="rect">
            <a:avLst/>
          </a:prstGeom>
        </p:spPr>
      </p:pic>
      <p:pic>
        <p:nvPicPr>
          <p:cNvPr id="3" name="Picture 2" descr="palm tree.jpg"/>
          <p:cNvPicPr>
            <a:picLocks noChangeAspect="1"/>
          </p:cNvPicPr>
          <p:nvPr/>
        </p:nvPicPr>
        <p:blipFill>
          <a:blip r:embed="rId3">
            <a:lum bright="40000"/>
          </a:blip>
          <a:srcRect l="12903" t="10772" r="16129"/>
          <a:stretch>
            <a:fillRect/>
          </a:stretch>
        </p:blipFill>
        <p:spPr>
          <a:xfrm rot="5400000">
            <a:off x="3467100" y="1866900"/>
            <a:ext cx="1371599" cy="4038600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2" idx="2"/>
          </p:cNvCxnSpPr>
          <p:nvPr/>
        </p:nvCxnSpPr>
        <p:spPr>
          <a:xfrm rot="16200000" flipH="1">
            <a:off x="3524250" y="2457450"/>
            <a:ext cx="1588" cy="300990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2" idx="2"/>
          </p:cNvCxnSpPr>
          <p:nvPr/>
        </p:nvCxnSpPr>
        <p:spPr>
          <a:xfrm rot="5400000">
            <a:off x="590550" y="2495550"/>
            <a:ext cx="2895600" cy="38100"/>
          </a:xfrm>
          <a:prstGeom prst="line">
            <a:avLst/>
          </a:prstGeom>
          <a:ln w="127000">
            <a:solidFill>
              <a:srgbClr val="CC0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057400" y="1066800"/>
            <a:ext cx="2971800" cy="2895600"/>
          </a:xfrm>
          <a:prstGeom prst="line">
            <a:avLst/>
          </a:prstGeom>
          <a:ln w="1270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057400" y="3429000"/>
            <a:ext cx="609600" cy="457200"/>
          </a:xfrm>
          <a:prstGeom prst="rect">
            <a:avLst/>
          </a:prstGeom>
          <a:noFill/>
          <a:ln w="82550">
            <a:solidFill>
              <a:srgbClr val="CC0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6"/>
          <p:cNvGrpSpPr/>
          <p:nvPr/>
        </p:nvGrpSpPr>
        <p:grpSpPr>
          <a:xfrm>
            <a:off x="4114800" y="3276600"/>
            <a:ext cx="963779" cy="1036280"/>
            <a:chOff x="4018173" y="3279603"/>
            <a:chExt cx="963779" cy="1036280"/>
          </a:xfrm>
        </p:grpSpPr>
        <p:sp>
          <p:nvSpPr>
            <p:cNvPr id="34" name="Arc 33"/>
            <p:cNvSpPr/>
            <p:nvPr/>
          </p:nvSpPr>
          <p:spPr>
            <a:xfrm rot="11950963">
              <a:off x="4018173" y="3279603"/>
              <a:ext cx="963779" cy="1036280"/>
            </a:xfrm>
            <a:prstGeom prst="arc">
              <a:avLst>
                <a:gd name="adj1" fmla="val 19016303"/>
                <a:gd name="adj2" fmla="val 3091552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Georgia"/>
                </a:rPr>
                <a:t>       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14800" y="34290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>
                  <a:latin typeface="Georgia"/>
                </a:rPr>
                <a:t>θ</a:t>
              </a:r>
              <a:endParaRPr lang="en-US" sz="2800" dirty="0"/>
            </a:p>
          </p:txBody>
        </p:sp>
      </p:grpSp>
      <p:sp>
        <p:nvSpPr>
          <p:cNvPr id="38" name="TextBox 37"/>
          <p:cNvSpPr txBox="1"/>
          <p:nvPr/>
        </p:nvSpPr>
        <p:spPr>
          <a:xfrm rot="2600489">
            <a:off x="3363222" y="2106895"/>
            <a:ext cx="124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অতিভুজ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4600" y="4038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66800" y="2362200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13"/>
          <p:cNvGrpSpPr/>
          <p:nvPr/>
        </p:nvGrpSpPr>
        <p:grpSpPr>
          <a:xfrm>
            <a:off x="1981200" y="990600"/>
            <a:ext cx="3200400" cy="3048000"/>
            <a:chOff x="2894806" y="2439194"/>
            <a:chExt cx="1677194" cy="2287588"/>
          </a:xfrm>
        </p:grpSpPr>
        <p:cxnSp>
          <p:nvCxnSpPr>
            <p:cNvPr id="42" name="Straight Connector 41"/>
            <p:cNvCxnSpPr/>
            <p:nvPr/>
          </p:nvCxnSpPr>
          <p:spPr>
            <a:xfrm rot="5400000">
              <a:off x="1790700" y="3543300"/>
              <a:ext cx="2209800" cy="1588"/>
            </a:xfrm>
            <a:prstGeom prst="line">
              <a:avLst/>
            </a:prstGeom>
            <a:noFill/>
            <a:ln w="76200" cap="flat" cmpd="sng" algn="ctr">
              <a:solidFill>
                <a:srgbClr val="C10FAC"/>
              </a:solidFill>
              <a:prstDash val="solid"/>
              <a:tailEnd type="none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>
              <a:off x="2895600" y="4648994"/>
              <a:ext cx="1676400" cy="77788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2591197" y="2743597"/>
              <a:ext cx="2285206" cy="1676400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tailEnd type="none"/>
            </a:ln>
            <a:effectLst/>
          </p:spPr>
        </p:cxnSp>
      </p:grpSp>
      <p:sp>
        <p:nvSpPr>
          <p:cNvPr id="46" name="Rectangle 45"/>
          <p:cNvSpPr/>
          <p:nvPr/>
        </p:nvSpPr>
        <p:spPr>
          <a:xfrm>
            <a:off x="4267200" y="609600"/>
            <a:ext cx="46482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বাহুকে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/>
          </a:p>
        </p:txBody>
      </p:sp>
      <p:sp>
        <p:nvSpPr>
          <p:cNvPr id="47" name="Rectangle 46"/>
          <p:cNvSpPr/>
          <p:nvPr/>
        </p:nvSpPr>
        <p:spPr>
          <a:xfrm>
            <a:off x="2514600" y="2819400"/>
            <a:ext cx="144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2400" dirty="0"/>
          </a:p>
        </p:txBody>
      </p:sp>
      <p:sp>
        <p:nvSpPr>
          <p:cNvPr id="50" name="Rectangle 49"/>
          <p:cNvSpPr/>
          <p:nvPr/>
        </p:nvSpPr>
        <p:spPr>
          <a:xfrm>
            <a:off x="5562600" y="23622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ছয়টি</a:t>
            </a:r>
            <a:endParaRPr lang="en-US" sz="3600" dirty="0"/>
          </a:p>
        </p:txBody>
      </p:sp>
      <p:sp>
        <p:nvSpPr>
          <p:cNvPr id="52" name="TextBox 51"/>
          <p:cNvSpPr txBox="1"/>
          <p:nvPr/>
        </p:nvSpPr>
        <p:spPr>
          <a:xfrm>
            <a:off x="381000" y="4572000"/>
            <a:ext cx="82296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অনুপাতকে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সূক্ষ্মকোণের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257800"/>
            <a:ext cx="77700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অনুপাতগুলোকে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990600" y="6019800"/>
          <a:ext cx="70539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4" imgW="2260440" imgH="203040" progId="Equation.3">
                  <p:embed/>
                </p:oleObj>
              </mc:Choice>
              <mc:Fallback>
                <p:oleObj name="Equation" r:id="rId4" imgW="22604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19800"/>
                        <a:ext cx="7053937" cy="6096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 descr="D:\SAIFUL DIGITAL CONTAINT\Freame\Fream-17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27519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/>
      <p:bldP spid="39" grpId="0"/>
      <p:bldP spid="40" grpId="0"/>
      <p:bldP spid="46" grpId="0" animBg="1"/>
      <p:bldP spid="47" grpId="0"/>
      <p:bldP spid="50" grpId="0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00400" y="609600"/>
            <a:ext cx="29718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dirty="0" smtClean="0">
              <a:latin typeface="JatiyoLipi" panose="02000500020000020004" pitchFamily="2" charset="0"/>
              <a:cs typeface="JatiyoLipi" panose="02000500020000020004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0200" y="2362200"/>
            <a:ext cx="6400800" cy="2585323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সূক্ষ্মকোণের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:\SAIFUL DIGITAL CONTAINT\Freame\Fream-17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27519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24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743200" y="228600"/>
            <a:ext cx="3810000" cy="1828800"/>
            <a:chOff x="914400" y="2105527"/>
            <a:chExt cx="7391400" cy="1323474"/>
          </a:xfrm>
          <a:blipFill>
            <a:blip r:embed="rId2"/>
            <a:tile tx="0" ty="0" sx="100000" sy="100000" flip="none" algn="tl"/>
          </a:blipFill>
        </p:grpSpPr>
        <p:sp>
          <p:nvSpPr>
            <p:cNvPr id="3" name="Down Arrow 2"/>
            <p:cNvSpPr/>
            <p:nvPr/>
          </p:nvSpPr>
          <p:spPr>
            <a:xfrm>
              <a:off x="914400" y="2105527"/>
              <a:ext cx="7391400" cy="1323474"/>
            </a:xfrm>
            <a:prstGeom prst="downArrow">
              <a:avLst>
                <a:gd name="adj1" fmla="val 50000"/>
                <a:gd name="adj2" fmla="val 45925"/>
              </a:avLst>
            </a:prstGeom>
            <a:solidFill>
              <a:schemeClr val="bg2">
                <a:lumMod val="75000"/>
              </a:schemeClr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793569" y="2165685"/>
              <a:ext cx="3886121" cy="65635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</a:t>
              </a:r>
              <a:r>
                <a:rPr lang="en-US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81000" y="2895600"/>
            <a:ext cx="8382003" cy="838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সূক্ষ্মকোণের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" y="5257800"/>
            <a:ext cx="8610600" cy="1143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সূক্ষ্মকোণের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অভেদাবলী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3886200"/>
            <a:ext cx="8534400" cy="1143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সূক্ষ্মকোণের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অনুপাতসমূহের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" y="2133600"/>
            <a:ext cx="398698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endParaRPr lang="en-US" sz="3600" dirty="0"/>
          </a:p>
        </p:txBody>
      </p:sp>
      <p:pic>
        <p:nvPicPr>
          <p:cNvPr id="23" name="Picture 22" descr="livres-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8600"/>
            <a:ext cx="1981200" cy="1381125"/>
          </a:xfrm>
          <a:prstGeom prst="rect">
            <a:avLst/>
          </a:prstGeom>
        </p:spPr>
      </p:pic>
      <p:pic>
        <p:nvPicPr>
          <p:cNvPr id="24" name="Picture 23" descr="livres-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28600"/>
            <a:ext cx="1981200" cy="1381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2800" y="1219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b="1" dirty="0" smtClean="0">
                <a:latin typeface="Georgia"/>
                <a:cs typeface="Times New Roman" pitchFamily="18" charset="0"/>
              </a:rPr>
              <a:t>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+cos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b="1" dirty="0" smtClean="0">
                <a:latin typeface="Georgia"/>
                <a:cs typeface="Times New Roman" pitchFamily="18" charset="0"/>
              </a:rPr>
              <a:t>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D:\SAIFUL DIGITAL CONTAINT\Freame\Fream-17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27519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3" grpId="0" animBg="1"/>
      <p:bldP spid="2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200400"/>
            <a:ext cx="27432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sz="1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600" b="1" dirty="0" smtClean="0">
                <a:latin typeface="Georgia"/>
                <a:cs typeface="NikoshBAN" pitchFamily="2" charset="0"/>
              </a:rPr>
              <a:t> =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905000" y="2737339"/>
            <a:ext cx="2743200" cy="586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905000" y="756139"/>
            <a:ext cx="2209800" cy="1981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71600" y="235633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9200" y="24384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2819400" y="1981200"/>
            <a:ext cx="1524794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24200" y="90853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6600" y="266113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76600" y="2438399"/>
            <a:ext cx="304800" cy="2989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2133600" y="2203939"/>
            <a:ext cx="533400" cy="685800"/>
          </a:xfrm>
          <a:prstGeom prst="arc">
            <a:avLst>
              <a:gd name="adj1" fmla="val 17465218"/>
              <a:gd name="adj2" fmla="val 2568133"/>
            </a:avLst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2286000" y="2356339"/>
          <a:ext cx="228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3" imgW="126720" imgH="177480" progId="Equation.3">
                  <p:embed/>
                </p:oleObj>
              </mc:Choice>
              <mc:Fallback>
                <p:oleObj name="Equation" r:id="rId3" imgW="12672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56339"/>
                        <a:ext cx="2286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105400" y="838200"/>
            <a:ext cx="3048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PM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OM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OP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362200" y="3810000"/>
            <a:ext cx="990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505200" y="3505200"/>
            <a:ext cx="42106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Georgia"/>
                <a:cs typeface="NikoshBAN" pitchFamily="2" charset="0"/>
              </a:rPr>
              <a:t>= </a:t>
            </a:r>
            <a:r>
              <a:rPr lang="el-GR" sz="3600" b="1" dirty="0" smtClean="0">
                <a:solidFill>
                  <a:srgbClr val="C00000"/>
                </a:solidFill>
                <a:latin typeface="Georgia"/>
                <a:cs typeface="NikoshBAN" pitchFamily="2" charset="0"/>
              </a:rPr>
              <a:t>θ</a:t>
            </a:r>
            <a:r>
              <a:rPr lang="en-US" sz="3600" b="1" dirty="0" smtClean="0">
                <a:solidFill>
                  <a:srgbClr val="C00000"/>
                </a:solidFill>
                <a:latin typeface="Georgia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সাইন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(sine)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2200" y="3200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62200" y="3733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05200" y="4572000"/>
            <a:ext cx="5105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C00000"/>
                </a:solidFill>
                <a:latin typeface="Georgia"/>
                <a:cs typeface="NikoshBAN" pitchFamily="2" charset="0"/>
              </a:rPr>
              <a:t>= </a:t>
            </a:r>
            <a:r>
              <a:rPr lang="el-GR" sz="3600" b="1" dirty="0" smtClean="0">
                <a:solidFill>
                  <a:srgbClr val="C00000"/>
                </a:solidFill>
                <a:latin typeface="Georgia"/>
                <a:cs typeface="NikoshBAN" pitchFamily="2" charset="0"/>
              </a:rPr>
              <a:t>θ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কোসাইন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(cosine)</a:t>
            </a:r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05200" y="5791200"/>
            <a:ext cx="5410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C00000"/>
                </a:solidFill>
                <a:latin typeface="Georgia"/>
                <a:cs typeface="NikoshBAN" pitchFamily="2" charset="0"/>
              </a:rPr>
              <a:t>= </a:t>
            </a:r>
            <a:r>
              <a:rPr lang="el-GR" sz="3600" b="1" dirty="0" smtClean="0">
                <a:solidFill>
                  <a:srgbClr val="C00000"/>
                </a:solidFill>
                <a:latin typeface="Georgia"/>
                <a:cs typeface="NikoshBAN" pitchFamily="2" charset="0"/>
              </a:rPr>
              <a:t>θ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ট্যানজেন্ট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(tangent)</a:t>
            </a:r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0" y="4343400"/>
            <a:ext cx="2743200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sz="1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600" b="1" dirty="0" smtClean="0">
                <a:latin typeface="Georgia"/>
                <a:cs typeface="NikoshBAN" pitchFamily="2" charset="0"/>
              </a:rPr>
              <a:t> =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362200" y="4953000"/>
            <a:ext cx="990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362200" y="4343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38400" y="4953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2000" y="5562600"/>
            <a:ext cx="274320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sz="1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tan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600" b="1" dirty="0" smtClean="0">
                <a:latin typeface="Georgia"/>
                <a:cs typeface="NikoshBAN" pitchFamily="2" charset="0"/>
              </a:rPr>
              <a:t> =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438400" y="6172200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438400" y="556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62200" y="6096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228600"/>
            <a:ext cx="3886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সূক্ষ্মকোণের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91000" y="457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  <p:bldP spid="37" grpId="0"/>
      <p:bldP spid="38" grpId="0" animBg="1"/>
      <p:bldP spid="39" grpId="0" animBg="1"/>
      <p:bldP spid="40" grpId="0" animBg="1"/>
      <p:bldP spid="44" grpId="0"/>
      <p:bldP spid="45" grpId="0"/>
      <p:bldP spid="46" grpId="0" animBg="1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81000" y="3200400"/>
          <a:ext cx="2438399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Equation" r:id="rId3" imgW="927000" imgH="1206360" progId="Equation.3">
                  <p:embed/>
                </p:oleObj>
              </mc:Choice>
              <mc:Fallback>
                <p:oleObj name="Equation" r:id="rId3" imgW="927000" imgH="1206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00400"/>
                        <a:ext cx="2438399" cy="31242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95600" y="3429000"/>
            <a:ext cx="5867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কোসেকেন্ট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(cosecant)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5638800"/>
            <a:ext cx="60198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কোট্যানজেন্ট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(cotangent)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4495800"/>
            <a:ext cx="57912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সেকেন্ট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(secant)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2971800" y="5715000"/>
          <a:ext cx="328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5" imgW="126720" imgH="177480" progId="Equation.3">
                  <p:embed/>
                </p:oleObj>
              </mc:Choice>
              <mc:Fallback>
                <p:oleObj name="Equation" r:id="rId5" imgW="12672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715000"/>
                        <a:ext cx="3286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3048000" y="4572000"/>
          <a:ext cx="328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quation" r:id="rId7" imgW="126720" imgH="177480" progId="Equation.3">
                  <p:embed/>
                </p:oleObj>
              </mc:Choice>
              <mc:Fallback>
                <p:oleObj name="Equation" r:id="rId7" imgW="1267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0"/>
                        <a:ext cx="3286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3048000" y="3581400"/>
          <a:ext cx="328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Equation" r:id="rId9" imgW="126720" imgH="177480" progId="Equation.3">
                  <p:embed/>
                </p:oleObj>
              </mc:Choice>
              <mc:Fallback>
                <p:oleObj name="Equation" r:id="rId9" imgW="12672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81400"/>
                        <a:ext cx="3286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990600"/>
            <a:ext cx="2362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24400" y="2877236"/>
            <a:ext cx="3581400" cy="18364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4629150" y="400050"/>
            <a:ext cx="2590800" cy="240030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5105400" y="2286000"/>
            <a:ext cx="457200" cy="685800"/>
          </a:xfrm>
          <a:prstGeom prst="arc">
            <a:avLst>
              <a:gd name="adj1" fmla="val 15351298"/>
              <a:gd name="adj2" fmla="val 4017656"/>
            </a:avLst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105400" y="2438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Equation" r:id="rId10" imgW="126720" imgH="177480" progId="Equation.3">
                  <p:embed/>
                </p:oleObj>
              </mc:Choice>
              <mc:Fallback>
                <p:oleObj name="Equation" r:id="rId10" imgW="12672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438400"/>
                        <a:ext cx="381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086600" y="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2514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5800" y="24384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>
            <a:endCxn id="25" idx="0"/>
          </p:cNvCxnSpPr>
          <p:nvPr/>
        </p:nvCxnSpPr>
        <p:spPr>
          <a:xfrm rot="16200000" flipH="1">
            <a:off x="5658644" y="1810544"/>
            <a:ext cx="1981200" cy="365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48400" y="3048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0800" y="2819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77000" y="2667000"/>
            <a:ext cx="2286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1000" y="304800"/>
            <a:ext cx="5257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সূক্ষ্মকোণের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800" y="1828800"/>
            <a:ext cx="47516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Sin</a:t>
            </a:r>
            <a:r>
              <a:rPr lang="el-GR" sz="2400" b="1" dirty="0" smtClean="0">
                <a:latin typeface="Georgia"/>
                <a:cs typeface="NikoshBAN" pitchFamily="2" charset="0"/>
              </a:rPr>
              <a:t>θ</a:t>
            </a:r>
            <a:r>
              <a:rPr lang="en-US" sz="2400" b="1" dirty="0" smtClean="0">
                <a:latin typeface="Georgia"/>
                <a:cs typeface="NikoshBAN" pitchFamily="2" charset="0"/>
              </a:rPr>
              <a:t> </a:t>
            </a:r>
            <a:r>
              <a:rPr lang="el-GR" sz="2400" b="1" dirty="0" smtClean="0">
                <a:latin typeface="Georgia"/>
                <a:cs typeface="NikoshBAN" pitchFamily="2" charset="0"/>
                <a:sym typeface="Wingdings"/>
              </a:rPr>
              <a:t></a:t>
            </a:r>
            <a:r>
              <a:rPr lang="en-US" sz="2400" b="1" dirty="0" smtClean="0">
                <a:latin typeface="Georgia"/>
                <a:cs typeface="NikoshBAN" pitchFamily="2" charset="0"/>
                <a:sym typeface="Wingdings"/>
              </a:rPr>
              <a:t> cosec</a:t>
            </a:r>
            <a:r>
              <a:rPr lang="el-GR" sz="2400" b="1" dirty="0" smtClean="0">
                <a:latin typeface="Georgia"/>
                <a:cs typeface="NikoshBAN" pitchFamily="2" charset="0"/>
                <a:sym typeface="Wingdings"/>
              </a:rPr>
              <a:t>θ</a:t>
            </a:r>
            <a:r>
              <a:rPr lang="en-US" sz="2400" b="1" dirty="0" smtClean="0">
                <a:latin typeface="Georgia"/>
                <a:cs typeface="NikoshBAN" pitchFamily="2" charset="0"/>
                <a:sym typeface="Wingdings"/>
              </a:rPr>
              <a:t> ; </a:t>
            </a:r>
            <a:r>
              <a:rPr lang="en-US" sz="2400" b="1" dirty="0" err="1" smtClean="0">
                <a:latin typeface="Georgia"/>
                <a:cs typeface="NikoshBAN" pitchFamily="2" charset="0"/>
                <a:sym typeface="Wingdings"/>
              </a:rPr>
              <a:t>cos</a:t>
            </a:r>
            <a:r>
              <a:rPr lang="el-GR" sz="2400" b="1" dirty="0" smtClean="0">
                <a:latin typeface="Georgia"/>
                <a:cs typeface="NikoshBAN" pitchFamily="2" charset="0"/>
                <a:sym typeface="Wingdings"/>
              </a:rPr>
              <a:t>θ</a:t>
            </a:r>
            <a:r>
              <a:rPr lang="en-US" sz="2400" b="1" dirty="0" smtClean="0">
                <a:latin typeface="Georgia"/>
                <a:cs typeface="NikoshBAN" pitchFamily="2" charset="0"/>
                <a:sym typeface="Wingdings"/>
              </a:rPr>
              <a:t> </a:t>
            </a:r>
            <a:r>
              <a:rPr lang="el-GR" sz="2400" b="1" dirty="0" smtClean="0">
                <a:latin typeface="Georgia"/>
                <a:cs typeface="NikoshBAN" pitchFamily="2" charset="0"/>
                <a:sym typeface="Wingdings"/>
              </a:rPr>
              <a:t></a:t>
            </a:r>
            <a:r>
              <a:rPr lang="en-US" sz="2400" b="1" dirty="0" smtClean="0">
                <a:latin typeface="Georgia"/>
                <a:cs typeface="NikoshBAN" pitchFamily="2" charset="0"/>
                <a:sym typeface="Wingdings"/>
              </a:rPr>
              <a:t> sec</a:t>
            </a:r>
            <a:r>
              <a:rPr lang="el-GR" sz="2400" b="1" dirty="0" smtClean="0">
                <a:latin typeface="Georgia"/>
                <a:cs typeface="NikoshBAN" pitchFamily="2" charset="0"/>
                <a:sym typeface="Wingdings"/>
              </a:rPr>
              <a:t>θ</a:t>
            </a:r>
            <a:r>
              <a:rPr lang="en-US" sz="2400" b="1" dirty="0" smtClean="0">
                <a:latin typeface="Georgia"/>
                <a:cs typeface="NikoshBAN" pitchFamily="2" charset="0"/>
                <a:sym typeface="Wingdings"/>
              </a:rPr>
              <a:t>  </a:t>
            </a:r>
          </a:p>
          <a:p>
            <a:r>
              <a:rPr lang="en-US" sz="2400" b="1" dirty="0" smtClean="0">
                <a:latin typeface="Georgia"/>
                <a:cs typeface="NikoshBAN" pitchFamily="2" charset="0"/>
                <a:sym typeface="Wingdings"/>
              </a:rPr>
              <a:t>tan</a:t>
            </a:r>
            <a:r>
              <a:rPr lang="el-GR" sz="2400" b="1" dirty="0" smtClean="0">
                <a:latin typeface="Georgia"/>
                <a:cs typeface="NikoshBAN" pitchFamily="2" charset="0"/>
                <a:sym typeface="Wingdings"/>
              </a:rPr>
              <a:t>θ</a:t>
            </a:r>
            <a:r>
              <a:rPr lang="en-US" sz="2400" b="1" dirty="0" smtClean="0">
                <a:latin typeface="Georgia"/>
                <a:cs typeface="NikoshBAN" pitchFamily="2" charset="0"/>
                <a:sym typeface="Wingdings"/>
              </a:rPr>
              <a:t> </a:t>
            </a:r>
            <a:r>
              <a:rPr lang="el-GR" sz="2400" b="1" dirty="0" smtClean="0">
                <a:latin typeface="Georgia"/>
                <a:cs typeface="NikoshBAN" pitchFamily="2" charset="0"/>
                <a:sym typeface="Wingdings"/>
              </a:rPr>
              <a:t></a:t>
            </a:r>
            <a:r>
              <a:rPr lang="en-US" sz="2400" b="1" dirty="0" smtClean="0">
                <a:latin typeface="Georgia"/>
                <a:cs typeface="NikoshBAN" pitchFamily="2" charset="0"/>
                <a:sym typeface="Wingdings"/>
              </a:rPr>
              <a:t> cot</a:t>
            </a:r>
            <a:r>
              <a:rPr lang="el-GR" sz="2400" b="1" dirty="0" smtClean="0">
                <a:latin typeface="Georgia"/>
                <a:cs typeface="NikoshBAN" pitchFamily="2" charset="0"/>
                <a:sym typeface="Wingdings"/>
              </a:rPr>
              <a:t>θ</a:t>
            </a:r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build="p" animBg="1"/>
      <p:bldP spid="34" grpId="0" build="p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04800"/>
            <a:ext cx="463139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Arial Unicode MS"/>
                <a:ea typeface="Arial Unicode MS"/>
                <a:cs typeface="Arial Unicode MS"/>
              </a:rPr>
              <a:t>⇨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4114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সাগরে</a:t>
            </a:r>
            <a:r>
              <a:rPr lang="en-US" sz="4400" b="1" dirty="0" smtClean="0">
                <a:latin typeface="Arial Unicode MS"/>
                <a:ea typeface="Arial Unicode MS"/>
                <a:cs typeface="Arial Unicode MS"/>
              </a:rPr>
              <a:t>  </a:t>
            </a:r>
            <a:r>
              <a:rPr lang="en-US" sz="44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লবণ</a:t>
            </a:r>
            <a:r>
              <a:rPr lang="en-US" sz="4400" b="1" dirty="0" smtClean="0">
                <a:latin typeface="NikoshBAN" pitchFamily="2" charset="0"/>
                <a:ea typeface="Arial Unicode MS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আছে</a:t>
            </a:r>
            <a:r>
              <a:rPr lang="en-US" sz="4400" b="1" dirty="0" smtClean="0">
                <a:latin typeface="Arial Unicode MS"/>
                <a:ea typeface="Arial Unicode MS"/>
                <a:cs typeface="Arial Unicode MS"/>
              </a:rPr>
              <a:t> </a:t>
            </a:r>
            <a:endParaRPr lang="en-US" sz="4400" dirty="0"/>
          </a:p>
        </p:txBody>
      </p:sp>
      <p:sp>
        <p:nvSpPr>
          <p:cNvPr id="5" name="Down Arrow 4"/>
          <p:cNvSpPr/>
          <p:nvPr/>
        </p:nvSpPr>
        <p:spPr>
          <a:xfrm>
            <a:off x="914400" y="1833880"/>
            <a:ext cx="457200" cy="45212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2133600"/>
            <a:ext cx="1054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2800" b="1" dirty="0" smtClean="0">
                <a:latin typeface="Georgia"/>
                <a:cs typeface="Times New Roman" pitchFamily="18" charset="0"/>
              </a:rPr>
              <a:t>θ</a:t>
            </a:r>
            <a:endParaRPr lang="en-US" sz="2800" dirty="0"/>
          </a:p>
        </p:txBody>
      </p:sp>
      <p:sp>
        <p:nvSpPr>
          <p:cNvPr id="9" name="Down Arrow 8"/>
          <p:cNvSpPr/>
          <p:nvPr/>
        </p:nvSpPr>
        <p:spPr>
          <a:xfrm>
            <a:off x="2438400" y="1828800"/>
            <a:ext cx="457200" cy="45212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9800" y="2209800"/>
            <a:ext cx="83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লম্ব</a:t>
            </a:r>
            <a:endParaRPr lang="en-US" sz="3600" dirty="0"/>
          </a:p>
        </p:txBody>
      </p:sp>
      <p:sp>
        <p:nvSpPr>
          <p:cNvPr id="13" name="Down Arrow 12"/>
          <p:cNvSpPr/>
          <p:nvPr/>
        </p:nvSpPr>
        <p:spPr>
          <a:xfrm>
            <a:off x="3581400" y="1798320"/>
            <a:ext cx="457200" cy="4876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24200" y="2286000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অতিভুজ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5410200" y="1752600"/>
            <a:ext cx="18485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4800" b="1" dirty="0" smtClean="0">
                <a:latin typeface="Georgia"/>
                <a:cs typeface="NikoshBAN" pitchFamily="2" charset="0"/>
              </a:rPr>
              <a:t> =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15200" y="1371600"/>
            <a:ext cx="9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লম্ব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7086600" y="2133600"/>
            <a:ext cx="1343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অতিভুজ</a:t>
            </a:r>
            <a:endParaRPr lang="en-US" sz="36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162800" y="2133600"/>
            <a:ext cx="1295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200" y="2895600"/>
            <a:ext cx="4191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কবরে</a:t>
            </a:r>
            <a:r>
              <a:rPr lang="en-US" sz="4800" b="1" dirty="0" smtClean="0">
                <a:latin typeface="Arial Unicode MS"/>
                <a:ea typeface="Arial Unicode MS"/>
                <a:cs typeface="Arial Unicode MS"/>
              </a:rPr>
              <a:t>   </a:t>
            </a:r>
            <a:r>
              <a:rPr lang="en-US" sz="48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ভূত</a:t>
            </a:r>
            <a:r>
              <a:rPr lang="en-US" sz="4800" b="1" dirty="0" smtClean="0">
                <a:latin typeface="NikoshBAN" pitchFamily="2" charset="0"/>
                <a:ea typeface="Arial Unicode MS"/>
                <a:cs typeface="NikoshBAN" pitchFamily="2" charset="0"/>
              </a:rPr>
              <a:t>   </a:t>
            </a:r>
            <a:r>
              <a:rPr lang="en-US" sz="48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আছে</a:t>
            </a:r>
            <a:r>
              <a:rPr lang="en-US" sz="4800" b="1" dirty="0" smtClean="0">
                <a:latin typeface="Arial Unicode MS"/>
                <a:ea typeface="Arial Unicode MS"/>
                <a:cs typeface="Arial Unicode MS"/>
              </a:rPr>
              <a:t> </a:t>
            </a:r>
            <a:endParaRPr lang="en-US" sz="5400" dirty="0"/>
          </a:p>
        </p:txBody>
      </p:sp>
      <p:sp>
        <p:nvSpPr>
          <p:cNvPr id="22" name="Down Arrow 21"/>
          <p:cNvSpPr/>
          <p:nvPr/>
        </p:nvSpPr>
        <p:spPr>
          <a:xfrm>
            <a:off x="685800" y="3581400"/>
            <a:ext cx="457200" cy="533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1000" y="4038600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dirty="0" smtClean="0">
                <a:latin typeface="Georgia"/>
                <a:cs typeface="Times New Roman" pitchFamily="18" charset="0"/>
              </a:rPr>
              <a:t>θ</a:t>
            </a:r>
            <a:endParaRPr lang="en-US" sz="2800" dirty="0"/>
          </a:p>
        </p:txBody>
      </p:sp>
      <p:sp>
        <p:nvSpPr>
          <p:cNvPr id="26" name="Down Arrow 25"/>
          <p:cNvSpPr/>
          <p:nvPr/>
        </p:nvSpPr>
        <p:spPr>
          <a:xfrm>
            <a:off x="2286000" y="3657600"/>
            <a:ext cx="457200" cy="533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33600" y="4191000"/>
            <a:ext cx="83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ভূমি</a:t>
            </a:r>
            <a:endParaRPr lang="en-US" sz="3200" dirty="0"/>
          </a:p>
        </p:txBody>
      </p:sp>
      <p:sp>
        <p:nvSpPr>
          <p:cNvPr id="30" name="Down Arrow 29"/>
          <p:cNvSpPr/>
          <p:nvPr/>
        </p:nvSpPr>
        <p:spPr>
          <a:xfrm>
            <a:off x="3429000" y="3581400"/>
            <a:ext cx="457200" cy="533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124200" y="4114800"/>
            <a:ext cx="129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অতিভুজ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5486400" y="2895600"/>
            <a:ext cx="19143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4800" b="1" dirty="0" smtClean="0">
                <a:latin typeface="Georgia"/>
                <a:cs typeface="NikoshBAN" pitchFamily="2" charset="0"/>
              </a:rPr>
              <a:t> =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15200" y="2667000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ভূমি</a:t>
            </a:r>
            <a:endParaRPr lang="en-US" sz="3600" dirty="0"/>
          </a:p>
        </p:txBody>
      </p:sp>
      <p:sp>
        <p:nvSpPr>
          <p:cNvPr id="35" name="Rectangle 34"/>
          <p:cNvSpPr/>
          <p:nvPr/>
        </p:nvSpPr>
        <p:spPr>
          <a:xfrm>
            <a:off x="7086600" y="33528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অতিভুজ</a:t>
            </a:r>
            <a:endParaRPr lang="en-US" sz="36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7315200" y="3352800"/>
            <a:ext cx="1295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33400" y="4800600"/>
            <a:ext cx="42672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ea typeface="Arial Unicode MS"/>
                <a:cs typeface="NikoshBAN" pitchFamily="2" charset="0"/>
              </a:rPr>
              <a:t>টেরা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ea typeface="Arial Unicode MS"/>
                <a:cs typeface="NikoshBAN" pitchFamily="2" charset="0"/>
              </a:rPr>
              <a:t>  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ea typeface="Arial Unicode MS"/>
                <a:cs typeface="NikoshBAN" pitchFamily="2" charset="0"/>
              </a:rPr>
              <a:t>লম্বা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ea typeface="Arial Unicode MS"/>
                <a:cs typeface="NikoshBAN" pitchFamily="2" charset="0"/>
              </a:rPr>
              <a:t>  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ea typeface="Arial Unicode MS"/>
                <a:cs typeface="NikoshBAN" pitchFamily="2" charset="0"/>
              </a:rPr>
              <a:t>ভূত</a:t>
            </a:r>
            <a:endParaRPr lang="en-US" sz="4400" b="1" dirty="0" smtClean="0">
              <a:latin typeface="NikoshBAN" pitchFamily="2" charset="0"/>
              <a:ea typeface="Arial Unicode MS"/>
              <a:cs typeface="NikoshBAN" pitchFamily="2" charset="0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990600" y="5943600"/>
          <a:ext cx="114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Equation" r:id="rId3" imgW="342720" imgH="177480" progId="Equation.3">
                  <p:embed/>
                </p:oleObj>
              </mc:Choice>
              <mc:Fallback>
                <p:oleObj name="Equation" r:id="rId3" imgW="34272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943600"/>
                        <a:ext cx="1143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2286000" y="5943600"/>
            <a:ext cx="83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লম্ব</a:t>
            </a:r>
            <a:endParaRPr lang="en-US" sz="3600" dirty="0"/>
          </a:p>
        </p:txBody>
      </p:sp>
      <p:sp>
        <p:nvSpPr>
          <p:cNvPr id="40" name="Rectangle 39"/>
          <p:cNvSpPr/>
          <p:nvPr/>
        </p:nvSpPr>
        <p:spPr>
          <a:xfrm>
            <a:off x="3505200" y="5943600"/>
            <a:ext cx="83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ea typeface="Arial Unicode MS"/>
                <a:cs typeface="NikoshBAN" pitchFamily="2" charset="0"/>
              </a:rPr>
              <a:t>ভূমি</a:t>
            </a:r>
            <a:endParaRPr lang="en-US" sz="3200" dirty="0"/>
          </a:p>
        </p:txBody>
      </p:sp>
      <p:sp>
        <p:nvSpPr>
          <p:cNvPr id="41" name="Down Arrow 40"/>
          <p:cNvSpPr/>
          <p:nvPr/>
        </p:nvSpPr>
        <p:spPr>
          <a:xfrm>
            <a:off x="3657600" y="5486400"/>
            <a:ext cx="457200" cy="533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2438400" y="5486400"/>
            <a:ext cx="457200" cy="533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1371600" y="5486400"/>
            <a:ext cx="457200" cy="533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5562600" y="4572000"/>
          <a:ext cx="1447800" cy="62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5" imgW="469800" imgH="177480" progId="Equation.3">
                  <p:embed/>
                </p:oleObj>
              </mc:Choice>
              <mc:Fallback>
                <p:oleObj name="Equation" r:id="rId5" imgW="46980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572000"/>
                        <a:ext cx="1447800" cy="62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>
          <a:xfrm>
            <a:off x="7010400" y="4191000"/>
            <a:ext cx="121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ea typeface="Arial Unicode MS"/>
                <a:cs typeface="NikoshBAN" pitchFamily="2" charset="0"/>
              </a:rPr>
              <a:t>লম্ব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ea typeface="Arial Unicode MS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ea typeface="Arial Unicode MS"/>
                <a:cs typeface="NikoshBAN" pitchFamily="2" charset="0"/>
              </a:rPr>
              <a:t>ভূমি</a:t>
            </a:r>
            <a:endParaRPr lang="en-US" sz="36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7086600" y="4876800"/>
            <a:ext cx="1295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3467894" y="3695700"/>
            <a:ext cx="3428206" cy="794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63500" cap="rnd">
            <a:solidFill>
              <a:schemeClr val="accent3">
                <a:lumMod val="75000"/>
              </a:schemeClr>
            </a:solidFill>
            <a:prstDash val="sys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10FAC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661</Words>
  <Application>Microsoft Office PowerPoint</Application>
  <PresentationFormat>On-screen Show (4:3)</PresentationFormat>
  <Paragraphs>177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 Unicode MS</vt:lpstr>
      <vt:lpstr>Arial</vt:lpstr>
      <vt:lpstr>Arial Narrow</vt:lpstr>
      <vt:lpstr>Calibri</vt:lpstr>
      <vt:lpstr>Georgia</vt:lpstr>
      <vt:lpstr>JatiyoLipi</vt:lpstr>
      <vt:lpstr>NikoshBAN</vt:lpstr>
      <vt:lpstr>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hori chan</dc:creator>
  <cp:lastModifiedBy>success</cp:lastModifiedBy>
  <cp:revision>78</cp:revision>
  <dcterms:created xsi:type="dcterms:W3CDTF">2006-08-16T00:00:00Z</dcterms:created>
  <dcterms:modified xsi:type="dcterms:W3CDTF">2020-08-24T15:27:07Z</dcterms:modified>
</cp:coreProperties>
</file>