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8" r:id="rId1"/>
  </p:sldMasterIdLst>
  <p:notesMasterIdLst>
    <p:notesMasterId r:id="rId21"/>
  </p:notesMasterIdLst>
  <p:sldIdLst>
    <p:sldId id="266" r:id="rId2"/>
    <p:sldId id="267" r:id="rId3"/>
    <p:sldId id="270" r:id="rId4"/>
    <p:sldId id="256" r:id="rId5"/>
    <p:sldId id="290" r:id="rId6"/>
    <p:sldId id="296" r:id="rId7"/>
    <p:sldId id="268" r:id="rId8"/>
    <p:sldId id="269" r:id="rId9"/>
    <p:sldId id="297" r:id="rId10"/>
    <p:sldId id="287" r:id="rId11"/>
    <p:sldId id="274" r:id="rId12"/>
    <p:sldId id="289" r:id="rId13"/>
    <p:sldId id="291" r:id="rId14"/>
    <p:sldId id="292" r:id="rId15"/>
    <p:sldId id="276" r:id="rId16"/>
    <p:sldId id="279" r:id="rId17"/>
    <p:sldId id="294" r:id="rId18"/>
    <p:sldId id="295" r:id="rId19"/>
    <p:sldId id="283" r:id="rId2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714" y="72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7DFDA5-CAF8-406B-9D11-BC8BCB31AD73}" type="datetimeFigureOut">
              <a:rPr lang="en-US" smtClean="0"/>
              <a:t>8/24/2020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480DFB-7BC5-404A-94CC-D666ED4033B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450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3480DFB-7BC5-404A-94CC-D666ED4033B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1926243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092530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87106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7679715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2511339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9906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698393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7573916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913737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067430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05974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676075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97308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11630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59542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67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8368778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576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1D8BD707-D9CF-40AE-B4C6-C98DA3205C09}" type="datetimeFigureOut">
              <a:rPr lang="en-US" smtClean="0"/>
              <a:pPr/>
              <a:t>8/24/2020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19504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9" r:id="rId1"/>
    <p:sldLayoutId id="2147483800" r:id="rId2"/>
    <p:sldLayoutId id="2147483801" r:id="rId3"/>
    <p:sldLayoutId id="2147483802" r:id="rId4"/>
    <p:sldLayoutId id="2147483803" r:id="rId5"/>
    <p:sldLayoutId id="2147483804" r:id="rId6"/>
    <p:sldLayoutId id="2147483805" r:id="rId7"/>
    <p:sldLayoutId id="2147483806" r:id="rId8"/>
    <p:sldLayoutId id="2147483807" r:id="rId9"/>
    <p:sldLayoutId id="2147483808" r:id="rId10"/>
    <p:sldLayoutId id="2147483809" r:id="rId11"/>
    <p:sldLayoutId id="2147483810" r:id="rId12"/>
    <p:sldLayoutId id="2147483811" r:id="rId13"/>
    <p:sldLayoutId id="2147483812" r:id="rId14"/>
    <p:sldLayoutId id="2147483813" r:id="rId15"/>
    <p:sldLayoutId id="2147483814" r:id="rId16"/>
    <p:sldLayoutId id="2147483815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3.wmf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428999" y="609600"/>
            <a:ext cx="5715001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500" dirty="0" err="1">
                <a:solidFill>
                  <a:schemeClr val="accent5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স্বাগতম</a:t>
            </a:r>
            <a:endParaRPr lang="en-US" sz="11500" dirty="0">
              <a:solidFill>
                <a:schemeClr val="accent5">
                  <a:lumMod val="50000"/>
                </a:schemeClr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2362200"/>
            <a:ext cx="8610600" cy="37623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219200"/>
            <a:ext cx="5791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একক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438400" y="2819400"/>
            <a:ext cx="6553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 কাকে বলে? উদাহরণ দাও।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4061290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>
            <a:extLst>
              <a:ext uri="{FF2B5EF4-FFF2-40B4-BE49-F238E27FC236}">
                <a16:creationId xmlns:a16="http://schemas.microsoft.com/office/drawing/2014/main" xmlns="" id="{5B9B02DE-9540-4D21-8146-FB2EF93B435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9700" y="685800"/>
            <a:ext cx="9372600" cy="347437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09600" y="4800600"/>
            <a:ext cx="10972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b="1" dirty="0">
                <a:latin typeface="NikoshBAN" pitchFamily="2" charset="0"/>
                <a:cs typeface="NikoshBAN" pitchFamily="2" charset="0"/>
              </a:rPr>
              <a:t>কাপবোর্ডটিকে </a:t>
            </a:r>
            <a:r>
              <a:rPr lang="bn-IN" sz="4000" b="1" dirty="0" smtClean="0">
                <a:latin typeface="NikoshBAN" pitchFamily="2" charset="0"/>
                <a:cs typeface="NikoshBAN" pitchFamily="2" charset="0"/>
              </a:rPr>
              <a:t>জোরে </a:t>
            </a:r>
            <a:r>
              <a:rPr lang="bn-IN" sz="4000" b="1" dirty="0">
                <a:latin typeface="NikoshBAN" pitchFamily="2" charset="0"/>
                <a:cs typeface="NikoshBAN" pitchFamily="2" charset="0"/>
              </a:rPr>
              <a:t>আঘাত করলে কী ঘটবে? উপরের মুদ্রাটি কাপের মধ্যে পড়ে যাবে? তাই না? কিন্তু কেন এমন হল? </a:t>
            </a:r>
            <a:endParaRPr lang="en-US" sz="4000" b="1" dirty="0"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3364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38200" y="762000"/>
            <a:ext cx="1051560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72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জড়তাঃ</a:t>
            </a:r>
            <a:r>
              <a:rPr lang="bn-BD" sz="36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বস্তু যে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আছে চিরকাল সে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অবস্থায়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থাকতে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চাওয়ার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যে প্রবণতা বা সে অবস্থা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বজায়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রাখতে 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চাওয়ার </a:t>
            </a:r>
            <a:r>
              <a:rPr lang="bn-IN" sz="6000" dirty="0">
                <a:latin typeface="NikoshBAN" panose="02000000000000000000" pitchFamily="2" charset="0"/>
                <a:cs typeface="NikoshBAN" panose="02000000000000000000" pitchFamily="2" charset="0"/>
              </a:rPr>
              <a:t>যে ধর্ম তাকে জড়তা বলে</a:t>
            </a:r>
            <a:r>
              <a:rPr lang="en-MY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MY" sz="60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জড়তা</a:t>
            </a:r>
            <a:r>
              <a:rPr lang="en-MY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MY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দুই</a:t>
            </a:r>
            <a:r>
              <a:rPr lang="en-MY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MY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প্রকার</a:t>
            </a:r>
            <a:r>
              <a:rPr lang="en-MY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MY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যথা</a:t>
            </a:r>
            <a:r>
              <a:rPr lang="en-MY" sz="6000" dirty="0">
                <a:latin typeface="NikoshBAN" panose="02000000000000000000" pitchFamily="2" charset="0"/>
                <a:cs typeface="NikoshBAN" panose="02000000000000000000" pitchFamily="2" charset="0"/>
              </a:rPr>
              <a:t>-(ক) </a:t>
            </a:r>
            <a:r>
              <a:rPr lang="en-MY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স্থিতি</a:t>
            </a:r>
            <a:r>
              <a:rPr lang="en-MY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MY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জড়তা</a:t>
            </a:r>
            <a:r>
              <a:rPr lang="en-MY" sz="6000" dirty="0">
                <a:latin typeface="NikoshBAN" panose="02000000000000000000" pitchFamily="2" charset="0"/>
                <a:cs typeface="NikoshBAN" panose="02000000000000000000" pitchFamily="2" charset="0"/>
              </a:rPr>
              <a:t> (খ) </a:t>
            </a:r>
            <a:r>
              <a:rPr lang="en-MY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গতি</a:t>
            </a:r>
            <a:r>
              <a:rPr lang="en-MY" sz="60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MY" sz="6000" dirty="0" err="1">
                <a:latin typeface="NikoshBAN" panose="02000000000000000000" pitchFamily="2" charset="0"/>
                <a:cs typeface="NikoshBAN" panose="02000000000000000000" pitchFamily="2" charset="0"/>
              </a:rPr>
              <a:t>জড়তা</a:t>
            </a:r>
            <a:r>
              <a:rPr lang="en-MY" sz="6000" dirty="0">
                <a:latin typeface="NikoshBAN" panose="02000000000000000000" pitchFamily="2" charset="0"/>
                <a:cs typeface="NikoshBAN" panose="02000000000000000000" pitchFamily="2" charset="0"/>
              </a:rPr>
              <a:t>।</a:t>
            </a:r>
            <a:endParaRPr lang="en-US" sz="6000" b="1" dirty="0">
              <a:solidFill>
                <a:srgbClr val="002060"/>
              </a:solidFill>
              <a:latin typeface="NikoshBAN" panose="02000000000000000000" pitchFamily="2" charset="0"/>
              <a:ea typeface="Times New Roman" panose="02020603050405020304" pitchFamily="18" charset="0"/>
              <a:cs typeface="NikoshBAN" panose="02000000000000000000" pitchFamily="2" charset="0"/>
            </a:endParaRPr>
          </a:p>
          <a:p>
            <a:endParaRPr lang="en-US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96732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0200" y="685800"/>
            <a:ext cx="9144000" cy="43434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5257800"/>
            <a:ext cx="6400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সিট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বেল্ট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পরিহিত</a:t>
            </a:r>
            <a:r>
              <a:rPr lang="en-US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4400" dirty="0" err="1" smtClean="0">
                <a:latin typeface="NikoshBAN" panose="02000000000000000000" pitchFamily="2" charset="0"/>
                <a:cs typeface="NikoshBAN" panose="02000000000000000000" pitchFamily="2" charset="0"/>
              </a:rPr>
              <a:t>যাত্রী</a:t>
            </a:r>
            <a:endParaRPr lang="en-US" sz="4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35194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7000" y="685800"/>
            <a:ext cx="6981825" cy="376237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19200" y="5105400"/>
            <a:ext cx="9220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বাস/গাড়ি হঠাত বাঁক নিলে যাত্রী অন্যদিকে ঝুঁকে পড়ে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808191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solidFill>
            <a:schemeClr val="bg1"/>
          </a:solidFill>
          <a:ln>
            <a:solidFill>
              <a:srgbClr val="6600FF"/>
            </a:solidFill>
          </a:ln>
        </p:spPr>
        <p:txBody>
          <a:bodyPr>
            <a:noAutofit/>
          </a:bodyPr>
          <a:lstStyle/>
          <a:p>
            <a:pPr algn="ctr"/>
            <a:r>
              <a:rPr lang="bn-BD" sz="4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itchFamily="2" charset="0"/>
                <a:cs typeface="NikoshBAN" pitchFamily="2" charset="0"/>
              </a:rPr>
              <a:t>জোড়ায় কাজ </a:t>
            </a:r>
            <a:endParaRPr lang="en-US" sz="4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নিউটনের প্রথম সূত্র লিখ।</a:t>
            </a:r>
          </a:p>
          <a:p>
            <a:pPr marL="0" indent="0">
              <a:buNone/>
            </a:pPr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জড়তার একটি ব্যবহারিক কাজ লিখ।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25845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066800" y="1828800"/>
            <a:ext cx="10134600" cy="4191000"/>
          </a:xfrm>
          <a:noFill/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r>
              <a:rPr lang="bn-IN" sz="8700" dirty="0" smtClean="0">
                <a:solidFill>
                  <a:schemeClr val="accent4"/>
                </a:solidFill>
                <a:latin typeface="NikoshBAN" pitchFamily="2" charset="0"/>
                <a:cs typeface="NikoshBAN" pitchFamily="2" charset="0"/>
              </a:rPr>
              <a:t>পদ্ম, শাপলা, গাঁদা, শিউলি, হাস্না হেনা- দল</a:t>
            </a:r>
          </a:p>
          <a:p>
            <a:pPr marL="0" indent="0">
              <a:buNone/>
            </a:pPr>
            <a:r>
              <a:rPr lang="bn-IN" sz="8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১। বস্তুর জড়তা এবং বলের গুণগত ধারণা নিউটনের প্রথম সূত্রের সাহায্য নিয়ে ব্যাখ্যা কর।</a:t>
            </a:r>
          </a:p>
          <a:p>
            <a:pPr marL="0" indent="0">
              <a:buNone/>
            </a:pPr>
            <a:r>
              <a:rPr lang="bn-IN" sz="8400" dirty="0" smtClean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২। জড়তা ও বল এর সংজ্ঞা লিখ।</a:t>
            </a:r>
            <a:endParaRPr lang="en-MY" sz="8400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  <a:p>
            <a:endParaRPr lang="en-MY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endParaRPr lang="en-MY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  <a:p>
            <a:pPr marL="0" indent="0">
              <a:buNone/>
            </a:pPr>
            <a:r>
              <a:rPr lang="en-MY" sz="4000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                                                            </a:t>
            </a:r>
            <a:endParaRPr lang="en-US" sz="4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200400" y="609601"/>
            <a:ext cx="4648200" cy="762000"/>
          </a:xfrm>
        </p:spPr>
        <p:txBody>
          <a:bodyPr>
            <a:no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দলীয়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05823939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038600" y="762000"/>
            <a:ext cx="2008883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bn-IN" sz="6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মূল্যায়ন</a:t>
            </a:r>
            <a:endParaRPr lang="en-US" sz="6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43000" y="1676400"/>
            <a:ext cx="101346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বল কাকে বলে?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নিউটনের প্রথম সূত্রটি বল।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জড়তা কাকে বলে?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৪। জড়তা কত প্রকার ও কি কি?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৫। স্থিতি জড়তা কাকে বলে?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৬। গতি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জড়তা কাকে বলে?</a:t>
            </a:r>
          </a:p>
          <a:p>
            <a:r>
              <a:rPr lang="bn-IN" sz="2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  </a:t>
            </a:r>
            <a:endParaRPr lang="en-US" sz="24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151227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62400" y="990600"/>
            <a:ext cx="4267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বাড়ির কাজ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19200" y="2514600"/>
            <a:ext cx="10210800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১। আমাদের বাস্তব জীবনে জড়তার ব্যবহারিক প্রয়োগ লিখ।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২। নিউটনের প্রথম সূত্র লিখ।</a:t>
            </a:r>
          </a:p>
          <a:p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৩।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স্থিতি </a:t>
            </a:r>
            <a:r>
              <a:rPr lang="bn-IN" sz="44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জড়তা ও </a:t>
            </a:r>
            <a:r>
              <a:rPr lang="bn-IN" sz="4400" dirty="0">
                <a:latin typeface="NikoshBAN" panose="02000000000000000000" pitchFamily="2" charset="0"/>
                <a:cs typeface="NikoshBAN" panose="02000000000000000000" pitchFamily="2" charset="0"/>
              </a:rPr>
              <a:t>গতি জড়তা কাকে বলে?</a:t>
            </a:r>
          </a:p>
          <a:p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4601074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371600" y="838200"/>
            <a:ext cx="9525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60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 </a:t>
            </a:r>
            <a:r>
              <a:rPr lang="bn-IN" sz="7200" dirty="0">
                <a:solidFill>
                  <a:srgbClr val="C00000"/>
                </a:solidFill>
                <a:latin typeface="NikoshBAN" pitchFamily="2" charset="0"/>
                <a:cs typeface="NikoshBAN" pitchFamily="2" charset="0"/>
              </a:rPr>
              <a:t>সবাইকে ধন্যবাদ </a:t>
            </a:r>
            <a:endParaRPr lang="en-US" sz="6000" dirty="0">
              <a:solidFill>
                <a:srgbClr val="C00000"/>
              </a:solidFill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828800"/>
            <a:ext cx="91440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545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Date Placeholder 1">
            <a:extLst>
              <a:ext uri="{FF2B5EF4-FFF2-40B4-BE49-F238E27FC236}">
                <a16:creationId xmlns:a16="http://schemas.microsoft.com/office/drawing/2014/main" xmlns="" id="{CA772927-8016-436B-BC26-353B5C9352E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3292800" y="7422317"/>
            <a:ext cx="2371108" cy="365125"/>
          </a:xfrm>
        </p:spPr>
        <p:txBody>
          <a:bodyPr/>
          <a:lstStyle/>
          <a:p>
            <a:fld id="{09FCEC3F-1757-4E80-BC7F-6E10E4AFDEF0}" type="datetime1">
              <a:rPr lang="en-US" smtClean="0"/>
              <a:t>8/24/2020</a:t>
            </a:fld>
            <a:endParaRPr lang="en-US"/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7E39F890-753B-4BC2-8A1F-24F284D985BC}"/>
              </a:ext>
            </a:extLst>
          </p:cNvPr>
          <p:cNvSpPr txBox="1"/>
          <p:nvPr/>
        </p:nvSpPr>
        <p:spPr>
          <a:xfrm>
            <a:off x="12644928" y="3276904"/>
            <a:ext cx="15558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09600"/>
            <a:ext cx="2719250" cy="2514601"/>
          </a:xfrm>
          <a:prstGeom prst="rect">
            <a:avLst/>
          </a:prstGeom>
        </p:spPr>
      </p:pic>
      <p:cxnSp>
        <p:nvCxnSpPr>
          <p:cNvPr id="14" name="Straight Connector 13"/>
          <p:cNvCxnSpPr/>
          <p:nvPr/>
        </p:nvCxnSpPr>
        <p:spPr>
          <a:xfrm>
            <a:off x="5867400" y="1094985"/>
            <a:ext cx="53788" cy="5217458"/>
          </a:xfrm>
          <a:prstGeom prst="line">
            <a:avLst/>
          </a:prstGeom>
          <a:ln w="762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685801" y="3239934"/>
            <a:ext cx="497810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 নির্মল মৃধা </a:t>
            </a:r>
            <a:endParaRPr lang="en-US" sz="3600" b="1" dirty="0">
              <a:latin typeface="NikoshBAN" pitchFamily="2" charset="0"/>
              <a:cs typeface="NikoshBAN" pitchFamily="2" charset="0"/>
            </a:endParaRP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(এ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ম.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এসসি</a:t>
            </a:r>
            <a:r>
              <a:rPr lang="en-US" sz="3600" b="1" dirty="0">
                <a:latin typeface="NikoshBAN" pitchFamily="2" charset="0"/>
                <a:cs typeface="NikoshBAN" pitchFamily="2" charset="0"/>
              </a:rPr>
              <a:t>,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 এম.এড ) </a:t>
            </a:r>
          </a:p>
          <a:p>
            <a:r>
              <a:rPr lang="bn-BD" sz="3600" b="1" dirty="0">
                <a:latin typeface="NikoshBAN" pitchFamily="2" charset="0"/>
                <a:cs typeface="NikoshBAN" pitchFamily="2" charset="0"/>
              </a:rPr>
              <a:t>সহকারী শিক্ষক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(</a:t>
            </a:r>
            <a:r>
              <a:rPr lang="bn-IN" sz="3600" b="1" dirty="0">
                <a:latin typeface="NikoshBAN" pitchFamily="2" charset="0"/>
                <a:cs typeface="NikoshBAN" pitchFamily="2" charset="0"/>
              </a:rPr>
              <a:t>বিজ্ঞান</a:t>
            </a:r>
            <a:r>
              <a:rPr lang="bn-BD" sz="3600" b="1" dirty="0">
                <a:latin typeface="NikoshBAN" pitchFamily="2" charset="0"/>
                <a:cs typeface="NikoshBAN" pitchFamily="2" charset="0"/>
              </a:rPr>
              <a:t>) </a:t>
            </a:r>
          </a:p>
          <a:p>
            <a:r>
              <a:rPr lang="bn-IN" sz="3600" b="1" dirty="0">
                <a:latin typeface="NikoshBAN" pitchFamily="2" charset="0"/>
                <a:cs typeface="NikoshBAN" pitchFamily="2" charset="0"/>
              </a:rPr>
              <a:t>শহীদপুর খান এ সবুর মা/বি, তেরখাদা,খুলনা।</a:t>
            </a:r>
            <a:endParaRPr lang="bn-BD" sz="3600" b="1" dirty="0">
              <a:latin typeface="NikoshBAN" pitchFamily="2" charset="0"/>
              <a:cs typeface="NikoshBAN" pitchFamily="2" charset="0"/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6124679" y="3955073"/>
            <a:ext cx="5381521" cy="23391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শ্রেণি- নবম-দশম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বিষয়- বিজ্ঞান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অধ্যায়-১০</a:t>
            </a:r>
          </a:p>
          <a:p>
            <a:pPr algn="ctr"/>
            <a:r>
              <a:rPr lang="bn-IN" sz="3200" dirty="0">
                <a:latin typeface="NikoshBAN" panose="02000000000000000000" pitchFamily="2" charset="0"/>
                <a:cs typeface="NikoshBAN" panose="02000000000000000000" pitchFamily="2" charset="0"/>
              </a:rPr>
              <a:t>পাঠ- 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১০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.1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ও</a:t>
            </a:r>
            <a:r>
              <a:rPr lang="en-US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10.1.1</a:t>
            </a:r>
            <a:r>
              <a:rPr lang="bn-IN" sz="3200" dirty="0" smtClean="0">
                <a:latin typeface="NikoshBAN" panose="02000000000000000000" pitchFamily="2" charset="0"/>
                <a:cs typeface="NikoshBAN" panose="02000000000000000000" pitchFamily="2" charset="0"/>
              </a:rPr>
              <a:t>(বল,জড়তা)</a:t>
            </a:r>
            <a:endParaRPr lang="bn-IN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  <a:p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3801" y="609600"/>
            <a:ext cx="3591426" cy="33454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6000">
        <p15:prstTrans prst="curtains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0C9C0DD7-D26E-42BC-8A30-50CE7FE4CB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1295400"/>
            <a:ext cx="4860092" cy="43434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xmlns="" id="{D0325E02-CDDB-4290-B81B-A2F29DE0F03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295400"/>
            <a:ext cx="4648200" cy="4343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3641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3600" y="609601"/>
            <a:ext cx="7772400" cy="40386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286000" y="4684693"/>
            <a:ext cx="7620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200" b="1" dirty="0">
                <a:solidFill>
                  <a:srgbClr val="00B050"/>
                </a:solidFill>
                <a:latin typeface="NikoshBAN" pitchFamily="2" charset="0"/>
                <a:cs typeface="NikoshBAN" pitchFamily="2" charset="0"/>
              </a:rPr>
              <a:t>উপরের চিত্রগুলো থেকে কী বুঝলে এই সকল কাজকর্ম কী আপনা আপনি ঘটছে নাকি বাইরে থেকে কিছু প্রয়োগ করা লাগছে ? </a:t>
            </a:r>
            <a:endParaRPr lang="en-US" sz="3200" b="1" dirty="0">
              <a:solidFill>
                <a:srgbClr val="00B050"/>
              </a:solidFill>
              <a:latin typeface="NikoshBAN" pitchFamily="2" charset="0"/>
              <a:cs typeface="NikoshBAN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04573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ct 1">
            <a:hlinkClick r:id="" action="ppaction://ole?verb=0"/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5720420"/>
              </p:ext>
            </p:extLst>
          </p:nvPr>
        </p:nvGraphicFramePr>
        <p:xfrm>
          <a:off x="5638800" y="3043239"/>
          <a:ext cx="914400" cy="771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2" name="Packager Shell Object" showAsIcon="1" r:id="rId3" imgW="914400" imgH="771480" progId="Package">
                  <p:embed/>
                </p:oleObj>
              </mc:Choice>
              <mc:Fallback>
                <p:oleObj name="Packager Shell Object" showAsIcon="1" r:id="rId3" imgW="914400" imgH="771480" progId="Package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5638800" y="3043239"/>
                        <a:ext cx="914400" cy="7715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819400" y="1143000"/>
            <a:ext cx="60960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ভিডিওটি মনোযোগ সহকারে দেখ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81078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19400" y="1600200"/>
            <a:ext cx="69342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115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বল,জড়তা</a:t>
            </a:r>
            <a:endParaRPr lang="en-US" sz="115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514752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0" y="1524000"/>
            <a:ext cx="7620000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BD" sz="3600" b="1" dirty="0">
                <a:solidFill>
                  <a:schemeClr val="accent2">
                    <a:lumMod val="75000"/>
                  </a:schemeClr>
                </a:solidFill>
                <a:latin typeface="NikoshBAN" pitchFamily="2" charset="0"/>
                <a:cs typeface="NikoshBAN" pitchFamily="2" charset="0"/>
              </a:rPr>
              <a:t>শিখন ফলঃ </a:t>
            </a:r>
          </a:p>
          <a:p>
            <a:r>
              <a:rPr lang="bn-BD" sz="3200" dirty="0">
                <a:solidFill>
                  <a:schemeClr val="accent1">
                    <a:lumMod val="50000"/>
                  </a:schemeClr>
                </a:solidFill>
                <a:latin typeface="NikoshBAN" pitchFamily="2" charset="0"/>
                <a:cs typeface="NikoshBAN" pitchFamily="2" charset="0"/>
              </a:rPr>
              <a:t>এই পাঠ শেষে শিক্ষার্থীরা-</a:t>
            </a:r>
          </a:p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১। বল কী বলতে পারবে; </a:t>
            </a:r>
          </a:p>
          <a:p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২। জড়তা কী বলতে পারবে; </a:t>
            </a:r>
            <a:endParaRPr lang="bn-IN" sz="3600" dirty="0">
              <a:solidFill>
                <a:schemeClr val="tx1">
                  <a:lumMod val="95000"/>
                  <a:lumOff val="5000"/>
                </a:schemeClr>
              </a:solidFill>
              <a:latin typeface="NikoshBAN" pitchFamily="2" charset="0"/>
              <a:cs typeface="NikoshBAN" pitchFamily="2" charset="0"/>
            </a:endParaRPr>
          </a:p>
          <a:p>
            <a:r>
              <a:rPr lang="bn-IN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৪</a:t>
            </a:r>
            <a:r>
              <a:rPr lang="bn-BD" sz="3600" dirty="0">
                <a:solidFill>
                  <a:schemeClr val="tx1">
                    <a:lumMod val="95000"/>
                    <a:lumOff val="5000"/>
                  </a:schemeClr>
                </a:solidFill>
                <a:latin typeface="NikoshBAN" pitchFamily="2" charset="0"/>
                <a:cs typeface="NikoshBAN" pitchFamily="2" charset="0"/>
              </a:rPr>
              <a:t>। বস্তুর জড়তা ও বলের গুণগত ধারনা নিউটনের প্রথম সুত্রের সাহায্যে ব্যাখ্যা করতে পারবে;  </a:t>
            </a:r>
          </a:p>
          <a:p>
            <a:endParaRPr lang="en-U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57400" y="2755880"/>
            <a:ext cx="8077200" cy="3416320"/>
          </a:xfrm>
          <a:prstGeom prst="rect">
            <a:avLst/>
          </a:prstGeom>
          <a:noFill/>
          <a:ln>
            <a:solidFill>
              <a:schemeClr val="accent3"/>
            </a:solidFill>
          </a:ln>
        </p:spPr>
        <p:txBody>
          <a:bodyPr wrap="square" rtlCol="0">
            <a:spAutoFit/>
          </a:bodyPr>
          <a:lstStyle/>
          <a:p>
            <a:r>
              <a:rPr lang="bn-BD" sz="4400" dirty="0">
                <a:solidFill>
                  <a:schemeClr val="accent3"/>
                </a:solidFill>
                <a:latin typeface="NikoshBAN" pitchFamily="2" charset="0"/>
                <a:cs typeface="NikoshBAN" pitchFamily="2" charset="0"/>
              </a:rPr>
              <a:t>বলঃ</a:t>
            </a:r>
            <a:r>
              <a:rPr lang="bn-BD" sz="3600" dirty="0">
                <a:latin typeface="NikoshBAN" pitchFamily="2" charset="0"/>
                <a:cs typeface="NikoshBAN" pitchFamily="2" charset="0"/>
              </a:rPr>
              <a:t>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কোন বস্তুর উপর অন্য বস্তুর ধাক্কা বা টানাই হচ্ছে বল। আর নিউটনের প্রথম সূত্র অনুসারে- যা স্থির বস্তুর উপর ক্রিয়া করে </a:t>
            </a:r>
            <a:r>
              <a:rPr lang="bn-BD" sz="3600" b="1" dirty="0" smtClean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তাকে </a:t>
            </a:r>
            <a:r>
              <a:rPr lang="bn-BD" sz="3600" b="1" dirty="0">
                <a:solidFill>
                  <a:srgbClr val="002060"/>
                </a:solidFill>
                <a:latin typeface="NikoshBAN" pitchFamily="2" charset="0"/>
                <a:cs typeface="NikoshBAN" pitchFamily="2" charset="0"/>
              </a:rPr>
              <a:t>গতিশীল করে বা করেতে চায় বা গতিশীল বস্তুর উপর ক্রিয়া করে তার গতির পরির্তন করে বা করতে চায় তাকে বল বলে।   </a:t>
            </a:r>
          </a:p>
          <a:p>
            <a:endParaRPr lang="en-US" sz="2800" dirty="0">
              <a:latin typeface="NikoshBAN" pitchFamily="2" charset="0"/>
              <a:cs typeface="NikoshBAN" pitchFamily="2" charset="0"/>
            </a:endParaRPr>
          </a:p>
        </p:txBody>
      </p:sp>
      <p:pic>
        <p:nvPicPr>
          <p:cNvPr id="4" name="Picture 3" descr="car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1400" y="609600"/>
            <a:ext cx="5257800" cy="20574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xmlns="" id="{D0325E02-CDDB-4290-B81B-A2F29DE0F0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685800"/>
            <a:ext cx="4724400" cy="43434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85800" y="5029200"/>
            <a:ext cx="4800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bn-IN" sz="40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গাড়িতে বল প্রয়োগ করা হচ্ছে</a:t>
            </a:r>
            <a:endParaRPr lang="en-US" sz="40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5000" y="685800"/>
            <a:ext cx="4953000" cy="48006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5638800" y="4724400"/>
            <a:ext cx="533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 smtClean="0">
                <a:latin typeface="NikoshBAN" panose="02000000000000000000" pitchFamily="2" charset="0"/>
                <a:cs typeface="NikoshBAN" panose="02000000000000000000" pitchFamily="2" charset="0"/>
              </a:rPr>
              <a:t>বোতল  মোচড়ানো হচ্ছে</a:t>
            </a:r>
            <a:endParaRPr lang="en-US" sz="48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1735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800">
        <p:circle/>
      </p:transition>
    </mc:Choice>
    <mc:Fallback>
      <p:transition spd="slow">
        <p:circl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864</TotalTime>
  <Words>367</Words>
  <Application>Microsoft Office PowerPoint</Application>
  <PresentationFormat>Widescreen</PresentationFormat>
  <Paragraphs>51</Paragraphs>
  <Slides>19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6" baseType="lpstr">
      <vt:lpstr>Arial</vt:lpstr>
      <vt:lpstr>Calibri</vt:lpstr>
      <vt:lpstr>Garamond</vt:lpstr>
      <vt:lpstr>NikoshBAN</vt:lpstr>
      <vt:lpstr>Times New Roman</vt:lpstr>
      <vt:lpstr>Organic</vt:lpstr>
      <vt:lpstr>Package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জোড়ায় কাজ </vt:lpstr>
      <vt:lpstr>দলীয় কাজ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KHAN IMAMUL ISLAM</dc:creator>
  <cp:lastModifiedBy>iCG</cp:lastModifiedBy>
  <cp:revision>47</cp:revision>
  <dcterms:created xsi:type="dcterms:W3CDTF">2006-08-16T00:00:00Z</dcterms:created>
  <dcterms:modified xsi:type="dcterms:W3CDTF">2020-08-24T05:17:03Z</dcterms:modified>
</cp:coreProperties>
</file>