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9" r:id="rId2"/>
    <p:sldId id="260" r:id="rId3"/>
    <p:sldId id="282" r:id="rId4"/>
    <p:sldId id="261" r:id="rId5"/>
    <p:sldId id="271" r:id="rId6"/>
    <p:sldId id="26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32AD-C640-4FEB-8C83-2247C5BDDD3A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2337-4CBC-4996-92FF-9DE00982B5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97B9-DFF3-46E3-8A43-424A6A6C1C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2337-4CBC-4996-92FF-9DE00982B5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399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581400"/>
            <a:ext cx="5123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endParaRPr lang="en-US" sz="5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ABTABUL ALAM\Downloads\New Tab_files\mujib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2400"/>
            <a:ext cx="1600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00"/>
            <a:ext cx="5867400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476" y="533400"/>
            <a:ext cx="825578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 ১০০০ জীবিত জন্মে ৫ এর নিচে মৃতুহার ৩৭ জনে নামিয়ে আনা ।</a:t>
            </a:r>
            <a:endParaRPr lang="en-US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6096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৩</a:t>
            </a:r>
            <a:endParaRPr lang="en-US" sz="2400" dirty="0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35814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363855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41041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প্রসূতি মৃত্যুর হার প্রতি এক লক্ষ জীবিত জন্মে 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১০৫ জনে নামিয়ে আনা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419600" y="6096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৪</a:t>
            </a:r>
            <a:endParaRPr lang="en-US" sz="2400" dirty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28575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352800"/>
            <a:ext cx="2133600" cy="2143125"/>
          </a:xfrm>
          <a:prstGeom prst="rect">
            <a:avLst/>
          </a:prstGeom>
        </p:spPr>
      </p:pic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362200"/>
            <a:ext cx="3048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382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প্রতিষেধক টিকাদান, হাম প্রতিরোধ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(১২ মাসের কম বয়সী শিশুদের শতাংশ)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শতভাগ বাড়ানো । 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304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৫</a:t>
            </a:r>
            <a:endParaRPr lang="en-US" sz="2400" dirty="0"/>
          </a:p>
        </p:txBody>
      </p:sp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40386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2209800"/>
            <a:ext cx="3733801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অনুর্ধব-৫ বয়সী শিশুদের মধ্যে 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স্বল্প ওজন শিশুর অনুপাত ২০ শতাংশ হ্রাস । 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3048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৬</a:t>
            </a:r>
            <a:endParaRPr lang="en-US" sz="2400" dirty="0"/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81200"/>
            <a:ext cx="40386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36576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দক্ষ স্বাস্থ্যকর্মিদের উপস্থিতিতে সন্তান প্রসবের ঘটনা 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৬৫ শতাংশে উন্নীতকরণ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267200" y="3048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৭</a:t>
            </a:r>
            <a:endParaRPr lang="en-US" sz="2400" dirty="0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3943350" cy="3875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3810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মোট উর্বরতার হার ২.০-এ নামিয়ে আনা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038600" y="3810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৮</a:t>
            </a:r>
            <a:endParaRPr lang="en-US" sz="2400" dirty="0"/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912" y="2371725"/>
            <a:ext cx="2162175" cy="2114550"/>
          </a:xfrm>
          <a:prstGeom prst="rect">
            <a:avLst/>
          </a:prstGeom>
        </p:spPr>
      </p:pic>
      <p:pic>
        <p:nvPicPr>
          <p:cNvPr id="5" name="Picture 4" descr="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57400"/>
            <a:ext cx="76200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635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bn-IN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জন্মনিয়ন্ত্রণ পদ্ধতি ব্যবহারের হার ৭৫ শতাংশে উন্নীতকরণ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3810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৯</a:t>
            </a:r>
            <a:endParaRPr lang="en-US" sz="2400" dirty="0"/>
          </a:p>
        </p:txBody>
      </p:sp>
      <p:pic>
        <p:nvPicPr>
          <p:cNvPr id="4" name="Picture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502400" cy="431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763000" cy="32004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rgbClr val="7030A0"/>
                </a:solidFill>
              </a:rPr>
              <a:t>১) </a:t>
            </a:r>
            <a:r>
              <a:rPr lang="en-US" sz="2000" dirty="0" err="1" smtClean="0">
                <a:solidFill>
                  <a:srgbClr val="7030A0"/>
                </a:solidFill>
              </a:rPr>
              <a:t>বর্তমানে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বাংলাদেশে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কোন</a:t>
            </a:r>
            <a:r>
              <a:rPr lang="bn-IN" sz="2000" dirty="0" smtClean="0">
                <a:solidFill>
                  <a:srgbClr val="7030A0"/>
                </a:solidFill>
              </a:rPr>
              <a:t> পঞ্চবার্ষিক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pPr marL="457200" indent="-457200" algn="l"/>
            <a:r>
              <a:rPr lang="en-US" sz="2000" dirty="0" smtClean="0">
                <a:solidFill>
                  <a:srgbClr val="7030A0"/>
                </a:solidFill>
              </a:rPr>
              <a:t>         </a:t>
            </a:r>
            <a:r>
              <a:rPr lang="en-US" sz="2000" dirty="0" err="1" smtClean="0">
                <a:solidFill>
                  <a:srgbClr val="7030A0"/>
                </a:solidFill>
              </a:rPr>
              <a:t>পরিকল্পনা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ক্রিয়াশীল</a:t>
            </a:r>
            <a:r>
              <a:rPr lang="en-US" sz="2000" dirty="0" smtClean="0">
                <a:solidFill>
                  <a:srgbClr val="7030A0"/>
                </a:solidFill>
              </a:rPr>
              <a:t> ? </a:t>
            </a:r>
          </a:p>
          <a:p>
            <a:pPr marL="457200" indent="-457200" algn="l"/>
            <a:endParaRPr lang="bn-IN" sz="2000" dirty="0" smtClean="0">
              <a:solidFill>
                <a:srgbClr val="7030A0"/>
              </a:solidFill>
            </a:endParaRPr>
          </a:p>
          <a:p>
            <a:pPr marL="457200" indent="-457200" algn="l"/>
            <a:endParaRPr lang="en-US" sz="2000" dirty="0" smtClean="0">
              <a:solidFill>
                <a:srgbClr val="7030A0"/>
              </a:solidFill>
            </a:endParaRPr>
          </a:p>
          <a:p>
            <a:pPr marL="457200" indent="-457200" algn="l"/>
            <a:endParaRPr lang="en-US" sz="2000" dirty="0" smtClean="0">
              <a:solidFill>
                <a:srgbClr val="7030A0"/>
              </a:solidFill>
            </a:endParaRPr>
          </a:p>
          <a:p>
            <a:pPr marL="457200" indent="-457200" algn="l"/>
            <a:r>
              <a:rPr lang="en-US" sz="2000" dirty="0" smtClean="0">
                <a:solidFill>
                  <a:srgbClr val="7030A0"/>
                </a:solidFill>
              </a:rPr>
              <a:t>২)</a:t>
            </a:r>
            <a:r>
              <a:rPr lang="bn-IN" sz="2000" dirty="0" smtClean="0">
                <a:solidFill>
                  <a:srgbClr val="7030A0"/>
                </a:solidFill>
              </a:rPr>
              <a:t> প্রেক্ষিত পরিকল্পনা ‘রুপকল্প – ২০২১’ </a:t>
            </a:r>
          </a:p>
          <a:p>
            <a:pPr marL="457200" indent="-457200" algn="l"/>
            <a:r>
              <a:rPr lang="bn-IN" sz="2000" dirty="0" smtClean="0">
                <a:solidFill>
                  <a:srgbClr val="7030A0"/>
                </a:solidFill>
              </a:rPr>
              <a:t>      এর মেয়াদ কত ?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8400"/>
            <a:ext cx="6629400" cy="533400"/>
          </a:xfrm>
          <a:blipFill>
            <a:blip r:embed="rId3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সাধারণ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বহুনির্বাচনি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</a:t>
            </a:r>
            <a:r>
              <a:rPr lang="en-US" sz="3600" dirty="0" smtClean="0"/>
              <a:t> (Simple MCQ)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5181600" y="4876800"/>
            <a:ext cx="1752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ক)</a:t>
            </a:r>
            <a:endParaRPr lang="bn-IN" sz="2000" dirty="0" smtClean="0"/>
          </a:p>
          <a:p>
            <a:pPr algn="ctr"/>
            <a:r>
              <a:rPr lang="bn-IN" sz="2000" dirty="0" smtClean="0"/>
              <a:t>২০১১-২০২১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562600"/>
            <a:ext cx="1752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গ)</a:t>
            </a:r>
            <a:endParaRPr lang="bn-IN" sz="2000" dirty="0" smtClean="0"/>
          </a:p>
          <a:p>
            <a:pPr algn="ctr"/>
            <a:r>
              <a:rPr lang="bn-IN" sz="2000" dirty="0" smtClean="0"/>
              <a:t>২০১০-২০২০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7086600" y="5562600"/>
            <a:ext cx="1828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ঘ)</a:t>
            </a:r>
            <a:endParaRPr lang="bn-IN" sz="2000" dirty="0" smtClean="0"/>
          </a:p>
          <a:p>
            <a:pPr algn="ctr"/>
            <a:r>
              <a:rPr lang="bn-IN" sz="2000" dirty="0" smtClean="0"/>
              <a:t>২০১৫-২০২১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7086600" y="4876800"/>
            <a:ext cx="1828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/>
              <a:t>খ)</a:t>
            </a:r>
            <a:r>
              <a:rPr lang="bn-IN" sz="2000" dirty="0" smtClean="0"/>
              <a:t> </a:t>
            </a:r>
          </a:p>
          <a:p>
            <a:pPr algn="ctr"/>
            <a:r>
              <a:rPr lang="bn-IN" sz="2000" dirty="0" smtClean="0"/>
              <a:t>২০১০-২০২১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791200" y="4038600"/>
            <a:ext cx="1524000" cy="533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গ) </a:t>
            </a:r>
            <a:r>
              <a:rPr lang="en-US" dirty="0" err="1" smtClean="0"/>
              <a:t>ষষ্ঠ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467600" y="3962400"/>
            <a:ext cx="14478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ঘ) </a:t>
            </a:r>
            <a:r>
              <a:rPr lang="en-US" dirty="0" err="1" smtClean="0"/>
              <a:t>সপ্তম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391400" y="3276600"/>
            <a:ext cx="15240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খ) </a:t>
            </a:r>
            <a:r>
              <a:rPr lang="en-US" dirty="0" err="1" smtClean="0"/>
              <a:t>পঞ্চম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2400" y="1524000"/>
            <a:ext cx="32766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মূল্যায়ণ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1200" y="3352800"/>
            <a:ext cx="15240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</a:t>
            </a:r>
            <a:r>
              <a:rPr lang="en-US" dirty="0" err="1" smtClean="0"/>
              <a:t>চতুর্থ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21590" y="228600"/>
            <a:ext cx="677942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পরীক্ষার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জন্য</a:t>
            </a:r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প্রস্তুতি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15000" y="1524000"/>
            <a:ext cx="32766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</a:rPr>
              <a:t>একক কাজ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3505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 algn="l"/>
            <a:endParaRPr lang="en-US" sz="1600" dirty="0" smtClean="0">
              <a:solidFill>
                <a:srgbClr val="00B050"/>
              </a:solidFill>
            </a:endParaRPr>
          </a:p>
          <a:p>
            <a:pPr marL="457200" indent="-457200" algn="l"/>
            <a:r>
              <a:rPr lang="bn-IN" sz="1600" dirty="0" smtClean="0">
                <a:solidFill>
                  <a:srgbClr val="00B050"/>
                </a:solidFill>
              </a:rPr>
              <a:t>১)দক্ষ মানব সম্পদ তৈরীর জন্য উন্নয়ন পরিকল্পনার</a:t>
            </a:r>
          </a:p>
          <a:p>
            <a:pPr marL="457200" indent="-457200" algn="l"/>
            <a:r>
              <a:rPr lang="bn-IN" sz="1600" dirty="0" smtClean="0">
                <a:solidFill>
                  <a:srgbClr val="00B050"/>
                </a:solidFill>
              </a:rPr>
              <a:t>অন্তর্ভূক্ত বিষয় হলো-</a:t>
            </a: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অপ্রত্যাশিত ব্যয় হ্রাস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শিক্ষা ও প্রশিক্ষণ</a:t>
            </a:r>
          </a:p>
          <a:p>
            <a:pPr marL="457200" indent="-457200" algn="l"/>
            <a:r>
              <a:rPr lang="bn-BD" sz="1600" dirty="0" smtClean="0">
                <a:solidFill>
                  <a:schemeClr val="tx1"/>
                </a:solidFill>
              </a:rPr>
              <a:t>iii)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কর্মমূখী শিক্ষাদান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কোনটি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সঠিক</a:t>
            </a:r>
            <a:r>
              <a:rPr lang="en-US" sz="1600" dirty="0" smtClean="0">
                <a:solidFill>
                  <a:schemeClr val="tx1"/>
                </a:solidFill>
              </a:rPr>
              <a:t> ?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IN" sz="2000" dirty="0" smtClean="0">
                <a:solidFill>
                  <a:srgbClr val="00B050"/>
                </a:solidFill>
              </a:rPr>
              <a:t>২</a:t>
            </a:r>
            <a:r>
              <a:rPr lang="en-US" sz="1600" dirty="0" smtClean="0">
                <a:solidFill>
                  <a:srgbClr val="00B050"/>
                </a:solidFill>
              </a:rPr>
              <a:t>) </a:t>
            </a:r>
            <a:r>
              <a:rPr lang="bn-IN" sz="1600" dirty="0" smtClean="0">
                <a:solidFill>
                  <a:srgbClr val="00B050"/>
                </a:solidFill>
              </a:rPr>
              <a:t>উন্নয়নশীল দেশে উন্নয়ন পরিকল্পনা গ্রহন করা হয়-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) </a:t>
            </a:r>
            <a:r>
              <a:rPr lang="bn-IN" sz="1600" dirty="0" smtClean="0">
                <a:solidFill>
                  <a:schemeClr val="tx1"/>
                </a:solidFill>
              </a:rPr>
              <a:t>দীর্ঘ মেয়াদি উন্নয়নের জন্য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bn-BD" sz="1600" dirty="0" smtClean="0">
                <a:solidFill>
                  <a:schemeClr val="tx1"/>
                </a:solidFill>
              </a:rPr>
              <a:t>)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bn-IN" sz="1600" dirty="0" smtClean="0">
                <a:solidFill>
                  <a:schemeClr val="tx1"/>
                </a:solidFill>
              </a:rPr>
              <a:t>স্বল্পমেয়াদি উন্নয়নের জন্য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1600" dirty="0" smtClean="0">
                <a:solidFill>
                  <a:schemeClr val="tx1"/>
                </a:solidFill>
              </a:rPr>
              <a:t>iii)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bn-IN" sz="1600" dirty="0" smtClean="0">
                <a:solidFill>
                  <a:schemeClr val="tx1"/>
                </a:solidFill>
              </a:rPr>
              <a:t>কাঙ্খিত উন্নয়নের জন্য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1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কোনটি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সঠিক</a:t>
            </a:r>
            <a:r>
              <a:rPr lang="en-US" sz="1600" dirty="0" smtClean="0">
                <a:solidFill>
                  <a:schemeClr val="tx1"/>
                </a:solidFill>
              </a:rPr>
              <a:t> ?</a:t>
            </a:r>
            <a:endParaRPr lang="bn-BD" sz="16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4038600"/>
            <a:ext cx="1828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গ)</a:t>
            </a:r>
            <a:r>
              <a:rPr lang="bn-BD" dirty="0" smtClean="0">
                <a:solidFill>
                  <a:schemeClr val="tx1"/>
                </a:solidFill>
              </a:rPr>
              <a:t> ii</a:t>
            </a:r>
            <a:r>
              <a:rPr lang="en-US" dirty="0" smtClean="0">
                <a:solidFill>
                  <a:schemeClr val="tx1"/>
                </a:solidFill>
              </a:rPr>
              <a:t> ও iii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3505200"/>
            <a:ext cx="1828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3505200"/>
            <a:ext cx="1905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খ) </a:t>
            </a:r>
            <a:r>
              <a:rPr lang="bn-BD" dirty="0" smtClean="0">
                <a:solidFill>
                  <a:schemeClr val="tx1"/>
                </a:solidFill>
              </a:rPr>
              <a:t>i </a:t>
            </a:r>
            <a:r>
              <a:rPr lang="en-US" dirty="0" smtClean="0">
                <a:solidFill>
                  <a:schemeClr val="tx1"/>
                </a:solidFill>
              </a:rPr>
              <a:t>ও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4038600"/>
            <a:ext cx="19050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en-US" dirty="0" smtClean="0">
                <a:solidFill>
                  <a:schemeClr val="tx1"/>
                </a:solidFill>
              </a:rPr>
              <a:t>ঘ)  I, </a:t>
            </a:r>
            <a:r>
              <a:rPr lang="bn-BD" dirty="0" smtClean="0">
                <a:solidFill>
                  <a:schemeClr val="tx1"/>
                </a:solidFill>
              </a:rPr>
              <a:t>ii </a:t>
            </a:r>
            <a:r>
              <a:rPr lang="en-US" dirty="0" smtClean="0">
                <a:solidFill>
                  <a:schemeClr val="tx1"/>
                </a:solidFill>
              </a:rPr>
              <a:t>ও ii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4800" y="5410200"/>
            <a:ext cx="2057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114800" y="5943600"/>
            <a:ext cx="2057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 ও iii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4600" y="5410200"/>
            <a:ext cx="1981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খ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5943600"/>
            <a:ext cx="1905000" cy="4572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ক)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i , ii</a:t>
            </a:r>
            <a:r>
              <a:rPr lang="en-US" dirty="0" smtClean="0">
                <a:solidFill>
                  <a:schemeClr val="tx1"/>
                </a:solidFill>
              </a:rPr>
              <a:t> ও iii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533400"/>
            <a:ext cx="3113353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পরীক্ষার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প্রস্তুতি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1905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</a:rPr>
              <a:t>বহুপদি সমাপ্তিসূচক বহুনির্বাচনি প্রশ্ন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bn-BD" sz="2400" dirty="0" smtClean="0">
                <a:solidFill>
                  <a:schemeClr val="bg1"/>
                </a:solidFill>
              </a:rPr>
              <a:t>(Multiple Completion MCQ)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2400" dirty="0" smtClean="0"/>
              <a:t>অভিন্ন তথ্যভিক্তিক বহুনির্বাচনি প্রশ্ন</a:t>
            </a:r>
            <a:r>
              <a:rPr lang="en-US" sz="2400" dirty="0" smtClean="0"/>
              <a:t> (Situation Set MCQ)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endParaRPr lang="bn-IN" sz="2000" dirty="0" smtClean="0"/>
          </a:p>
          <a:p>
            <a:pPr>
              <a:buNone/>
            </a:pPr>
            <a:r>
              <a:rPr lang="en-US" sz="2000" dirty="0" err="1" smtClean="0"/>
              <a:t>উদ্দীপকঃ</a:t>
            </a:r>
            <a:endParaRPr lang="bn-IN" sz="2000" dirty="0" smtClean="0"/>
          </a:p>
          <a:p>
            <a:pPr>
              <a:buNone/>
            </a:pPr>
            <a:r>
              <a:rPr lang="bn-IN" sz="2000" dirty="0" smtClean="0"/>
              <a:t>    স্যার ক্লাসে বাংলাদেশে গৃহীত বিভিন্ন পঞ্চবার্ষিক পরিকল্পনা সম্পর্কে পড়ালেন । তিনি বললেন এ পর্যন্ত ৭টি পঞ্চবার্ষিক পরিকল্পনা গ্রহন করা হয়েছে । দেশের প্রাপ্ত সম্পদের সুষ্ঠু ব্যবহার এবং সুচিন্তিত কর্মসূচি ও কৌশল গ্রহনের মাধ্যমে এ সকল পরিকল্পনা বাস্তবায়ন করা হচ্ছে বলে তিনি জানান ।</a:t>
            </a:r>
            <a:endParaRPr lang="en-US" sz="2000" dirty="0" smtClean="0"/>
          </a:p>
          <a:p>
            <a:pPr>
              <a:buNone/>
            </a:pPr>
            <a:r>
              <a:rPr lang="bn-BD" sz="2000" dirty="0" smtClean="0"/>
              <a:t>    </a:t>
            </a:r>
            <a:r>
              <a:rPr lang="en-US" sz="2000" dirty="0" smtClean="0"/>
              <a:t>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447800"/>
            <a:ext cx="3882390" cy="457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sz="1600" dirty="0" smtClean="0">
                <a:solidFill>
                  <a:srgbClr val="002060"/>
                </a:solidFill>
              </a:rPr>
              <a:t>পার্শ্বের উদ্দীপক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bn-BD" sz="1600" dirty="0" smtClean="0">
                <a:solidFill>
                  <a:srgbClr val="002060"/>
                </a:solidFill>
              </a:rPr>
              <a:t>থেকে ১ ও ২ নম্বর প্রশ্নের উত্তর দাও </a:t>
            </a:r>
          </a:p>
          <a:p>
            <a:pPr>
              <a:buNone/>
            </a:pPr>
            <a:r>
              <a:rPr lang="bn-IN" sz="1600" dirty="0" smtClean="0">
                <a:solidFill>
                  <a:srgbClr val="002060"/>
                </a:solidFill>
              </a:rPr>
              <a:t>১) সপ্তম পঞ্চবার্ষিক পরিকল্পনা কোন সালে শুরু হয় -</a:t>
            </a: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BD" sz="1600" dirty="0" smtClean="0">
              <a:solidFill>
                <a:srgbClr val="002060"/>
              </a:solidFill>
            </a:endParaRPr>
          </a:p>
          <a:p>
            <a:pPr>
              <a:buAutoNum type="arabicParenR"/>
            </a:pPr>
            <a:endParaRPr lang="bn-IN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n-IN" sz="1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1600" dirty="0" smtClean="0">
                <a:solidFill>
                  <a:srgbClr val="002060"/>
                </a:solidFill>
              </a:rPr>
              <a:t>২) পরিকল্পনা বাস্তবায়ন হলে -</a:t>
            </a:r>
            <a:endParaRPr lang="bn-BD" sz="1600" dirty="0" smtClean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27432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২০১৩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781800" y="2743200"/>
            <a:ext cx="1752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খ) ২০১৪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781800" y="33528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bn-IN" dirty="0" smtClean="0"/>
              <a:t>ঘ) ২০১৬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953000" y="335280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গ) ২০১৫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876800" y="5562600"/>
            <a:ext cx="2590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iii) </a:t>
            </a:r>
            <a:r>
              <a:rPr lang="bn-IN" sz="1600" dirty="0" smtClean="0"/>
              <a:t>জন্ম হার বাড়বে 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4953000"/>
            <a:ext cx="2590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ii) </a:t>
            </a:r>
            <a:r>
              <a:rPr lang="bn-IN" dirty="0" smtClean="0"/>
              <a:t>অর্থনৈতিক উন্নয়ন সম্ভব হবে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876800" y="4495800"/>
            <a:ext cx="2590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</a:t>
            </a:r>
            <a:r>
              <a:rPr lang="en-US" sz="1600" dirty="0" smtClean="0"/>
              <a:t>) </a:t>
            </a:r>
            <a:r>
              <a:rPr lang="bn-IN" sz="1600" dirty="0" smtClean="0"/>
              <a:t>জাতীয় আয় বৃদ্ধি পাবে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467600" y="4495800"/>
            <a:ext cx="11430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 smtClean="0"/>
              <a:t>কোনটিসঠিক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bn-IN" sz="1400" dirty="0" smtClean="0"/>
              <a:t>ক)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bn-IN" sz="1400" dirty="0" smtClean="0"/>
              <a:t> ও</a:t>
            </a:r>
            <a:r>
              <a:rPr lang="en-US" sz="1400" dirty="0" smtClean="0"/>
              <a:t> 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খ)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bn-IN" sz="1400" dirty="0" smtClean="0"/>
              <a:t> ও</a:t>
            </a:r>
            <a:r>
              <a:rPr lang="en-US" sz="1400" dirty="0" smtClean="0"/>
              <a:t> iii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গ)</a:t>
            </a:r>
            <a:r>
              <a:rPr lang="en-US" sz="1400" dirty="0" smtClean="0"/>
              <a:t> ii </a:t>
            </a:r>
            <a:r>
              <a:rPr lang="bn-IN" sz="1400" dirty="0" smtClean="0"/>
              <a:t>ও</a:t>
            </a:r>
            <a:r>
              <a:rPr lang="en-US" sz="1400" dirty="0" smtClean="0"/>
              <a:t> iii</a:t>
            </a:r>
            <a:endParaRPr lang="bn-IN" sz="1400" dirty="0" smtClean="0"/>
          </a:p>
          <a:p>
            <a:r>
              <a:rPr lang="en-US" sz="1400" dirty="0" smtClean="0"/>
              <a:t>    </a:t>
            </a:r>
            <a:r>
              <a:rPr lang="bn-IN" sz="1400" dirty="0" smtClean="0"/>
              <a:t>ঘ)</a:t>
            </a:r>
            <a:r>
              <a:rPr lang="en-US" sz="1400" dirty="0" smtClean="0"/>
              <a:t> </a:t>
            </a:r>
            <a:r>
              <a:rPr lang="en-US" sz="1400" dirty="0" err="1" smtClean="0"/>
              <a:t>I,ii</a:t>
            </a:r>
            <a:r>
              <a:rPr lang="bn-IN" sz="1400" dirty="0" smtClean="0"/>
              <a:t> ও</a:t>
            </a:r>
            <a:r>
              <a:rPr lang="en-US" sz="1400" dirty="0" smtClean="0"/>
              <a:t> iii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54623" y="228600"/>
            <a:ext cx="3113353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পরীক্ষার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প্রস্তুতি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 rot="10800000">
            <a:off x="228600" y="1295400"/>
            <a:ext cx="3962400" cy="25146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3359831" cy="19697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</a:t>
            </a:r>
            <a:r>
              <a:rPr lang="bn-IN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ফামারী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373" y="3657600"/>
            <a:ext cx="3568606" cy="24314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শ্রেণিঃ একাদশ/দ্বাদশ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বিষয়ঃ অর্থনীতি</a:t>
            </a: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দ্বিতীয় পত্র</a:t>
            </a:r>
            <a:endParaRPr lang="bn-IN" sz="20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অধ্যায়ঃ </a:t>
            </a:r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দশম</a:t>
            </a:r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(উন্নয়ন</a:t>
            </a:r>
            <a:r>
              <a:rPr lang="en-US" sz="2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পরিকল্পনা</a:t>
            </a:r>
            <a:r>
              <a:rPr lang="bn-IN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bn-IN" sz="2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সময়ঃ৪৫ মিনিট</a:t>
            </a:r>
          </a:p>
          <a:p>
            <a:pPr algn="ctr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তারিখঃ২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৪</a:t>
            </a:r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/০৮/২০২০খ্রিঃ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762000"/>
            <a:ext cx="14959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838200"/>
            <a:ext cx="17155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10" name="Picture 2" descr="C:\Users\pcmc\Pictures\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276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nip Single Corner Rectangle 10"/>
          <p:cNvSpPr/>
          <p:nvPr/>
        </p:nvSpPr>
        <p:spPr>
          <a:xfrm rot="16200000">
            <a:off x="5524500" y="571500"/>
            <a:ext cx="2362200" cy="365760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152400"/>
            <a:ext cx="2133600" cy="64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7030A0"/>
                  </a:solidFill>
                </a:ln>
              </a:rPr>
              <a:t>পরিচিতি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pic>
        <p:nvPicPr>
          <p:cNvPr id="15" name="Picture 14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1295401"/>
            <a:ext cx="1447800" cy="2133600"/>
          </a:xfrm>
          <a:prstGeom prst="rect">
            <a:avLst/>
          </a:prstGeom>
        </p:spPr>
      </p:pic>
      <p:pic>
        <p:nvPicPr>
          <p:cNvPr id="19" name="Picture 18" descr="বগ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1295400"/>
            <a:ext cx="1447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rgbClr val="00B050"/>
                </a:solidFill>
              </a:rPr>
              <a:t>দলীয় কাজ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6704" y="1371600"/>
            <a:ext cx="28119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সময়ঃ ১০ মিনিট</a:t>
            </a:r>
            <a:endParaRPr lang="en-US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158" y="2967335"/>
            <a:ext cx="8207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সপ্তম পঞ্চম বার্ষিক পরিকল্পনায় শিক্ষা, স্বাস্থ্য ও জনসংখ্যা</a:t>
            </a:r>
          </a:p>
          <a:p>
            <a:pPr algn="ctr"/>
            <a:r>
              <a:rPr lang="bn-IN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লক্ষ্য বাস্তবায়নে কতটুকু অগ্রগতি সাধিত হয়েছে –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তোমার নিজের মতামত ব্যক্ত কর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4114800" cy="674687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জ্ঞানমূলক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প্রশ্ন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3"/>
          </p:nvPr>
        </p:nvSpPr>
        <p:spPr>
          <a:xfrm>
            <a:off x="4648200" y="4343400"/>
            <a:ext cx="3962400" cy="674687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অনুধাবনমূলক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প্রশ্ন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105400"/>
            <a:ext cx="4114800" cy="1020762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bn-IN" dirty="0" smtClean="0"/>
              <a:t>১)উন্নয়ন পরিকল্পনা কী ?</a:t>
            </a:r>
          </a:p>
          <a:p>
            <a:pPr marL="514350" indent="-514350">
              <a:buNone/>
            </a:pPr>
            <a:r>
              <a:rPr lang="bn-IN" dirty="0" smtClean="0"/>
              <a:t>২)স্বল্পমেয়াদি</a:t>
            </a:r>
            <a:r>
              <a:rPr lang="en-US" dirty="0" smtClean="0"/>
              <a:t> </a:t>
            </a:r>
            <a:r>
              <a:rPr lang="en-US" dirty="0" err="1" smtClean="0"/>
              <a:t>পরিকল্পনা</a:t>
            </a:r>
            <a:r>
              <a:rPr lang="en-US" dirty="0" smtClean="0"/>
              <a:t> </a:t>
            </a:r>
            <a:r>
              <a:rPr lang="bn-IN" dirty="0" smtClean="0"/>
              <a:t>কী </a:t>
            </a:r>
            <a:r>
              <a:rPr lang="en-US" dirty="0" smtClean="0"/>
              <a:t>?</a:t>
            </a:r>
            <a:endParaRPr lang="bn-IN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4"/>
          </p:nvPr>
        </p:nvSpPr>
        <p:spPr>
          <a:xfrm>
            <a:off x="4648200" y="5105400"/>
            <a:ext cx="4114800" cy="1020763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bn-IN" dirty="0" smtClean="0"/>
              <a:t>১) সুষ্ঠু পরিকল্পনা উন্নয়নে সহায়ক – ব্যাখ্যা কর ।</a:t>
            </a:r>
          </a:p>
        </p:txBody>
      </p:sp>
      <p:sp>
        <p:nvSpPr>
          <p:cNvPr id="9" name="Oval 8"/>
          <p:cNvSpPr/>
          <p:nvPr/>
        </p:nvSpPr>
        <p:spPr>
          <a:xfrm>
            <a:off x="2743200" y="3962400"/>
            <a:ext cx="3886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(CQ)</a:t>
            </a:r>
            <a:endParaRPr lang="en-US" dirty="0"/>
          </a:p>
        </p:txBody>
      </p:sp>
      <p:pic>
        <p:nvPicPr>
          <p:cNvPr id="10" name="Picture 9" descr="বাড়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8229600" cy="365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95600" y="228600"/>
            <a:ext cx="397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 কাজ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213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4400" dirty="0" smtClean="0"/>
              <a:t>দশম অধ্যায়</a:t>
            </a:r>
            <a:r>
              <a:rPr lang="bn-BD" sz="4400" dirty="0" smtClean="0"/>
              <a:t/>
            </a:r>
            <a:br>
              <a:rPr lang="bn-BD" sz="4400" dirty="0" smtClean="0"/>
            </a:br>
            <a:r>
              <a:rPr lang="bn-IN" sz="4400" dirty="0" smtClean="0">
                <a:solidFill>
                  <a:srgbClr val="FFFF00"/>
                </a:solidFill>
              </a:rPr>
              <a:t>উন্নয়ন পরিকল্পনা </a:t>
            </a:r>
            <a:br>
              <a:rPr lang="bn-IN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(DEVELOPMENT PLANNING)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"/>
            <a:ext cx="7772400" cy="16764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আগামী ক্লাস</a:t>
            </a:r>
            <a:endParaRPr lang="bn-IN" sz="60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876800"/>
            <a:ext cx="777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আলোচ্য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</a:t>
            </a:r>
            <a:endParaRPr lang="bn-IN" sz="3600" dirty="0" smtClean="0"/>
          </a:p>
          <a:p>
            <a:pPr algn="ctr"/>
            <a:r>
              <a:rPr lang="bn-IN" sz="2400" dirty="0" smtClean="0"/>
              <a:t> ৭ম পঞ্চবার্ষিক পরিকল্পনা</a:t>
            </a:r>
            <a:endParaRPr lang="bn-BD" sz="2400" dirty="0" smtClean="0"/>
          </a:p>
          <a:p>
            <a:pPr algn="ctr"/>
            <a:r>
              <a:rPr lang="bn-IN" sz="2400" dirty="0" smtClean="0"/>
              <a:t>(</a:t>
            </a:r>
            <a:r>
              <a:rPr lang="en-US" sz="2400" dirty="0" err="1" smtClean="0"/>
              <a:t>জ্বালানি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অবকাঠামো</a:t>
            </a:r>
            <a:r>
              <a:rPr lang="bn-IN" sz="2400" dirty="0" smtClean="0"/>
              <a:t>)</a:t>
            </a:r>
            <a:endParaRPr lang="bn-B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no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এখানেই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শেষ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করছি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আগামী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ক্লাসে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সকলের উপস্থিতি কামনা করে সবাইকে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19575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ছবিগুলো দেখি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762000"/>
            <a:ext cx="2447925" cy="1963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0"/>
            <a:ext cx="26670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048000"/>
            <a:ext cx="24384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5029200"/>
            <a:ext cx="276225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5105400"/>
            <a:ext cx="2667000" cy="1543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762000"/>
            <a:ext cx="24384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3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5029200"/>
            <a:ext cx="25908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762000"/>
            <a:ext cx="28289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bn-IN" dirty="0" smtClean="0"/>
              <a:t>    উল্লেখিত ছবিগুলো দেখে শিক্ষা, স্বাস্থ্য ও জনসংখ্যা সম্পর্কে বিগত ৫ বছর পূর্বের অবস্থার সঙ্গে বর্তমান অবস্থার তুলনা কর ।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200400" y="1752600"/>
            <a:ext cx="2590800" cy="61264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সময় - ৭ মিনিট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38400" y="228600"/>
            <a:ext cx="403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জোড়ায় কাজ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আজকের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আলোচ্য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বিষয়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572000"/>
          </a:xfr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bn-IN" sz="3600" dirty="0" smtClean="0"/>
          </a:p>
          <a:p>
            <a:pPr algn="ctr">
              <a:buNone/>
            </a:pP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সপ্তম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পঞ্চবার্ষিক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পরিকল্পনা</a:t>
            </a:r>
            <a:r>
              <a:rPr lang="bn-IN" sz="3600" dirty="0" smtClean="0"/>
              <a:t> </a:t>
            </a:r>
            <a:r>
              <a:rPr lang="en-US" sz="3600" dirty="0" smtClean="0"/>
              <a:t>Seventh Five Year Plan(2016-2020)</a:t>
            </a:r>
            <a:endParaRPr lang="bn-IN" sz="3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66800" y="4191001"/>
            <a:ext cx="6350521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2000" dirty="0" smtClean="0"/>
              <a:t>মানব সম্পদ উন্নয়ন-শিক্ষা,স্বাস্থ্য ও জনসংখ্যা</a:t>
            </a:r>
          </a:p>
          <a:p>
            <a:pPr algn="ctr">
              <a:buNone/>
            </a:pPr>
            <a:r>
              <a:rPr lang="en-US" sz="2000" dirty="0" smtClean="0"/>
              <a:t>(Human Resources Development-Education, Health &amp; Population</a:t>
            </a:r>
            <a:r>
              <a:rPr lang="bn-IN" sz="2000" dirty="0" smtClean="0"/>
              <a:t>)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2667001"/>
            <a:ext cx="8458200" cy="403187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শেষে শিক্ষার্থীরা---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সপ্তম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পঞ্চবার্ষিক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পরিকল্পনায়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মানব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সম্পদ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উন্নয়নে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শিক্ষায়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অগ্রগতি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পরিবীক্ষণ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জানতে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 </a:t>
            </a:r>
            <a:endParaRPr lang="bn-IN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সপ্তম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পঞ্চবার্ষিক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পরিকল্পনায়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মানব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সম্পদ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উন্নয়নে</a:t>
            </a: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স্বাস্থ্য খাতে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অগ্রগতি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পরিবীক্ষণ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জানতে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 </a:t>
            </a:r>
            <a:endParaRPr lang="bn-IN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সপ্তম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পঞ্চবার্ষিক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পরিকল্পনায়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মানব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সম্পদ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উন্নয়নে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জনসংখ্যায়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অগ্রগতি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পরিবীক্ষণ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জানতে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পারবে</a:t>
            </a:r>
            <a:r>
              <a:rPr lang="en-US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IN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IN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IN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868" y="914400"/>
            <a:ext cx="344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 ফল</a:t>
            </a:r>
            <a:endParaRPr lang="en-US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সপ্তম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পঞ্চবার্ষিক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পরিকল্পনা</a:t>
            </a:r>
            <a:r>
              <a:rPr lang="en-US" sz="2000" dirty="0" smtClean="0">
                <a:latin typeface="+mn-lt"/>
              </a:rPr>
              <a:t> (২০১৬-২০২০)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Seventh Five Year Plan(2016-2020)</a:t>
            </a:r>
            <a:br>
              <a:rPr lang="en-US" sz="2000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1"/>
            <a:ext cx="8305800" cy="22860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1800" dirty="0" smtClean="0"/>
          </a:p>
          <a:p>
            <a:endParaRPr lang="bn-IN" sz="1800" dirty="0" smtClean="0"/>
          </a:p>
          <a:p>
            <a:r>
              <a:rPr lang="bn-IN" sz="1800" dirty="0" smtClean="0"/>
              <a:t>‘</a:t>
            </a:r>
            <a:r>
              <a:rPr lang="en-US" sz="1800" dirty="0" smtClean="0"/>
              <a:t>রুপকল্প-২০২১’ </a:t>
            </a:r>
            <a:r>
              <a:rPr lang="en-US" sz="1800" dirty="0" err="1" smtClean="0"/>
              <a:t>বাস্তবায়নের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লক্ষ্যে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প্রেক্ষিত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bn-IN" sz="1800" dirty="0" smtClean="0"/>
              <a:t> ‘</a:t>
            </a:r>
            <a:r>
              <a:rPr lang="en-US" sz="1800" dirty="0" smtClean="0"/>
              <a:t>২০১০-২০২১’ </a:t>
            </a:r>
            <a:r>
              <a:rPr lang="en-US" sz="1800" dirty="0" err="1" smtClean="0"/>
              <a:t>এর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দ্বিতীয়</a:t>
            </a:r>
            <a:r>
              <a:rPr lang="en-US" sz="1800" dirty="0" smtClean="0"/>
              <a:t> </a:t>
            </a:r>
            <a:r>
              <a:rPr lang="en-US" sz="1800" dirty="0" err="1" smtClean="0"/>
              <a:t>পঞ্চবার্ষিক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হলো</a:t>
            </a:r>
            <a:r>
              <a:rPr lang="en-US" sz="1800" dirty="0" smtClean="0"/>
              <a:t> </a:t>
            </a:r>
            <a:r>
              <a:rPr lang="en-US" sz="1800" dirty="0" err="1" smtClean="0"/>
              <a:t>সপ্তম</a:t>
            </a:r>
            <a:r>
              <a:rPr lang="en-US" sz="1800" dirty="0" smtClean="0"/>
              <a:t> </a:t>
            </a:r>
            <a:r>
              <a:rPr lang="en-US" sz="1800" dirty="0" err="1" smtClean="0"/>
              <a:t>পঞ্চবার্ষিক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পরিকল্পনা</a:t>
            </a:r>
            <a:r>
              <a:rPr lang="en-US" sz="1800" dirty="0" smtClean="0"/>
              <a:t> । </a:t>
            </a:r>
            <a:r>
              <a:rPr lang="en-US" sz="1800" dirty="0" err="1" smtClean="0"/>
              <a:t>দারিদ্রতা</a:t>
            </a:r>
            <a:r>
              <a:rPr lang="en-US" sz="1800" dirty="0" smtClean="0"/>
              <a:t>, </a:t>
            </a:r>
            <a:r>
              <a:rPr lang="en-US" sz="1800" dirty="0" err="1" smtClean="0"/>
              <a:t>অসমতা</a:t>
            </a:r>
            <a:r>
              <a:rPr lang="en-US" sz="1800" dirty="0" smtClean="0"/>
              <a:t>, </a:t>
            </a:r>
            <a:r>
              <a:rPr lang="en-US" sz="1800" dirty="0" err="1" smtClean="0"/>
              <a:t>মানবিক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বঞ্চনা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অবসানের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দ্বারা</a:t>
            </a:r>
            <a:r>
              <a:rPr lang="en-US" sz="1800" dirty="0" smtClean="0"/>
              <a:t> </a:t>
            </a:r>
            <a:r>
              <a:rPr lang="en-US" sz="1800" dirty="0" err="1" smtClean="0"/>
              <a:t>জনগনের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আর্থ-সামাজিক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জীবনে</a:t>
            </a:r>
            <a:r>
              <a:rPr lang="en-US" sz="1800" dirty="0" smtClean="0"/>
              <a:t> </a:t>
            </a:r>
            <a:r>
              <a:rPr lang="en-US" sz="1800" dirty="0" err="1" smtClean="0"/>
              <a:t>মৌলিক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পরিবর্তনের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মাধ্যমে</a:t>
            </a:r>
            <a:r>
              <a:rPr lang="en-US" sz="1800" dirty="0" smtClean="0"/>
              <a:t> </a:t>
            </a:r>
            <a:r>
              <a:rPr lang="en-US" sz="1800" dirty="0" err="1" smtClean="0"/>
              <a:t>জীবন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কাঙ্খিত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অগ্রগতি</a:t>
            </a:r>
            <a:r>
              <a:rPr lang="en-US" sz="1800" dirty="0" smtClean="0"/>
              <a:t> </a:t>
            </a:r>
            <a:r>
              <a:rPr lang="en-US" sz="1800" dirty="0" err="1" smtClean="0"/>
              <a:t>সাধিত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হবে</a:t>
            </a:r>
            <a:r>
              <a:rPr lang="en-US" sz="1800" dirty="0" smtClean="0"/>
              <a:t> ।</a:t>
            </a:r>
            <a:r>
              <a:rPr lang="bn-IN" sz="1800" dirty="0" smtClean="0"/>
              <a:t> </a:t>
            </a:r>
            <a:r>
              <a:rPr lang="en-US" sz="1800" dirty="0" err="1" smtClean="0"/>
              <a:t>প্রত্যাশিত</a:t>
            </a:r>
            <a:r>
              <a:rPr lang="en-US" sz="1800" dirty="0" smtClean="0"/>
              <a:t> </a:t>
            </a:r>
            <a:r>
              <a:rPr lang="bn-IN" sz="1800" dirty="0" smtClean="0"/>
              <a:t> </a:t>
            </a:r>
            <a:r>
              <a:rPr lang="en-US" sz="1800" dirty="0" smtClean="0"/>
              <a:t>GDP </a:t>
            </a:r>
            <a:r>
              <a:rPr lang="en-US" sz="1800" dirty="0" err="1" smtClean="0">
                <a:solidFill>
                  <a:srgbClr val="002060"/>
                </a:solidFill>
              </a:rPr>
              <a:t>প্রবৃদ্ধি</a:t>
            </a:r>
            <a:r>
              <a:rPr lang="en-US" sz="1800" dirty="0" smtClean="0"/>
              <a:t> </a:t>
            </a:r>
            <a:r>
              <a:rPr lang="en-US" sz="1800" dirty="0" err="1" smtClean="0"/>
              <a:t>হবে</a:t>
            </a:r>
            <a:r>
              <a:rPr lang="en-US" sz="1800" dirty="0" smtClean="0"/>
              <a:t> ৮% ।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8305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সপ্তম পঞ্চবার্ষিক পরিকল্পনায় মানব সম্পদ উন্নয়নে-</a:t>
            </a:r>
          </a:p>
          <a:p>
            <a:pPr algn="ctr"/>
            <a:r>
              <a:rPr lang="bn-IN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শিক্ষা, স্বাস্থ্য ও জনসংখ্যা অগ্রগতি</a:t>
            </a:r>
            <a:r>
              <a:rPr lang="en-US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 </a:t>
            </a:r>
            <a:r>
              <a:rPr lang="en-US" sz="20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লক্ষ্য</a:t>
            </a:r>
            <a:r>
              <a:rPr lang="bn-IN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সমুহ পরিবীক্ষণ । </a:t>
            </a:r>
          </a:p>
          <a:p>
            <a:pPr algn="ctr"/>
            <a:r>
              <a:rPr lang="bn-IN" sz="2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নিম্নে </a:t>
            </a:r>
            <a:r>
              <a:rPr lang="bn-IN" sz="20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বিশ্লেষণ</a:t>
            </a:r>
            <a:r>
              <a:rPr lang="bn-IN" sz="2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করা হলোঃ-</a:t>
            </a:r>
            <a:endParaRPr lang="en-US" sz="20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প্রাথমিক ও মাধ্যমিক শিক্ষায় শতভাগ ভর্তির লক্ষ্য অর্জন ।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810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76400"/>
            <a:ext cx="36576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191000"/>
            <a:ext cx="3810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343400" y="3810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</a:t>
            </a:r>
            <a:endParaRPr lang="en-US" sz="2400" dirty="0"/>
          </a:p>
        </p:txBody>
      </p:sp>
      <p:pic>
        <p:nvPicPr>
          <p:cNvPr id="11" name="Picture 10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91000"/>
            <a:ext cx="3962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6465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পঞ্চম গ্রেট পর্যন্ত শিক্ষার্থী ধরে রাখার হার </a:t>
            </a:r>
          </a:p>
          <a:p>
            <a:pPr algn="ctr"/>
            <a:r>
              <a:rPr lang="bn-IN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বর্তমান ৮০ শতাংশ থেকে ১০০শতাংশে উন্নীত করা </a:t>
            </a:r>
            <a:endParaRPr lang="en-US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304800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২</a:t>
            </a:r>
            <a:endParaRPr lang="en-US" sz="2400" dirty="0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905000"/>
            <a:ext cx="39624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38100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143000" y="5791200"/>
            <a:ext cx="1770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বিনামূল্যা বই 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638800"/>
            <a:ext cx="17043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মিড ডে মিল 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637</TotalTime>
  <Words>725</Words>
  <Application>Microsoft Office PowerPoint</Application>
  <PresentationFormat>On-screen Show (4:3)</PresentationFormat>
  <Paragraphs>184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Slide 1</vt:lpstr>
      <vt:lpstr>Slide 2</vt:lpstr>
      <vt:lpstr>Slide 3</vt:lpstr>
      <vt:lpstr>Slide 4</vt:lpstr>
      <vt:lpstr>আজকের আলোচ্য বিষয়</vt:lpstr>
      <vt:lpstr>Slide 6</vt:lpstr>
      <vt:lpstr>সপ্তম পঞ্চবার্ষিক পরিকল্পনা (২০১৬-২০২০) Seventh Five Year Plan(2016-2020)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সাধারণ বহুনির্বাচনি প্রশ্ন (Simple MCQ)</vt:lpstr>
      <vt:lpstr>Slide 18</vt:lpstr>
      <vt:lpstr>অভিন্ন তথ্যভিক্তিক বহুনির্বাচনি প্রশ্ন (Situation Set MCQ)</vt:lpstr>
      <vt:lpstr>দলীয় কাজ</vt:lpstr>
      <vt:lpstr>Slide 21</vt:lpstr>
      <vt:lpstr>দশম অধ্যায় উন্নয়ন পরিকল্পনা  (DEVELOPMENT PLANNING)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ABTABUL ALAM</dc:creator>
  <cp:lastModifiedBy>ABTABUL ALAM</cp:lastModifiedBy>
  <cp:revision>87</cp:revision>
  <dcterms:created xsi:type="dcterms:W3CDTF">2006-08-16T00:00:00Z</dcterms:created>
  <dcterms:modified xsi:type="dcterms:W3CDTF">2020-08-23T23:01:12Z</dcterms:modified>
</cp:coreProperties>
</file>