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67" r:id="rId2"/>
    <p:sldId id="256" r:id="rId3"/>
    <p:sldId id="261" r:id="rId4"/>
    <p:sldId id="258" r:id="rId5"/>
    <p:sldId id="262" r:id="rId6"/>
    <p:sldId id="269" r:id="rId7"/>
    <p:sldId id="270" r:id="rId8"/>
    <p:sldId id="257" r:id="rId9"/>
    <p:sldId id="266" r:id="rId10"/>
    <p:sldId id="265" r:id="rId11"/>
    <p:sldId id="271" r:id="rId12"/>
    <p:sldId id="272" r:id="rId13"/>
    <p:sldId id="273" r:id="rId14"/>
    <p:sldId id="279" r:id="rId15"/>
    <p:sldId id="275" r:id="rId16"/>
    <p:sldId id="276"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6" d="100"/>
          <a:sy n="86" d="100"/>
        </p:scale>
        <p:origin x="-906" y="30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7113CE-0727-44AA-9E28-DF716CACCC8E}" type="datetimeFigureOut">
              <a:rPr lang="en-US" smtClean="0"/>
              <a:pPr/>
              <a:t>8/24/2020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E740-8C90-47EB-A62D-63F947E92856}" type="slidenum">
              <a:rPr lang="en-US" smtClean="0"/>
              <a:pPr/>
              <a:t>‹#›</a:t>
            </a:fld>
            <a:endParaRPr lang="en-US"/>
          </a:p>
        </p:txBody>
      </p:sp>
    </p:spTree>
    <p:extLst>
      <p:ext uri="{BB962C8B-B14F-4D97-AF65-F5344CB8AC3E}">
        <p14:creationId xmlns:p14="http://schemas.microsoft.com/office/powerpoint/2010/main" xmlns="" val="59884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E740-8C90-47EB-A62D-63F947E92856}" type="slidenum">
              <a:rPr lang="en-US" smtClean="0"/>
              <a:pPr/>
              <a:t>14</a:t>
            </a:fld>
            <a:endParaRPr lang="en-US"/>
          </a:p>
        </p:txBody>
      </p:sp>
    </p:spTree>
    <p:extLst>
      <p:ext uri="{BB962C8B-B14F-4D97-AF65-F5344CB8AC3E}">
        <p14:creationId xmlns:p14="http://schemas.microsoft.com/office/powerpoint/2010/main" xmlns="" val="225811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EA03CB-4DC4-47BC-BFE0-23E530F8BA12}"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33581-1842-4272-B493-39786336B3BE}" type="slidenum">
              <a:rPr lang="en-US" smtClean="0"/>
              <a:pPr/>
              <a:t>‹#›</a:t>
            </a:fld>
            <a:endParaRPr lang="en-US"/>
          </a:p>
        </p:txBody>
      </p:sp>
    </p:spTree>
    <p:extLst>
      <p:ext uri="{BB962C8B-B14F-4D97-AF65-F5344CB8AC3E}">
        <p14:creationId xmlns:p14="http://schemas.microsoft.com/office/powerpoint/2010/main" xmlns="" val="21966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A03CB-4DC4-47BC-BFE0-23E530F8BA12}"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33581-1842-4272-B493-39786336B3BE}" type="slidenum">
              <a:rPr lang="en-US" smtClean="0"/>
              <a:pPr/>
              <a:t>‹#›</a:t>
            </a:fld>
            <a:endParaRPr lang="en-US"/>
          </a:p>
        </p:txBody>
      </p:sp>
    </p:spTree>
    <p:extLst>
      <p:ext uri="{BB962C8B-B14F-4D97-AF65-F5344CB8AC3E}">
        <p14:creationId xmlns:p14="http://schemas.microsoft.com/office/powerpoint/2010/main" xmlns="" val="2426271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A03CB-4DC4-47BC-BFE0-23E530F8BA12}"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33581-1842-4272-B493-39786336B3BE}" type="slidenum">
              <a:rPr lang="en-US" smtClean="0"/>
              <a:pPr/>
              <a:t>‹#›</a:t>
            </a:fld>
            <a:endParaRPr lang="en-US"/>
          </a:p>
        </p:txBody>
      </p:sp>
    </p:spTree>
    <p:extLst>
      <p:ext uri="{BB962C8B-B14F-4D97-AF65-F5344CB8AC3E}">
        <p14:creationId xmlns:p14="http://schemas.microsoft.com/office/powerpoint/2010/main" xmlns="" val="218950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A03CB-4DC4-47BC-BFE0-23E530F8BA12}"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33581-1842-4272-B493-39786336B3BE}" type="slidenum">
              <a:rPr lang="en-US" smtClean="0"/>
              <a:pPr/>
              <a:t>‹#›</a:t>
            </a:fld>
            <a:endParaRPr lang="en-US"/>
          </a:p>
        </p:txBody>
      </p:sp>
    </p:spTree>
    <p:extLst>
      <p:ext uri="{BB962C8B-B14F-4D97-AF65-F5344CB8AC3E}">
        <p14:creationId xmlns:p14="http://schemas.microsoft.com/office/powerpoint/2010/main" xmlns="" val="101339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EA03CB-4DC4-47BC-BFE0-23E530F8BA12}"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33581-1842-4272-B493-39786336B3BE}" type="slidenum">
              <a:rPr lang="en-US" smtClean="0"/>
              <a:pPr/>
              <a:t>‹#›</a:t>
            </a:fld>
            <a:endParaRPr lang="en-US"/>
          </a:p>
        </p:txBody>
      </p:sp>
    </p:spTree>
    <p:extLst>
      <p:ext uri="{BB962C8B-B14F-4D97-AF65-F5344CB8AC3E}">
        <p14:creationId xmlns:p14="http://schemas.microsoft.com/office/powerpoint/2010/main" xmlns="" val="42165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EA03CB-4DC4-47BC-BFE0-23E530F8BA12}"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33581-1842-4272-B493-39786336B3BE}" type="slidenum">
              <a:rPr lang="en-US" smtClean="0"/>
              <a:pPr/>
              <a:t>‹#›</a:t>
            </a:fld>
            <a:endParaRPr lang="en-US"/>
          </a:p>
        </p:txBody>
      </p:sp>
    </p:spTree>
    <p:extLst>
      <p:ext uri="{BB962C8B-B14F-4D97-AF65-F5344CB8AC3E}">
        <p14:creationId xmlns:p14="http://schemas.microsoft.com/office/powerpoint/2010/main" xmlns="" val="12300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EA03CB-4DC4-47BC-BFE0-23E530F8BA12}" type="datetimeFigureOut">
              <a:rPr lang="en-US" smtClean="0"/>
              <a:pPr/>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33581-1842-4272-B493-39786336B3BE}" type="slidenum">
              <a:rPr lang="en-US" smtClean="0"/>
              <a:pPr/>
              <a:t>‹#›</a:t>
            </a:fld>
            <a:endParaRPr lang="en-US"/>
          </a:p>
        </p:txBody>
      </p:sp>
    </p:spTree>
    <p:extLst>
      <p:ext uri="{BB962C8B-B14F-4D97-AF65-F5344CB8AC3E}">
        <p14:creationId xmlns:p14="http://schemas.microsoft.com/office/powerpoint/2010/main" xmlns="" val="2902384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EA03CB-4DC4-47BC-BFE0-23E530F8BA12}" type="datetimeFigureOut">
              <a:rPr lang="en-US" smtClean="0"/>
              <a:pPr/>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33581-1842-4272-B493-39786336B3BE}" type="slidenum">
              <a:rPr lang="en-US" smtClean="0"/>
              <a:pPr/>
              <a:t>‹#›</a:t>
            </a:fld>
            <a:endParaRPr lang="en-US"/>
          </a:p>
        </p:txBody>
      </p:sp>
    </p:spTree>
    <p:extLst>
      <p:ext uri="{BB962C8B-B14F-4D97-AF65-F5344CB8AC3E}">
        <p14:creationId xmlns:p14="http://schemas.microsoft.com/office/powerpoint/2010/main" xmlns="" val="130068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03CB-4DC4-47BC-BFE0-23E530F8BA12}" type="datetimeFigureOut">
              <a:rPr lang="en-US" smtClean="0"/>
              <a:pPr/>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33581-1842-4272-B493-39786336B3BE}" type="slidenum">
              <a:rPr lang="en-US" smtClean="0"/>
              <a:pPr/>
              <a:t>‹#›</a:t>
            </a:fld>
            <a:endParaRPr lang="en-US"/>
          </a:p>
        </p:txBody>
      </p:sp>
    </p:spTree>
    <p:extLst>
      <p:ext uri="{BB962C8B-B14F-4D97-AF65-F5344CB8AC3E}">
        <p14:creationId xmlns:p14="http://schemas.microsoft.com/office/powerpoint/2010/main" xmlns="" val="2937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A03CB-4DC4-47BC-BFE0-23E530F8BA12}"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33581-1842-4272-B493-39786336B3BE}" type="slidenum">
              <a:rPr lang="en-US" smtClean="0"/>
              <a:pPr/>
              <a:t>‹#›</a:t>
            </a:fld>
            <a:endParaRPr lang="en-US"/>
          </a:p>
        </p:txBody>
      </p:sp>
    </p:spTree>
    <p:extLst>
      <p:ext uri="{BB962C8B-B14F-4D97-AF65-F5344CB8AC3E}">
        <p14:creationId xmlns:p14="http://schemas.microsoft.com/office/powerpoint/2010/main" xmlns="" val="241578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A03CB-4DC4-47BC-BFE0-23E530F8BA12}"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33581-1842-4272-B493-39786336B3BE}" type="slidenum">
              <a:rPr lang="en-US" smtClean="0"/>
              <a:pPr/>
              <a:t>‹#›</a:t>
            </a:fld>
            <a:endParaRPr lang="en-US"/>
          </a:p>
        </p:txBody>
      </p:sp>
    </p:spTree>
    <p:extLst>
      <p:ext uri="{BB962C8B-B14F-4D97-AF65-F5344CB8AC3E}">
        <p14:creationId xmlns:p14="http://schemas.microsoft.com/office/powerpoint/2010/main" xmlns="" val="293217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A03CB-4DC4-47BC-BFE0-23E530F8BA12}" type="datetimeFigureOut">
              <a:rPr lang="en-US" smtClean="0"/>
              <a:pPr/>
              <a:t>8/24/2020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33581-1842-4272-B493-39786336B3BE}" type="slidenum">
              <a:rPr lang="en-US" smtClean="0"/>
              <a:pPr/>
              <a:t>‹#›</a:t>
            </a:fld>
            <a:endParaRPr lang="en-US"/>
          </a:p>
        </p:txBody>
      </p:sp>
    </p:spTree>
    <p:extLst>
      <p:ext uri="{BB962C8B-B14F-4D97-AF65-F5344CB8AC3E}">
        <p14:creationId xmlns:p14="http://schemas.microsoft.com/office/powerpoint/2010/main" xmlns="" val="205950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47800"/>
            <a:ext cx="9144000" cy="1569660"/>
          </a:xfrm>
          <a:prstGeom prst="rect">
            <a:avLst/>
          </a:prstGeom>
          <a:noFill/>
        </p:spPr>
        <p:txBody>
          <a:bodyPr wrap="none" rtlCol="0">
            <a:prstTxWarp prst="textDouble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স্বাগতম </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2050" name="Picture 2" descr="F:\Image\image_500842_1584009073.jpg"/>
          <p:cNvPicPr>
            <a:picLocks noChangeAspect="1" noChangeArrowheads="1"/>
          </p:cNvPicPr>
          <p:nvPr/>
        </p:nvPicPr>
        <p:blipFill>
          <a:blip r:embed="rId2" cstate="print"/>
          <a:srcRect/>
          <a:stretch>
            <a:fillRect/>
          </a:stretch>
        </p:blipFill>
        <p:spPr bwMode="auto">
          <a:xfrm>
            <a:off x="2057401" y="2708729"/>
            <a:ext cx="4343400" cy="3830097"/>
          </a:xfrm>
          <a:prstGeom prst="rect">
            <a:avLst/>
          </a:prstGeom>
          <a:noFill/>
        </p:spPr>
      </p:pic>
    </p:spTree>
    <p:extLst>
      <p:ext uri="{BB962C8B-B14F-4D97-AF65-F5344CB8AC3E}">
        <p14:creationId xmlns:p14="http://schemas.microsoft.com/office/powerpoint/2010/main" xmlns="" val="356929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00" y="1205345"/>
            <a:ext cx="5024582" cy="4572000"/>
          </a:xfrm>
          <a:prstGeom prst="rect">
            <a:avLst/>
          </a:prstGeom>
        </p:spPr>
      </p:pic>
      <p:sp>
        <p:nvSpPr>
          <p:cNvPr id="3" name="TextBox 2"/>
          <p:cNvSpPr txBox="1"/>
          <p:nvPr/>
        </p:nvSpPr>
        <p:spPr>
          <a:xfrm>
            <a:off x="6553200" y="1205345"/>
            <a:ext cx="2209799" cy="4216539"/>
          </a:xfrm>
          <a:prstGeom prst="rect">
            <a:avLst/>
          </a:prstGeom>
          <a:solidFill>
            <a:srgbClr val="FFFF00"/>
          </a:solidFill>
        </p:spPr>
        <p:txBody>
          <a:bodyPr wrap="square" rtlCol="0">
            <a:spAutoFit/>
          </a:bodyPr>
          <a:lstStyle/>
          <a:p>
            <a:r>
              <a:rPr lang="bn-IN" sz="2800" b="1" u="sng"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তরঙ্গঃ</a:t>
            </a:r>
            <a:r>
              <a:rPr lang="bn-IN" sz="2400" b="1" u="sng"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p>
          <a:p>
            <a:r>
              <a:rPr lang="bn-IN" sz="2400" b="1" dirty="0" smtClean="0">
                <a:latin typeface="NikoshBAN" pitchFamily="2" charset="0"/>
                <a:cs typeface="NikoshBAN" pitchFamily="2" charset="0"/>
              </a:rPr>
              <a:t>তরঙ্গ হচ্ছে একটা মাধ্যমের ভেতর দিয়ে অন্য জায়গায় শক্তি পাঠানোর প্রক্রিয়া</a:t>
            </a:r>
            <a:r>
              <a:rPr lang="bn-IN" sz="2000" b="1" dirty="0" smtClean="0">
                <a:latin typeface="NikoshBAN" pitchFamily="2" charset="0"/>
                <a:cs typeface="NikoshBAN" pitchFamily="2" charset="0"/>
              </a:rPr>
              <a:t>। </a:t>
            </a:r>
            <a:r>
              <a:rPr lang="bn-IN" sz="2400" b="1" dirty="0" smtClean="0">
                <a:latin typeface="NikoshBAN" pitchFamily="2" charset="0"/>
                <a:cs typeface="NikoshBAN" pitchFamily="2" charset="0"/>
              </a:rPr>
              <a:t>যেখানে মাধ্যমের কণাগুলোর স্থান পরিবর্তন হয় না। </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xmlns="" val="192873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581" y="228600"/>
            <a:ext cx="7772400" cy="1470025"/>
          </a:xfrm>
        </p:spPr>
        <p:txBody>
          <a:bodyPr>
            <a:normAutofit/>
          </a:bodyPr>
          <a:lstStyle/>
          <a:p>
            <a:r>
              <a:rPr lang="bn-IN" sz="4800" b="1" u="sng"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তরঙ্গের বৈশিষ্টঃ </a:t>
            </a:r>
            <a:endParaRPr lang="en-US" sz="4800" b="1" u="sng"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Subtitle 2"/>
          <p:cNvSpPr>
            <a:spLocks noGrp="1"/>
          </p:cNvSpPr>
          <p:nvPr>
            <p:ph type="subTitle" idx="1"/>
          </p:nvPr>
        </p:nvSpPr>
        <p:spPr>
          <a:xfrm>
            <a:off x="429488" y="1905000"/>
            <a:ext cx="8028711" cy="4267200"/>
          </a:xfrm>
        </p:spPr>
        <p:txBody>
          <a:bodyPr>
            <a:noAutofit/>
          </a:bodyPr>
          <a:lstStyle/>
          <a:p>
            <a:pPr marL="514350" indent="-514350" algn="l">
              <a:buFont typeface="+mj-lt"/>
              <a:buAutoNum type="arabicPeriod"/>
            </a:pPr>
            <a:r>
              <a:rPr lang="bn-IN" sz="2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মাধ্যম প্রয়োজন , </a:t>
            </a:r>
          </a:p>
          <a:p>
            <a:pPr marL="514350" indent="-514350" algn="l">
              <a:buFont typeface="+mj-lt"/>
              <a:buAutoNum type="arabicPeriod"/>
            </a:pPr>
            <a:r>
              <a:rPr lang="bn-IN" sz="2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মাধ্যমের কনাগুলি নিজ অবস্থানে স্পন্দিত হয় কেবল,স্থান পরিবর্তন হয় না, </a:t>
            </a:r>
          </a:p>
          <a:p>
            <a:pPr marL="514350" indent="-514350" algn="l">
              <a:buFont typeface="+mj-lt"/>
              <a:buAutoNum type="arabicPeriod"/>
            </a:pPr>
            <a:r>
              <a:rPr lang="bn-IN" sz="2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তথ্য বা শক্তি স্থানানতরিত হয়,</a:t>
            </a:r>
          </a:p>
          <a:p>
            <a:pPr marL="514350" indent="-514350" algn="l">
              <a:buFont typeface="+mj-lt"/>
              <a:buAutoNum type="arabicPeriod"/>
            </a:pPr>
            <a:r>
              <a:rPr lang="bn-IN" sz="2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সব তরঙ্গের বেগ তার মাধ্যমের প্রকৃতির উপর নির্ভর করে।</a:t>
            </a:r>
          </a:p>
          <a:p>
            <a:pPr marL="514350" indent="-514350" algn="l">
              <a:buFont typeface="+mj-lt"/>
              <a:buAutoNum type="arabicPeriod"/>
            </a:pPr>
            <a:r>
              <a:rPr lang="bn-IN" sz="2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তরঙ্গের প্রতিফলন, প্রতিসরন হয়,</a:t>
            </a:r>
          </a:p>
          <a:p>
            <a:pPr marL="514350" indent="-514350" algn="l">
              <a:buFont typeface="+mj-lt"/>
              <a:buAutoNum type="arabicPeriod"/>
            </a:pPr>
            <a:r>
              <a:rPr lang="bn-IN" sz="2800" b="1" dirty="0" smtClean="0">
                <a:solidFill>
                  <a:srgbClr val="002060"/>
                </a:solidFill>
                <a:latin typeface="NikoshBAN" pitchFamily="2" charset="0"/>
                <a:cs typeface="NikoshBAN" pitchFamily="2" charset="0"/>
              </a:rPr>
              <a:t> </a:t>
            </a:r>
            <a:endParaRPr lang="en-US" sz="2800" b="1" dirty="0" smtClean="0">
              <a:solidFill>
                <a:srgbClr val="002060"/>
              </a:solidFill>
              <a:latin typeface="NikoshBAN" pitchFamily="2" charset="0"/>
              <a:cs typeface="NikoshBAN" pitchFamily="2" charset="0"/>
            </a:endParaRPr>
          </a:p>
          <a:p>
            <a:pPr marL="514350" indent="-514350" algn="l">
              <a:buFont typeface="+mj-lt"/>
              <a:buAutoNum type="arabicPeriod"/>
            </a:pPr>
            <a:r>
              <a:rPr lang="bn-IN" sz="2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তরঙ্গের </a:t>
            </a:r>
            <a:r>
              <a:rPr lang="bn-IN" sz="2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উপরিপাতন হয়। </a:t>
            </a:r>
            <a:r>
              <a:rPr lang="bn-IN" sz="2800" b="1" dirty="0" smtClean="0">
                <a:solidFill>
                  <a:srgbClr val="002060"/>
                </a:solidFill>
                <a:latin typeface="NikoshBAN" pitchFamily="2" charset="0"/>
                <a:cs typeface="NikoshBAN" pitchFamily="2" charset="0"/>
              </a:rPr>
              <a:t> </a:t>
            </a:r>
            <a:endParaRPr lang="en-US" sz="2800" b="1" dirty="0" smtClean="0">
              <a:solidFill>
                <a:srgbClr val="002060"/>
              </a:solidFill>
              <a:latin typeface="NikoshBAN" pitchFamily="2" charset="0"/>
              <a:cs typeface="NikoshBAN" pitchFamily="2" charset="0"/>
            </a:endParaRPr>
          </a:p>
          <a:p>
            <a:pPr marL="514350" indent="-514350" algn="l">
              <a:buFont typeface="+mj-lt"/>
              <a:buAutoNum type="arabicPeriod"/>
            </a:pPr>
            <a:endParaRPr lang="en-US" sz="2800" b="1" dirty="0">
              <a:solidFill>
                <a:srgbClr val="002060"/>
              </a:solidFill>
              <a:latin typeface="NikoshBAN" pitchFamily="2" charset="0"/>
              <a:cs typeface="NikoshBAN" pitchFamily="2" charset="0"/>
            </a:endParaRPr>
          </a:p>
        </p:txBody>
      </p:sp>
      <p:sp>
        <p:nvSpPr>
          <p:cNvPr id="4" name="Rectangle 3"/>
          <p:cNvSpPr/>
          <p:nvPr/>
        </p:nvSpPr>
        <p:spPr>
          <a:xfrm>
            <a:off x="457200" y="1905000"/>
            <a:ext cx="78485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2362200"/>
            <a:ext cx="7848598" cy="9698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4121726"/>
            <a:ext cx="7848597" cy="6026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3352800"/>
            <a:ext cx="7848598"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3348" y="4800600"/>
            <a:ext cx="7848596"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5638800"/>
            <a:ext cx="7848595" cy="51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6766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562600" cy="802552"/>
          </a:xfrm>
          <a:ln w="38100">
            <a:solidFill>
              <a:schemeClr val="tx1"/>
            </a:solidFill>
          </a:ln>
        </p:spPr>
        <p:txBody>
          <a:bodyPr/>
          <a:lstStyle/>
          <a:p>
            <a:r>
              <a:rPr lang="bn-IN" b="1" dirty="0" smtClean="0">
                <a:solidFill>
                  <a:srgbClr val="0070C0"/>
                </a:solidFill>
                <a:effectLst>
                  <a:outerShdw blurRad="38100" dist="38100" dir="2700000" algn="tl">
                    <a:srgbClr val="000000">
                      <a:alpha val="43137"/>
                    </a:srgbClr>
                  </a:outerShdw>
                </a:effectLst>
              </a:rPr>
              <a:t>তরঙ্গের প্রকার ভেদ </a:t>
            </a:r>
            <a:endParaRPr lang="en-US" b="1" dirty="0">
              <a:solidFill>
                <a:srgbClr val="0070C0"/>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381000" y="2230582"/>
            <a:ext cx="4038600" cy="639762"/>
          </a:xfrm>
          <a:ln w="28575">
            <a:solidFill>
              <a:srgbClr val="FF0000"/>
            </a:solidFill>
          </a:ln>
        </p:spPr>
        <p:txBody>
          <a:bodyPr>
            <a:noAutofit/>
          </a:bodyPr>
          <a:lstStyle/>
          <a:p>
            <a:pPr algn="ctr"/>
            <a:r>
              <a:rPr lang="bn-IN" sz="3600" dirty="0" smtClean="0">
                <a:effectLst>
                  <a:outerShdw blurRad="38100" dist="38100" dir="2700000" algn="tl">
                    <a:srgbClr val="000000">
                      <a:alpha val="43137"/>
                    </a:srgbClr>
                  </a:outerShdw>
                </a:effectLst>
                <a:latin typeface="NikoshBAN" pitchFamily="2" charset="0"/>
                <a:cs typeface="NikoshBAN" pitchFamily="2" charset="0"/>
              </a:rPr>
              <a:t>অনুদৈর্ঘ্য তরঙ্গ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228600" y="3429000"/>
            <a:ext cx="4191000" cy="2895600"/>
          </a:xfrm>
          <a:ln>
            <a:solidFill>
              <a:srgbClr val="FF0000"/>
            </a:solidFill>
          </a:ln>
        </p:spPr>
      </p:pic>
      <p:sp>
        <p:nvSpPr>
          <p:cNvPr id="5" name="Text Placeholder 4"/>
          <p:cNvSpPr>
            <a:spLocks noGrp="1"/>
          </p:cNvSpPr>
          <p:nvPr>
            <p:ph type="body" sz="quarter" idx="3"/>
          </p:nvPr>
        </p:nvSpPr>
        <p:spPr>
          <a:xfrm>
            <a:off x="4876800" y="2209800"/>
            <a:ext cx="3581400" cy="639762"/>
          </a:xfrm>
          <a:ln w="28575">
            <a:solidFill>
              <a:srgbClr val="FF0000"/>
            </a:solidFill>
          </a:ln>
        </p:spPr>
        <p:txBody>
          <a:bodyPr>
            <a:noAutofit/>
          </a:bodyPr>
          <a:lstStyle/>
          <a:p>
            <a:pPr algn="ctr"/>
            <a:r>
              <a:rPr lang="bn-IN" sz="3600" u="sng" dirty="0" smtClean="0">
                <a:effectLst>
                  <a:outerShdw blurRad="38100" dist="38100" dir="2700000" algn="tl">
                    <a:srgbClr val="000000">
                      <a:alpha val="43137"/>
                    </a:srgbClr>
                  </a:outerShdw>
                </a:effectLst>
                <a:latin typeface="NikoshBAN" pitchFamily="2" charset="0"/>
                <a:cs typeface="NikoshBAN" pitchFamily="2" charset="0"/>
              </a:rPr>
              <a:t>অনুপ্রস্থ তরঙ্গ </a:t>
            </a:r>
            <a:endParaRPr lang="en-US" sz="3600" u="sng" dirty="0">
              <a:effectLst>
                <a:outerShdw blurRad="38100" dist="38100" dir="2700000" algn="tl">
                  <a:srgbClr val="000000">
                    <a:alpha val="43137"/>
                  </a:srgbClr>
                </a:outerShdw>
              </a:effectLst>
              <a:latin typeface="NikoshBAN" pitchFamily="2" charset="0"/>
              <a:cs typeface="NikoshBAN" pitchFamily="2" charset="0"/>
            </a:endParaRP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4800600" y="3505200"/>
            <a:ext cx="4041775" cy="2913446"/>
          </a:xfrm>
          <a:ln>
            <a:solidFill>
              <a:srgbClr val="FF0000"/>
            </a:solidFill>
          </a:ln>
        </p:spPr>
      </p:pic>
      <p:cxnSp>
        <p:nvCxnSpPr>
          <p:cNvPr id="13" name="Straight Connector 12"/>
          <p:cNvCxnSpPr/>
          <p:nvPr/>
        </p:nvCxnSpPr>
        <p:spPr>
          <a:xfrm>
            <a:off x="4336473" y="1077190"/>
            <a:ext cx="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0" y="1458190"/>
            <a:ext cx="4381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313709" y="1458190"/>
            <a:ext cx="0" cy="7516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667500" y="1458190"/>
            <a:ext cx="0" cy="6754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4000" y="107719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5" idx="2"/>
          </p:cNvCxnSpPr>
          <p:nvPr/>
        </p:nvCxnSpPr>
        <p:spPr>
          <a:xfrm>
            <a:off x="6667500" y="2849562"/>
            <a:ext cx="0" cy="579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00300" y="2849562"/>
            <a:ext cx="0" cy="579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5581" y="4969842"/>
            <a:ext cx="772969" cy="400110"/>
          </a:xfrm>
          <a:prstGeom prst="rect">
            <a:avLst/>
          </a:prstGeom>
          <a:noFill/>
        </p:spPr>
        <p:txBody>
          <a:bodyPr wrap="none" rtlCol="0">
            <a:spAutoFit/>
          </a:bodyPr>
          <a:lstStyle/>
          <a:p>
            <a:r>
              <a:rPr lang="en-US" sz="2000" dirty="0" err="1" smtClean="0">
                <a:latin typeface="NikoshBAN" pitchFamily="2" charset="0"/>
                <a:cs typeface="NikoshBAN" pitchFamily="2" charset="0"/>
              </a:rPr>
              <a:t>প্রসারণ</a:t>
            </a:r>
            <a:r>
              <a:rPr lang="en-US" dirty="0" smtClean="0"/>
              <a:t> </a:t>
            </a:r>
            <a:endParaRPr lang="en-US" dirty="0"/>
          </a:p>
        </p:txBody>
      </p:sp>
    </p:spTree>
    <p:extLst>
      <p:ext uri="{BB962C8B-B14F-4D97-AF65-F5344CB8AC3E}">
        <p14:creationId xmlns:p14="http://schemas.microsoft.com/office/powerpoint/2010/main" xmlns="" val="296883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914400"/>
            <a:ext cx="7640876"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33400" y="980209"/>
            <a:ext cx="1676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 y="3238500"/>
            <a:ext cx="16764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5410200"/>
            <a:ext cx="1828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5015" y="3472934"/>
            <a:ext cx="1208985" cy="369332"/>
          </a:xfrm>
          <a:prstGeom prst="rect">
            <a:avLst/>
          </a:prstGeom>
          <a:solidFill>
            <a:schemeClr val="accent2">
              <a:lumMod val="20000"/>
              <a:lumOff val="80000"/>
            </a:schemeClr>
          </a:solidFill>
        </p:spPr>
        <p:txBody>
          <a:bodyPr wrap="none" rtlCol="0">
            <a:spAutoFit/>
          </a:bodyPr>
          <a:lstStyle/>
          <a:p>
            <a:r>
              <a:rPr lang="bn-IN" dirty="0" smtClean="0"/>
              <a:t>তরঙ্গ শীর্ষ </a:t>
            </a:r>
            <a:endParaRPr lang="en-US" dirty="0"/>
          </a:p>
        </p:txBody>
      </p:sp>
      <p:sp>
        <p:nvSpPr>
          <p:cNvPr id="9" name="TextBox 8"/>
          <p:cNvSpPr txBox="1"/>
          <p:nvPr/>
        </p:nvSpPr>
        <p:spPr>
          <a:xfrm>
            <a:off x="1242869" y="5040868"/>
            <a:ext cx="1160895" cy="369332"/>
          </a:xfrm>
          <a:prstGeom prst="rect">
            <a:avLst/>
          </a:prstGeom>
          <a:solidFill>
            <a:schemeClr val="accent2">
              <a:lumMod val="20000"/>
              <a:lumOff val="80000"/>
            </a:schemeClr>
          </a:solidFill>
        </p:spPr>
        <p:txBody>
          <a:bodyPr wrap="none" rtlCol="0">
            <a:spAutoFit/>
          </a:bodyPr>
          <a:lstStyle/>
          <a:p>
            <a:r>
              <a:rPr lang="bn-IN" dirty="0" smtClean="0"/>
              <a:t>তরঙ্গপাদ </a:t>
            </a:r>
            <a:endParaRPr lang="en-US" dirty="0"/>
          </a:p>
        </p:txBody>
      </p:sp>
      <p:sp>
        <p:nvSpPr>
          <p:cNvPr id="10" name="TextBox 9"/>
          <p:cNvSpPr txBox="1"/>
          <p:nvPr/>
        </p:nvSpPr>
        <p:spPr>
          <a:xfrm>
            <a:off x="4191000" y="2869168"/>
            <a:ext cx="1239442" cy="369332"/>
          </a:xfrm>
          <a:prstGeom prst="rect">
            <a:avLst/>
          </a:prstGeom>
          <a:solidFill>
            <a:schemeClr val="accent2">
              <a:lumMod val="20000"/>
              <a:lumOff val="80000"/>
            </a:schemeClr>
          </a:solidFill>
        </p:spPr>
        <p:txBody>
          <a:bodyPr wrap="none" rtlCol="0">
            <a:spAutoFit/>
          </a:bodyPr>
          <a:lstStyle/>
          <a:p>
            <a:r>
              <a:rPr lang="bn-IN" dirty="0" smtClean="0"/>
              <a:t>তরঙ্গদৈর্ঘ্য </a:t>
            </a:r>
            <a:endParaRPr lang="en-US" dirty="0"/>
          </a:p>
        </p:txBody>
      </p:sp>
      <p:sp>
        <p:nvSpPr>
          <p:cNvPr id="11" name="TextBox 10"/>
          <p:cNvSpPr txBox="1"/>
          <p:nvPr/>
        </p:nvSpPr>
        <p:spPr>
          <a:xfrm>
            <a:off x="6172200" y="3842266"/>
            <a:ext cx="846707" cy="369332"/>
          </a:xfrm>
          <a:prstGeom prst="rect">
            <a:avLst/>
          </a:prstGeom>
          <a:solidFill>
            <a:schemeClr val="accent2">
              <a:lumMod val="20000"/>
              <a:lumOff val="80000"/>
            </a:schemeClr>
          </a:solidFill>
        </p:spPr>
        <p:txBody>
          <a:bodyPr wrap="none" rtlCol="0">
            <a:spAutoFit/>
          </a:bodyPr>
          <a:lstStyle/>
          <a:p>
            <a:r>
              <a:rPr lang="bn-IN" dirty="0" smtClean="0"/>
              <a:t>বিস্তার </a:t>
            </a:r>
            <a:endParaRPr lang="en-US" dirty="0"/>
          </a:p>
        </p:txBody>
      </p:sp>
      <p:sp>
        <p:nvSpPr>
          <p:cNvPr id="13" name="TextBox 12"/>
          <p:cNvSpPr txBox="1"/>
          <p:nvPr/>
        </p:nvSpPr>
        <p:spPr>
          <a:xfrm>
            <a:off x="3276600" y="5867400"/>
            <a:ext cx="3243196" cy="584775"/>
          </a:xfrm>
          <a:prstGeom prst="rect">
            <a:avLst/>
          </a:prstGeom>
          <a:noFill/>
        </p:spPr>
        <p:txBody>
          <a:bodyPr wrap="none" rtlCol="0">
            <a:spAutoFit/>
          </a:bodyPr>
          <a:lstStyle/>
          <a:p>
            <a:r>
              <a:rPr lang="bn-IN" sz="3200" b="1" u="sng"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তরঙ্গ সংশ্লিষ্ট রাশি </a:t>
            </a:r>
            <a:endParaRPr lang="en-US" sz="3200" b="1" u="sng" dirty="0">
              <a:solidFill>
                <a:srgbClr val="FFC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TextBox 13"/>
          <p:cNvSpPr txBox="1"/>
          <p:nvPr/>
        </p:nvSpPr>
        <p:spPr>
          <a:xfrm>
            <a:off x="360930" y="652441"/>
            <a:ext cx="1176925" cy="369332"/>
          </a:xfrm>
          <a:prstGeom prst="rect">
            <a:avLst/>
          </a:prstGeom>
          <a:solidFill>
            <a:schemeClr val="accent2">
              <a:lumMod val="20000"/>
              <a:lumOff val="80000"/>
            </a:schemeClr>
          </a:solidFill>
        </p:spPr>
        <p:txBody>
          <a:bodyPr wrap="none" rtlCol="0">
            <a:spAutoFit/>
          </a:bodyPr>
          <a:lstStyle/>
          <a:p>
            <a:r>
              <a:rPr lang="bn-IN" dirty="0" smtClean="0"/>
              <a:t>সংকোচন </a:t>
            </a:r>
            <a:endParaRPr lang="en-US" dirty="0"/>
          </a:p>
        </p:txBody>
      </p:sp>
      <p:sp>
        <p:nvSpPr>
          <p:cNvPr id="15" name="TextBox 14"/>
          <p:cNvSpPr txBox="1"/>
          <p:nvPr/>
        </p:nvSpPr>
        <p:spPr>
          <a:xfrm>
            <a:off x="577907" y="2499836"/>
            <a:ext cx="946093" cy="369332"/>
          </a:xfrm>
          <a:prstGeom prst="rect">
            <a:avLst/>
          </a:prstGeom>
          <a:solidFill>
            <a:schemeClr val="accent2">
              <a:lumMod val="20000"/>
              <a:lumOff val="80000"/>
            </a:schemeClr>
          </a:solidFill>
        </p:spPr>
        <p:txBody>
          <a:bodyPr wrap="none" rtlCol="0">
            <a:spAutoFit/>
          </a:bodyPr>
          <a:lstStyle/>
          <a:p>
            <a:r>
              <a:rPr lang="bn-IN" dirty="0" smtClean="0"/>
              <a:t>প্রসারণ </a:t>
            </a:r>
            <a:endParaRPr lang="en-US" dirty="0"/>
          </a:p>
        </p:txBody>
      </p:sp>
      <p:cxnSp>
        <p:nvCxnSpPr>
          <p:cNvPr id="23" name="Straight Connector 22"/>
          <p:cNvCxnSpPr/>
          <p:nvPr/>
        </p:nvCxnSpPr>
        <p:spPr>
          <a:xfrm>
            <a:off x="1524000" y="837107"/>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057400" y="837107"/>
            <a:ext cx="0" cy="3717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17" name="Straight Connector 9216"/>
          <p:cNvCxnSpPr>
            <a:stCxn id="15" idx="3"/>
          </p:cNvCxnSpPr>
          <p:nvPr/>
        </p:nvCxnSpPr>
        <p:spPr>
          <a:xfrm>
            <a:off x="1524000" y="2684502"/>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2" name="Straight Arrow Connector 9221"/>
          <p:cNvCxnSpPr/>
          <p:nvPr/>
        </p:nvCxnSpPr>
        <p:spPr>
          <a:xfrm flipV="1">
            <a:off x="2971800" y="2286000"/>
            <a:ext cx="0" cy="398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35933" y="1567934"/>
            <a:ext cx="1476686" cy="646331"/>
          </a:xfrm>
          <a:prstGeom prst="rect">
            <a:avLst/>
          </a:prstGeom>
          <a:solidFill>
            <a:schemeClr val="bg1"/>
          </a:solidFill>
        </p:spPr>
        <p:txBody>
          <a:bodyPr wrap="none" rtlCol="0">
            <a:spAutoFit/>
          </a:bodyPr>
          <a:lstStyle/>
          <a:p>
            <a:r>
              <a:rPr lang="bn-IN" dirty="0" smtClean="0"/>
              <a:t>আনুদৈর্ঘ্য </a:t>
            </a:r>
          </a:p>
          <a:p>
            <a:r>
              <a:rPr lang="bn-IN" dirty="0" smtClean="0"/>
              <a:t>তরঙ্গের দিক </a:t>
            </a:r>
            <a:endParaRPr lang="en-US" dirty="0"/>
          </a:p>
        </p:txBody>
      </p:sp>
      <p:sp>
        <p:nvSpPr>
          <p:cNvPr id="3" name="TextBox 2"/>
          <p:cNvSpPr txBox="1"/>
          <p:nvPr/>
        </p:nvSpPr>
        <p:spPr>
          <a:xfrm>
            <a:off x="7435933" y="4026932"/>
            <a:ext cx="1476686" cy="646331"/>
          </a:xfrm>
          <a:prstGeom prst="rect">
            <a:avLst/>
          </a:prstGeom>
          <a:solidFill>
            <a:schemeClr val="bg1"/>
          </a:solidFill>
        </p:spPr>
        <p:txBody>
          <a:bodyPr wrap="none" rtlCol="0">
            <a:spAutoFit/>
          </a:bodyPr>
          <a:lstStyle/>
          <a:p>
            <a:r>
              <a:rPr lang="bn-IN" dirty="0" smtClean="0"/>
              <a:t>আনুপ্রস্থ</a:t>
            </a:r>
          </a:p>
          <a:p>
            <a:r>
              <a:rPr lang="bn-IN" dirty="0" smtClean="0"/>
              <a:t>তরঙ্গের দিক </a:t>
            </a:r>
            <a:endParaRPr lang="en-US" dirty="0"/>
          </a:p>
        </p:txBody>
      </p:sp>
    </p:spTree>
    <p:extLst>
      <p:ext uri="{BB962C8B-B14F-4D97-AF65-F5344CB8AC3E}">
        <p14:creationId xmlns:p14="http://schemas.microsoft.com/office/powerpoint/2010/main" xmlns="" val="2326862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2625" y="2206971"/>
            <a:ext cx="8658024" cy="4664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12119" y="2723531"/>
            <a:ext cx="785919" cy="1815882"/>
          </a:xfrm>
          <a:prstGeom prst="rect">
            <a:avLst/>
          </a:prstGeom>
          <a:noFill/>
        </p:spPr>
        <p:txBody>
          <a:bodyPr wrap="square" rtlCol="0">
            <a:spAutoFit/>
          </a:bodyPr>
          <a:lstStyle/>
          <a:p>
            <a:r>
              <a:rPr lang="bn-IN" sz="2800" dirty="0" smtClean="0">
                <a:latin typeface="NikoshBAN" pitchFamily="2" charset="0"/>
                <a:cs typeface="NikoshBAN" pitchFamily="2" charset="0"/>
              </a:rPr>
              <a:t>বি</a:t>
            </a:r>
          </a:p>
          <a:p>
            <a:r>
              <a:rPr lang="bn-IN" sz="2800" dirty="0" smtClean="0">
                <a:latin typeface="NikoshBAN" pitchFamily="2" charset="0"/>
                <a:cs typeface="NikoshBAN" pitchFamily="2" charset="0"/>
              </a:rPr>
              <a:t>স্তা</a:t>
            </a:r>
          </a:p>
          <a:p>
            <a:r>
              <a:rPr lang="bn-IN" sz="2800" dirty="0" smtClean="0">
                <a:latin typeface="NikoshBAN" pitchFamily="2" charset="0"/>
                <a:cs typeface="NikoshBAN" pitchFamily="2" charset="0"/>
              </a:rPr>
              <a:t>র</a:t>
            </a:r>
          </a:p>
          <a:p>
            <a:r>
              <a:rPr lang="en-US" sz="2800" dirty="0" smtClean="0">
                <a:latin typeface="NikoshBAN" pitchFamily="2" charset="0"/>
                <a:cs typeface="NikoshBAN" pitchFamily="2" charset="0"/>
              </a:rPr>
              <a:t>(m)</a:t>
            </a:r>
            <a:r>
              <a:rPr lang="bn-IN" sz="2800" dirty="0" smtClean="0">
                <a:latin typeface="NikoshBAN" pitchFamily="2" charset="0"/>
                <a:cs typeface="NikoshBAN" pitchFamily="2" charset="0"/>
              </a:rPr>
              <a:t> </a:t>
            </a:r>
          </a:p>
        </p:txBody>
      </p:sp>
      <p:cxnSp>
        <p:nvCxnSpPr>
          <p:cNvPr id="12" name="Straight Arrow Connector 11"/>
          <p:cNvCxnSpPr/>
          <p:nvPr/>
        </p:nvCxnSpPr>
        <p:spPr>
          <a:xfrm flipH="1" flipV="1">
            <a:off x="202625" y="4648200"/>
            <a:ext cx="25816" cy="141915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04854" y="6246167"/>
            <a:ext cx="982961" cy="461665"/>
          </a:xfrm>
          <a:prstGeom prst="rect">
            <a:avLst/>
          </a:prstGeom>
          <a:solidFill>
            <a:schemeClr val="bg1"/>
          </a:solidFill>
        </p:spPr>
        <p:txBody>
          <a:bodyPr wrap="none" rtlCol="0">
            <a:spAutoFit/>
          </a:bodyPr>
          <a:lstStyle/>
          <a:p>
            <a:r>
              <a:rPr lang="en-US" dirty="0" err="1" smtClean="0"/>
              <a:t>সময়</a:t>
            </a:r>
            <a:r>
              <a:rPr lang="en-US" dirty="0" smtClean="0"/>
              <a:t> (</a:t>
            </a:r>
            <a:r>
              <a:rPr lang="en-US" sz="2400" dirty="0" smtClean="0"/>
              <a:t>s</a:t>
            </a:r>
            <a:r>
              <a:rPr lang="en-US" dirty="0" smtClean="0"/>
              <a:t>)</a:t>
            </a:r>
            <a:endParaRPr lang="en-US" dirty="0"/>
          </a:p>
        </p:txBody>
      </p:sp>
      <p:cxnSp>
        <p:nvCxnSpPr>
          <p:cNvPr id="16" name="Straight Arrow Connector 15"/>
          <p:cNvCxnSpPr/>
          <p:nvPr/>
        </p:nvCxnSpPr>
        <p:spPr>
          <a:xfrm>
            <a:off x="773800" y="6477000"/>
            <a:ext cx="3124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17964" y="4883259"/>
            <a:ext cx="301686" cy="369332"/>
          </a:xfrm>
          <a:prstGeom prst="rect">
            <a:avLst/>
          </a:prstGeom>
          <a:noFill/>
        </p:spPr>
        <p:txBody>
          <a:bodyPr wrap="none" rtlCol="0">
            <a:spAutoFit/>
          </a:bodyPr>
          <a:lstStyle/>
          <a:p>
            <a:r>
              <a:rPr lang="en-US" dirty="0"/>
              <a:t>1</a:t>
            </a:r>
          </a:p>
        </p:txBody>
      </p:sp>
      <p:sp>
        <p:nvSpPr>
          <p:cNvPr id="18" name="TextBox 17"/>
          <p:cNvSpPr txBox="1"/>
          <p:nvPr/>
        </p:nvSpPr>
        <p:spPr>
          <a:xfrm>
            <a:off x="2670814" y="4874567"/>
            <a:ext cx="301686" cy="369332"/>
          </a:xfrm>
          <a:prstGeom prst="rect">
            <a:avLst/>
          </a:prstGeom>
          <a:noFill/>
        </p:spPr>
        <p:txBody>
          <a:bodyPr wrap="none" rtlCol="0">
            <a:spAutoFit/>
          </a:bodyPr>
          <a:lstStyle/>
          <a:p>
            <a:r>
              <a:rPr lang="en-US" dirty="0" smtClean="0"/>
              <a:t>2</a:t>
            </a:r>
            <a:endParaRPr lang="en-US" dirty="0"/>
          </a:p>
        </p:txBody>
      </p:sp>
      <p:sp>
        <p:nvSpPr>
          <p:cNvPr id="19" name="TextBox 18"/>
          <p:cNvSpPr txBox="1"/>
          <p:nvPr/>
        </p:nvSpPr>
        <p:spPr>
          <a:xfrm>
            <a:off x="3582957" y="4874567"/>
            <a:ext cx="301686" cy="369332"/>
          </a:xfrm>
          <a:prstGeom prst="rect">
            <a:avLst/>
          </a:prstGeom>
          <a:noFill/>
        </p:spPr>
        <p:txBody>
          <a:bodyPr wrap="none" rtlCol="0">
            <a:spAutoFit/>
          </a:bodyPr>
          <a:lstStyle/>
          <a:p>
            <a:r>
              <a:rPr lang="en-US" dirty="0" smtClean="0"/>
              <a:t>3</a:t>
            </a:r>
            <a:endParaRPr lang="en-US" dirty="0"/>
          </a:p>
        </p:txBody>
      </p:sp>
      <p:sp>
        <p:nvSpPr>
          <p:cNvPr id="20" name="TextBox 19"/>
          <p:cNvSpPr txBox="1"/>
          <p:nvPr/>
        </p:nvSpPr>
        <p:spPr>
          <a:xfrm>
            <a:off x="5472545" y="4895349"/>
            <a:ext cx="301686" cy="369332"/>
          </a:xfrm>
          <a:prstGeom prst="rect">
            <a:avLst/>
          </a:prstGeom>
          <a:noFill/>
        </p:spPr>
        <p:txBody>
          <a:bodyPr wrap="none" rtlCol="0">
            <a:spAutoFit/>
          </a:bodyPr>
          <a:lstStyle/>
          <a:p>
            <a:r>
              <a:rPr lang="en-US" dirty="0" smtClean="0"/>
              <a:t>5</a:t>
            </a:r>
            <a:endParaRPr lang="en-US" dirty="0"/>
          </a:p>
        </p:txBody>
      </p:sp>
      <p:sp>
        <p:nvSpPr>
          <p:cNvPr id="21" name="TextBox 20"/>
          <p:cNvSpPr txBox="1"/>
          <p:nvPr/>
        </p:nvSpPr>
        <p:spPr>
          <a:xfrm>
            <a:off x="6402357" y="4883259"/>
            <a:ext cx="301686" cy="369332"/>
          </a:xfrm>
          <a:prstGeom prst="rect">
            <a:avLst/>
          </a:prstGeom>
          <a:noFill/>
        </p:spPr>
        <p:txBody>
          <a:bodyPr wrap="none" rtlCol="0">
            <a:spAutoFit/>
          </a:bodyPr>
          <a:lstStyle/>
          <a:p>
            <a:r>
              <a:rPr lang="en-US" dirty="0" smtClean="0"/>
              <a:t>6</a:t>
            </a:r>
            <a:endParaRPr lang="en-US" dirty="0"/>
          </a:p>
        </p:txBody>
      </p:sp>
      <p:sp>
        <p:nvSpPr>
          <p:cNvPr id="22" name="TextBox 21"/>
          <p:cNvSpPr txBox="1"/>
          <p:nvPr/>
        </p:nvSpPr>
        <p:spPr>
          <a:xfrm>
            <a:off x="7391400" y="4872150"/>
            <a:ext cx="301686" cy="369332"/>
          </a:xfrm>
          <a:prstGeom prst="rect">
            <a:avLst/>
          </a:prstGeom>
          <a:noFill/>
        </p:spPr>
        <p:txBody>
          <a:bodyPr wrap="none" rtlCol="0">
            <a:spAutoFit/>
          </a:bodyPr>
          <a:lstStyle/>
          <a:p>
            <a:r>
              <a:rPr lang="en-US" dirty="0" smtClean="0"/>
              <a:t>7</a:t>
            </a:r>
            <a:endParaRPr lang="en-US" dirty="0"/>
          </a:p>
        </p:txBody>
      </p:sp>
      <p:sp>
        <p:nvSpPr>
          <p:cNvPr id="23" name="TextBox 22"/>
          <p:cNvSpPr txBox="1"/>
          <p:nvPr/>
        </p:nvSpPr>
        <p:spPr>
          <a:xfrm>
            <a:off x="4531637" y="4883259"/>
            <a:ext cx="301686" cy="369332"/>
          </a:xfrm>
          <a:prstGeom prst="rect">
            <a:avLst/>
          </a:prstGeom>
          <a:solidFill>
            <a:schemeClr val="bg1"/>
          </a:solidFill>
        </p:spPr>
        <p:txBody>
          <a:bodyPr wrap="none" rtlCol="0">
            <a:spAutoFit/>
          </a:bodyPr>
          <a:lstStyle/>
          <a:p>
            <a:r>
              <a:rPr lang="en-US" dirty="0" smtClean="0"/>
              <a:t>4</a:t>
            </a:r>
            <a:endParaRPr lang="en-US" dirty="0"/>
          </a:p>
        </p:txBody>
      </p:sp>
      <p:sp>
        <p:nvSpPr>
          <p:cNvPr id="24" name="TextBox 23"/>
          <p:cNvSpPr txBox="1"/>
          <p:nvPr/>
        </p:nvSpPr>
        <p:spPr>
          <a:xfrm>
            <a:off x="3453844" y="2375910"/>
            <a:ext cx="2061783" cy="369332"/>
          </a:xfrm>
          <a:prstGeom prst="rect">
            <a:avLst/>
          </a:prstGeom>
          <a:solidFill>
            <a:schemeClr val="bg1"/>
          </a:solidFill>
        </p:spPr>
        <p:txBody>
          <a:bodyPr wrap="none" rtlCol="0">
            <a:spAutoFit/>
          </a:bodyPr>
          <a:lstStyle/>
          <a:p>
            <a:r>
              <a:rPr lang="en-US" dirty="0" err="1" smtClean="0">
                <a:solidFill>
                  <a:srgbClr val="002060"/>
                </a:solidFill>
              </a:rPr>
              <a:t>সময়ের</a:t>
            </a:r>
            <a:r>
              <a:rPr lang="en-US" dirty="0" smtClean="0">
                <a:solidFill>
                  <a:srgbClr val="002060"/>
                </a:solidFill>
              </a:rPr>
              <a:t>  </a:t>
            </a:r>
            <a:r>
              <a:rPr lang="en-US" dirty="0" err="1" smtClean="0">
                <a:solidFill>
                  <a:srgbClr val="002060"/>
                </a:solidFill>
              </a:rPr>
              <a:t>সাপেক্ষে</a:t>
            </a:r>
            <a:r>
              <a:rPr lang="en-US" dirty="0" smtClean="0">
                <a:solidFill>
                  <a:srgbClr val="002060"/>
                </a:solidFill>
              </a:rPr>
              <a:t> </a:t>
            </a:r>
            <a:r>
              <a:rPr lang="en-US" dirty="0" err="1" smtClean="0">
                <a:solidFill>
                  <a:srgbClr val="002060"/>
                </a:solidFill>
              </a:rPr>
              <a:t>তরঙ্গ</a:t>
            </a:r>
            <a:r>
              <a:rPr lang="en-US" dirty="0" smtClean="0">
                <a:solidFill>
                  <a:srgbClr val="002060"/>
                </a:solidFill>
              </a:rPr>
              <a:t> </a:t>
            </a:r>
            <a:endParaRPr lang="en-US" dirty="0">
              <a:solidFill>
                <a:srgbClr val="002060"/>
              </a:solidFill>
            </a:endParaRPr>
          </a:p>
        </p:txBody>
      </p:sp>
      <p:sp>
        <p:nvSpPr>
          <p:cNvPr id="25" name="TextBox 24"/>
          <p:cNvSpPr txBox="1"/>
          <p:nvPr/>
        </p:nvSpPr>
        <p:spPr>
          <a:xfrm>
            <a:off x="764649" y="1447800"/>
            <a:ext cx="6231193" cy="523220"/>
          </a:xfrm>
          <a:prstGeom prst="rect">
            <a:avLst/>
          </a:prstGeom>
          <a:noFill/>
        </p:spPr>
        <p:txBody>
          <a:bodyPr wrap="none" rtlCol="0">
            <a:spAutoFit/>
          </a:bodyPr>
          <a:lstStyle/>
          <a:p>
            <a:r>
              <a:rPr lang="bn-IN" sz="2800" u="sng" dirty="0" smtClean="0">
                <a:solidFill>
                  <a:srgbClr val="FF0000"/>
                </a:solidFill>
                <a:latin typeface="NikoshBAN" pitchFamily="2" charset="0"/>
                <a:cs typeface="NikoshBAN" pitchFamily="2" charset="0"/>
              </a:rPr>
              <a:t>নিচের তরঙ্গ থেকে</a:t>
            </a:r>
            <a:r>
              <a:rPr lang="en-US" sz="2800" u="sng" dirty="0">
                <a:solidFill>
                  <a:srgbClr val="FF0000"/>
                </a:solidFill>
                <a:latin typeface="NikoshBAN" pitchFamily="2" charset="0"/>
                <a:cs typeface="NikoshBAN" pitchFamily="2" charset="0"/>
              </a:rPr>
              <a:t> </a:t>
            </a:r>
            <a:r>
              <a:rPr lang="en-US" sz="2800" u="sng" dirty="0" err="1" smtClean="0">
                <a:solidFill>
                  <a:srgbClr val="FF0000"/>
                </a:solidFill>
                <a:latin typeface="NikoshBAN" pitchFamily="2" charset="0"/>
                <a:cs typeface="NikoshBAN" pitchFamily="2" charset="0"/>
              </a:rPr>
              <a:t>কম্পাংক</a:t>
            </a:r>
            <a:r>
              <a:rPr lang="bn-IN" sz="2800" u="sng" dirty="0" smtClean="0">
                <a:solidFill>
                  <a:srgbClr val="FF0000"/>
                </a:solidFill>
                <a:latin typeface="NikoshBAN" pitchFamily="2" charset="0"/>
                <a:cs typeface="NikoshBAN" pitchFamily="2" charset="0"/>
              </a:rPr>
              <a:t>, বিস্তার নির্ণয় করঃ </a:t>
            </a:r>
            <a:endParaRPr lang="en-US" sz="2800" u="sng" dirty="0">
              <a:solidFill>
                <a:srgbClr val="FF0000"/>
              </a:solidFill>
              <a:latin typeface="NikoshBAN" pitchFamily="2" charset="0"/>
              <a:cs typeface="NikoshBAN" pitchFamily="2" charset="0"/>
            </a:endParaRPr>
          </a:p>
        </p:txBody>
      </p:sp>
      <p:sp>
        <p:nvSpPr>
          <p:cNvPr id="26" name="TextBox 25"/>
          <p:cNvSpPr txBox="1"/>
          <p:nvPr/>
        </p:nvSpPr>
        <p:spPr>
          <a:xfrm>
            <a:off x="3582957" y="533400"/>
            <a:ext cx="2789546" cy="707886"/>
          </a:xfrm>
          <a:prstGeom prst="rect">
            <a:avLst/>
          </a:prstGeom>
          <a:noFill/>
        </p:spPr>
        <p:txBody>
          <a:bodyPr wrap="none" rtlCol="0">
            <a:spAutoFit/>
          </a:bodyPr>
          <a:lstStyle/>
          <a:p>
            <a:r>
              <a:rPr lang="bn-IN" sz="40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একক কাজঃ </a:t>
            </a:r>
            <a:endParaRPr lang="en-US" sz="40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3913633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62000"/>
            <a:ext cx="5791200" cy="1470025"/>
          </a:xfrm>
        </p:spPr>
        <p:txBody>
          <a:bodyPr>
            <a:normAutofit/>
          </a:bodyPr>
          <a:lstStyle/>
          <a:p>
            <a:r>
              <a:rPr lang="bn-IN" sz="54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মূল্যায়ন</a:t>
            </a:r>
            <a:r>
              <a:rPr lang="bn-IN" sz="54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5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Subtitle 2"/>
          <p:cNvSpPr>
            <a:spLocks noGrp="1"/>
          </p:cNvSpPr>
          <p:nvPr>
            <p:ph type="subTitle" idx="1"/>
          </p:nvPr>
        </p:nvSpPr>
        <p:spPr>
          <a:xfrm>
            <a:off x="1295400" y="2667000"/>
            <a:ext cx="6629400" cy="1905000"/>
          </a:xfrm>
          <a:ln w="28575">
            <a:solidFill>
              <a:schemeClr val="accent4">
                <a:lumMod val="75000"/>
              </a:schemeClr>
            </a:solidFill>
          </a:ln>
        </p:spPr>
        <p:txBody>
          <a:bodyPr/>
          <a:lstStyle/>
          <a:p>
            <a:pPr marL="514350" indent="-514350" algn="l">
              <a:buFont typeface="+mj-lt"/>
              <a:buAutoNum type="arabicPeriod"/>
            </a:pPr>
            <a:r>
              <a:rPr lang="bn-IN" b="1" dirty="0" smtClean="0">
                <a:solidFill>
                  <a:schemeClr val="tx1"/>
                </a:solidFill>
                <a:latin typeface="NikoshBAN" pitchFamily="2" charset="0"/>
                <a:cs typeface="NikoshBAN" pitchFamily="2" charset="0"/>
              </a:rPr>
              <a:t>পর্যাবৃত্ত গতির সংজ্ঞা বল। </a:t>
            </a:r>
          </a:p>
          <a:p>
            <a:pPr marL="514350" indent="-514350" algn="l">
              <a:buFont typeface="+mj-lt"/>
              <a:buAutoNum type="arabicPeriod"/>
            </a:pPr>
            <a:r>
              <a:rPr lang="bn-IN" b="1" dirty="0" smtClean="0">
                <a:solidFill>
                  <a:schemeClr val="tx1"/>
                </a:solidFill>
                <a:latin typeface="NikoshBAN" pitchFamily="2" charset="0"/>
                <a:cs typeface="NikoshBAN" pitchFamily="2" charset="0"/>
              </a:rPr>
              <a:t>কম্পাংক বলতে কি বুঝ?</a:t>
            </a:r>
          </a:p>
          <a:p>
            <a:pPr marL="514350" indent="-514350" algn="l">
              <a:buFont typeface="+mj-lt"/>
              <a:buAutoNum type="arabicPeriod"/>
            </a:pPr>
            <a:r>
              <a:rPr lang="bn-IN" b="1" dirty="0" smtClean="0">
                <a:solidFill>
                  <a:schemeClr val="tx1"/>
                </a:solidFill>
                <a:latin typeface="NikoshBAN" pitchFamily="2" charset="0"/>
                <a:cs typeface="NikoshBAN" pitchFamily="2" charset="0"/>
              </a:rPr>
              <a:t>তরঙ্গের বৈশিষ্ট্যগুলি বল। </a:t>
            </a:r>
            <a:endParaRPr lang="en-US"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34766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0" y="457200"/>
            <a:ext cx="4191000" cy="1470025"/>
          </a:xfrm>
        </p:spPr>
        <p:txBody>
          <a:bodyPr>
            <a:normAutofit/>
          </a:bodyPr>
          <a:lstStyle/>
          <a:p>
            <a:r>
              <a:rPr lang="bn-IN" sz="54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দলীয় কাজ </a:t>
            </a:r>
            <a:endParaRPr lang="en-US" sz="54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Subtitle 2"/>
          <p:cNvSpPr>
            <a:spLocks noGrp="1"/>
          </p:cNvSpPr>
          <p:nvPr>
            <p:ph type="subTitle" idx="1"/>
          </p:nvPr>
        </p:nvSpPr>
        <p:spPr>
          <a:xfrm>
            <a:off x="762000" y="2133600"/>
            <a:ext cx="7543800" cy="1524000"/>
          </a:xfrm>
          <a:ln w="28575">
            <a:solidFill>
              <a:schemeClr val="tx1"/>
            </a:solidFill>
          </a:ln>
        </p:spPr>
        <p:txBody>
          <a:bodyPr>
            <a:normAutofit fontScale="92500"/>
          </a:bodyPr>
          <a:lstStyle/>
          <a:p>
            <a:pPr algn="l"/>
            <a:r>
              <a:rPr lang="bn-IN" sz="4000" b="1" dirty="0" smtClean="0">
                <a:solidFill>
                  <a:schemeClr val="tx1"/>
                </a:solidFill>
                <a:latin typeface="NikoshBAN" pitchFamily="2" charset="0"/>
                <a:cs typeface="NikoshBAN" pitchFamily="2" charset="0"/>
              </a:rPr>
              <a:t>তরঙ্গদৈর্ঘ্য, কম্পাংক এবং তরঙ্গবেগের সাথে সম্পর্ক নির্ণয় কর। </a:t>
            </a:r>
            <a:endParaRPr lang="en-US" sz="4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702434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57200"/>
            <a:ext cx="4610100" cy="1295399"/>
          </a:xfrm>
        </p:spPr>
        <p:txBody>
          <a:bodyPr>
            <a:normAutofit fontScale="90000"/>
          </a:bodyPr>
          <a:lstStyle/>
          <a:p>
            <a:r>
              <a:rPr lang="bn-IN" sz="60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বাড়ির কাজ</a:t>
            </a:r>
            <a:r>
              <a:rPr lang="bn-IN" dirty="0" smtClean="0"/>
              <a:t/>
            </a:r>
            <a:br>
              <a:rPr lang="bn-IN" dirty="0" smtClean="0"/>
            </a:br>
            <a:r>
              <a:rPr lang="bn-IN" dirty="0" smtClean="0"/>
              <a:t> </a:t>
            </a:r>
            <a:endParaRPr lang="en-US" dirty="0"/>
          </a:p>
        </p:txBody>
      </p:sp>
      <p:sp>
        <p:nvSpPr>
          <p:cNvPr id="3" name="Subtitle 2"/>
          <p:cNvSpPr>
            <a:spLocks noGrp="1"/>
          </p:cNvSpPr>
          <p:nvPr>
            <p:ph type="subTitle" idx="1"/>
          </p:nvPr>
        </p:nvSpPr>
        <p:spPr>
          <a:xfrm>
            <a:off x="1371600" y="1981199"/>
            <a:ext cx="7239000" cy="4256675"/>
          </a:xfrm>
        </p:spPr>
        <p:txBody>
          <a:bodyPr/>
          <a:lstStyle/>
          <a:p>
            <a:pPr algn="l"/>
            <a:r>
              <a:rPr lang="en-US" dirty="0" err="1" smtClean="0">
                <a:solidFill>
                  <a:srgbClr val="0070C0"/>
                </a:solidFill>
              </a:rPr>
              <a:t>নিচের</a:t>
            </a:r>
            <a:r>
              <a:rPr lang="en-US" dirty="0" smtClean="0">
                <a:solidFill>
                  <a:srgbClr val="0070C0"/>
                </a:solidFill>
              </a:rPr>
              <a:t> </a:t>
            </a:r>
            <a:r>
              <a:rPr lang="en-US" dirty="0" err="1" smtClean="0">
                <a:solidFill>
                  <a:srgbClr val="0070C0"/>
                </a:solidFill>
              </a:rPr>
              <a:t>তরঙ্গে</a:t>
            </a:r>
            <a:r>
              <a:rPr lang="en-US" dirty="0" smtClean="0">
                <a:solidFill>
                  <a:srgbClr val="0070C0"/>
                </a:solidFill>
              </a:rPr>
              <a:t> </a:t>
            </a:r>
            <a:r>
              <a:rPr lang="en-US" dirty="0" err="1" smtClean="0">
                <a:solidFill>
                  <a:srgbClr val="0070C0"/>
                </a:solidFill>
              </a:rPr>
              <a:t>কি</a:t>
            </a:r>
            <a:r>
              <a:rPr lang="en-US" dirty="0" smtClean="0">
                <a:solidFill>
                  <a:srgbClr val="0070C0"/>
                </a:solidFill>
              </a:rPr>
              <a:t> </a:t>
            </a:r>
            <a:r>
              <a:rPr lang="en-US" dirty="0" err="1" smtClean="0">
                <a:solidFill>
                  <a:srgbClr val="0070C0"/>
                </a:solidFill>
              </a:rPr>
              <a:t>কি</a:t>
            </a:r>
            <a:r>
              <a:rPr lang="en-US" dirty="0" smtClean="0">
                <a:solidFill>
                  <a:srgbClr val="0070C0"/>
                </a:solidFill>
              </a:rPr>
              <a:t> </a:t>
            </a:r>
            <a:r>
              <a:rPr lang="en-US" dirty="0" err="1" smtClean="0">
                <a:solidFill>
                  <a:srgbClr val="0070C0"/>
                </a:solidFill>
              </a:rPr>
              <a:t>তথ্য</a:t>
            </a:r>
            <a:r>
              <a:rPr lang="en-US" dirty="0" smtClean="0">
                <a:solidFill>
                  <a:srgbClr val="0070C0"/>
                </a:solidFill>
              </a:rPr>
              <a:t> </a:t>
            </a:r>
            <a:r>
              <a:rPr lang="en-US" dirty="0" err="1" smtClean="0">
                <a:solidFill>
                  <a:srgbClr val="0070C0"/>
                </a:solidFill>
              </a:rPr>
              <a:t>প্রয়োগ</a:t>
            </a:r>
            <a:r>
              <a:rPr lang="en-US" dirty="0" smtClean="0">
                <a:solidFill>
                  <a:srgbClr val="0070C0"/>
                </a:solidFill>
              </a:rPr>
              <a:t> </a:t>
            </a:r>
            <a:r>
              <a:rPr lang="en-US" dirty="0" err="1" smtClean="0">
                <a:solidFill>
                  <a:srgbClr val="0070C0"/>
                </a:solidFill>
              </a:rPr>
              <a:t>করলে</a:t>
            </a:r>
            <a:r>
              <a:rPr lang="en-US" dirty="0" smtClean="0">
                <a:solidFill>
                  <a:srgbClr val="0070C0"/>
                </a:solidFill>
              </a:rPr>
              <a:t> </a:t>
            </a:r>
            <a:r>
              <a:rPr lang="en-US" dirty="0" err="1" smtClean="0">
                <a:solidFill>
                  <a:srgbClr val="0070C0"/>
                </a:solidFill>
              </a:rPr>
              <a:t>বিস্তার</a:t>
            </a:r>
            <a:r>
              <a:rPr lang="en-US" dirty="0" smtClean="0">
                <a:solidFill>
                  <a:srgbClr val="0070C0"/>
                </a:solidFill>
              </a:rPr>
              <a:t> </a:t>
            </a:r>
            <a:r>
              <a:rPr lang="en-US" dirty="0" err="1" smtClean="0">
                <a:solidFill>
                  <a:srgbClr val="0070C0"/>
                </a:solidFill>
              </a:rPr>
              <a:t>এবং</a:t>
            </a:r>
            <a:r>
              <a:rPr lang="en-US" dirty="0" smtClean="0">
                <a:solidFill>
                  <a:srgbClr val="0070C0"/>
                </a:solidFill>
              </a:rPr>
              <a:t> </a:t>
            </a:r>
            <a:r>
              <a:rPr lang="en-US" dirty="0" err="1" smtClean="0">
                <a:solidFill>
                  <a:srgbClr val="0070C0"/>
                </a:solidFill>
              </a:rPr>
              <a:t>পর্যায়কাল</a:t>
            </a:r>
            <a:r>
              <a:rPr lang="en-US" dirty="0" smtClean="0">
                <a:solidFill>
                  <a:srgbClr val="0070C0"/>
                </a:solidFill>
              </a:rPr>
              <a:t> </a:t>
            </a:r>
            <a:r>
              <a:rPr lang="en-US" dirty="0" err="1" smtClean="0">
                <a:solidFill>
                  <a:srgbClr val="0070C0"/>
                </a:solidFill>
              </a:rPr>
              <a:t>বের</a:t>
            </a:r>
            <a:r>
              <a:rPr lang="en-US" dirty="0" smtClean="0">
                <a:solidFill>
                  <a:srgbClr val="0070C0"/>
                </a:solidFill>
              </a:rPr>
              <a:t> </a:t>
            </a:r>
            <a:r>
              <a:rPr lang="en-US" dirty="0" err="1" smtClean="0">
                <a:solidFill>
                  <a:srgbClr val="0070C0"/>
                </a:solidFill>
              </a:rPr>
              <a:t>করা</a:t>
            </a:r>
            <a:r>
              <a:rPr lang="en-US" dirty="0" smtClean="0">
                <a:solidFill>
                  <a:srgbClr val="0070C0"/>
                </a:solidFill>
              </a:rPr>
              <a:t> </a:t>
            </a:r>
            <a:r>
              <a:rPr lang="en-US" dirty="0" err="1" smtClean="0">
                <a:solidFill>
                  <a:srgbClr val="0070C0"/>
                </a:solidFill>
              </a:rPr>
              <a:t>যাবে</a:t>
            </a:r>
            <a:r>
              <a:rPr lang="en-US" dirty="0" smtClean="0">
                <a:solidFill>
                  <a:srgbClr val="0070C0"/>
                </a:solidFill>
              </a:rPr>
              <a:t> ?  </a:t>
            </a:r>
            <a:endParaRPr lang="en-US"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0" y="3352800"/>
            <a:ext cx="6629400"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0324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mage\index.jpg"/>
          <p:cNvPicPr>
            <a:picLocks noChangeAspect="1" noChangeArrowheads="1"/>
          </p:cNvPicPr>
          <p:nvPr/>
        </p:nvPicPr>
        <p:blipFill>
          <a:blip r:embed="rId2"/>
          <a:srcRect/>
          <a:stretch>
            <a:fillRect/>
          </a:stretch>
        </p:blipFill>
        <p:spPr bwMode="auto">
          <a:xfrm>
            <a:off x="1143000" y="1516460"/>
            <a:ext cx="5791200" cy="4337811"/>
          </a:xfrm>
          <a:prstGeom prst="rect">
            <a:avLst/>
          </a:prstGeom>
          <a:noFill/>
        </p:spPr>
      </p:pic>
      <p:sp>
        <p:nvSpPr>
          <p:cNvPr id="6" name="TextBox 5"/>
          <p:cNvSpPr txBox="1"/>
          <p:nvPr/>
        </p:nvSpPr>
        <p:spPr>
          <a:xfrm>
            <a:off x="2057400" y="2667000"/>
            <a:ext cx="4038600" cy="1446550"/>
          </a:xfrm>
          <a:prstGeom prst="rect">
            <a:avLst/>
          </a:prstGeom>
          <a:noFill/>
        </p:spPr>
        <p:txBody>
          <a:bodyPr wrap="square" rtlCol="0">
            <a:spAutoFit/>
          </a:bodyPr>
          <a:lstStyle/>
          <a:p>
            <a:r>
              <a:rPr lang="bn-IN" sz="8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ধন্যবাদ</a:t>
            </a:r>
            <a:endParaRPr lang="en-US" sz="8800" dirty="0"/>
          </a:p>
        </p:txBody>
      </p:sp>
    </p:spTree>
    <p:extLst>
      <p:ext uri="{BB962C8B-B14F-4D97-AF65-F5344CB8AC3E}">
        <p14:creationId xmlns:p14="http://schemas.microsoft.com/office/powerpoint/2010/main" xmlns="" val="1469925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228600" y="685800"/>
            <a:ext cx="3394841" cy="2539341"/>
          </a:xfrm>
          <a:prstGeom prst="rect">
            <a:avLst/>
          </a:prstGeom>
          <a:noFill/>
          <a:ln w="9525">
            <a:noFill/>
            <a:miter lim="800000"/>
            <a:headEnd/>
            <a:tailEnd/>
          </a:ln>
          <a:effectLst/>
        </p:spPr>
      </p:pic>
      <p:sp>
        <p:nvSpPr>
          <p:cNvPr id="7" name="Rectangle 6"/>
          <p:cNvSpPr/>
          <p:nvPr/>
        </p:nvSpPr>
        <p:spPr>
          <a:xfrm>
            <a:off x="4419600" y="990600"/>
            <a:ext cx="1952779" cy="769441"/>
          </a:xfrm>
          <a:prstGeom prst="rect">
            <a:avLst/>
          </a:prstGeom>
        </p:spPr>
        <p:txBody>
          <a:bodyPr wrap="none">
            <a:spAutoFit/>
          </a:bodyPr>
          <a:lstStyle/>
          <a:p>
            <a:pPr algn="ctr"/>
            <a:r>
              <a:rPr lang="bn-BD" sz="4400" dirty="0" smtClean="0">
                <a:solidFill>
                  <a:srgbClr val="FF0000"/>
                </a:solidFill>
                <a:latin typeface="NikoshBAN" pitchFamily="2" charset="0"/>
                <a:cs typeface="NikoshBAN" pitchFamily="2" charset="0"/>
              </a:rPr>
              <a:t>পরিচিতি</a:t>
            </a:r>
            <a:endParaRPr lang="en-US" sz="4400" dirty="0">
              <a:solidFill>
                <a:srgbClr val="FF0000"/>
              </a:solidFill>
            </a:endParaRPr>
          </a:p>
        </p:txBody>
      </p:sp>
      <p:sp>
        <p:nvSpPr>
          <p:cNvPr id="8" name="Rectangle 7"/>
          <p:cNvSpPr/>
          <p:nvPr/>
        </p:nvSpPr>
        <p:spPr>
          <a:xfrm>
            <a:off x="228600" y="4343400"/>
            <a:ext cx="4572000" cy="1477328"/>
          </a:xfrm>
          <a:prstGeom prst="rect">
            <a:avLst/>
          </a:prstGeom>
        </p:spPr>
        <p:txBody>
          <a:bodyPr>
            <a:spAutoFit/>
          </a:bodyPr>
          <a:lstStyle/>
          <a:p>
            <a:r>
              <a:rPr lang="bn-BD" dirty="0" smtClean="0">
                <a:solidFill>
                  <a:srgbClr val="C00000"/>
                </a:solidFill>
              </a:rPr>
              <a:t>মুহাঃ সানাউল্লাহ সানি </a:t>
            </a:r>
          </a:p>
          <a:p>
            <a:r>
              <a:rPr lang="bn-BD" dirty="0" smtClean="0">
                <a:solidFill>
                  <a:srgbClr val="C00000"/>
                </a:solidFill>
              </a:rPr>
              <a:t>সহকারি শিক্ষক বি এস সি (গনিত) </a:t>
            </a:r>
          </a:p>
          <a:p>
            <a:r>
              <a:rPr lang="bn-BD" dirty="0" smtClean="0">
                <a:solidFill>
                  <a:srgbClr val="C00000"/>
                </a:solidFill>
              </a:rPr>
              <a:t>মাটিরাংগা ইসলামিয়া আলিম মাদ্রাসা </a:t>
            </a:r>
            <a:endParaRPr lang="en-US" dirty="0" smtClean="0">
              <a:solidFill>
                <a:srgbClr val="C00000"/>
              </a:solidFill>
            </a:endParaRPr>
          </a:p>
          <a:p>
            <a:r>
              <a:rPr lang="bn-BD" dirty="0" smtClean="0">
                <a:solidFill>
                  <a:srgbClr val="C00000"/>
                </a:solidFill>
              </a:rPr>
              <a:t>মাটিরাঙ্গা,খাগড়াছড়ি </a:t>
            </a:r>
          </a:p>
          <a:p>
            <a:r>
              <a:rPr lang="bn-BD" dirty="0" smtClean="0">
                <a:solidFill>
                  <a:srgbClr val="C00000"/>
                </a:solidFill>
              </a:rPr>
              <a:t>মোবাইল নঃ০১৭২২৩৩৪৫১১   </a:t>
            </a:r>
            <a:endParaRPr lang="en-US" dirty="0" smtClean="0">
              <a:solidFill>
                <a:srgbClr val="C00000"/>
              </a:solidFill>
            </a:endParaRPr>
          </a:p>
        </p:txBody>
      </p:sp>
      <p:sp>
        <p:nvSpPr>
          <p:cNvPr id="9" name="5-Point Star 8"/>
          <p:cNvSpPr/>
          <p:nvPr/>
        </p:nvSpPr>
        <p:spPr>
          <a:xfrm>
            <a:off x="3657600" y="2438400"/>
            <a:ext cx="2209800" cy="2286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3352800"/>
            <a:ext cx="4572000" cy="1754326"/>
          </a:xfrm>
          <a:prstGeom prst="rect">
            <a:avLst/>
          </a:prstGeom>
        </p:spPr>
        <p:txBody>
          <a:bodyPr>
            <a:spAutoFit/>
          </a:bodyPr>
          <a:lstStyle/>
          <a:p>
            <a:pPr algn="ctr">
              <a:buNone/>
            </a:pPr>
            <a:r>
              <a:rPr lang="bn-BD" dirty="0" smtClean="0">
                <a:solidFill>
                  <a:srgbClr val="002060"/>
                </a:solidFill>
                <a:latin typeface="NikoshBAN" pitchFamily="2" charset="0"/>
                <a:cs typeface="NikoshBAN" pitchFamily="2" charset="0"/>
              </a:rPr>
              <a:t>শ্রেণিঃ </a:t>
            </a:r>
            <a:r>
              <a:rPr lang="bn-BD" dirty="0" smtClean="0">
                <a:solidFill>
                  <a:srgbClr val="002060"/>
                </a:solidFill>
                <a:latin typeface="NikoshBAN" pitchFamily="2" charset="0"/>
                <a:cs typeface="NikoshBAN" pitchFamily="2" charset="0"/>
              </a:rPr>
              <a:t>১০ম </a:t>
            </a:r>
            <a:endParaRPr lang="bn-BD" dirty="0" smtClean="0">
              <a:solidFill>
                <a:srgbClr val="002060"/>
              </a:solidFill>
              <a:latin typeface="NikoshBAN" pitchFamily="2" charset="0"/>
              <a:cs typeface="NikoshBAN" pitchFamily="2" charset="0"/>
            </a:endParaRPr>
          </a:p>
          <a:p>
            <a:pPr algn="ctr">
              <a:buNone/>
            </a:pPr>
            <a:r>
              <a:rPr lang="bn-BD" dirty="0" smtClean="0">
                <a:solidFill>
                  <a:srgbClr val="002060"/>
                </a:solidFill>
                <a:latin typeface="NikoshBAN" pitchFamily="2" charset="0"/>
                <a:cs typeface="NikoshBAN" pitchFamily="2" charset="0"/>
              </a:rPr>
              <a:t>বিষয়ঃ </a:t>
            </a:r>
            <a:r>
              <a:rPr lang="bn-BD" dirty="0" smtClean="0">
                <a:solidFill>
                  <a:srgbClr val="002060"/>
                </a:solidFill>
                <a:latin typeface="NikoshBAN" pitchFamily="2" charset="0"/>
                <a:cs typeface="NikoshBAN" pitchFamily="2" charset="0"/>
              </a:rPr>
              <a:t>পদার্থ </a:t>
            </a:r>
            <a:endParaRPr lang="bn-BD" dirty="0" smtClean="0">
              <a:solidFill>
                <a:srgbClr val="002060"/>
              </a:solidFill>
              <a:latin typeface="NikoshBAN" pitchFamily="2" charset="0"/>
              <a:cs typeface="NikoshBAN" pitchFamily="2" charset="0"/>
            </a:endParaRPr>
          </a:p>
          <a:p>
            <a:pPr algn="ctr">
              <a:buNone/>
            </a:pPr>
            <a:r>
              <a:rPr lang="bn-BD" dirty="0" smtClean="0">
                <a:solidFill>
                  <a:srgbClr val="002060"/>
                </a:solidFill>
                <a:latin typeface="NikoshBAN" pitchFamily="2" charset="0"/>
                <a:cs typeface="NikoshBAN" pitchFamily="2" charset="0"/>
              </a:rPr>
              <a:t>অধ্যায়ঃতরঙ্গ ও শব্দ </a:t>
            </a:r>
            <a:endParaRPr lang="bn-BD" dirty="0" smtClean="0">
              <a:solidFill>
                <a:srgbClr val="002060"/>
              </a:solidFill>
              <a:latin typeface="NikoshBAN" pitchFamily="2" charset="0"/>
              <a:cs typeface="NikoshBAN" pitchFamily="2" charset="0"/>
            </a:endParaRPr>
          </a:p>
          <a:p>
            <a:pPr algn="ctr">
              <a:buNone/>
            </a:pPr>
            <a:r>
              <a:rPr lang="bn-BD" dirty="0" smtClean="0">
                <a:solidFill>
                  <a:srgbClr val="002060"/>
                </a:solidFill>
                <a:latin typeface="NikoshBAN" pitchFamily="2" charset="0"/>
                <a:cs typeface="NikoshBAN" pitchFamily="2" charset="0"/>
              </a:rPr>
              <a:t>শিক্ষার্থী সংখ্যাঃ </a:t>
            </a:r>
            <a:r>
              <a:rPr lang="en-US" dirty="0" smtClean="0">
                <a:solidFill>
                  <a:srgbClr val="002060"/>
                </a:solidFill>
                <a:latin typeface="NikoshBAN" pitchFamily="2" charset="0"/>
                <a:cs typeface="NikoshBAN" pitchFamily="2" charset="0"/>
              </a:rPr>
              <a:t>8</a:t>
            </a:r>
            <a:r>
              <a:rPr lang="bn-BD" dirty="0" smtClean="0">
                <a:solidFill>
                  <a:srgbClr val="002060"/>
                </a:solidFill>
                <a:latin typeface="NikoshBAN" pitchFamily="2" charset="0"/>
                <a:cs typeface="NikoshBAN" pitchFamily="2" charset="0"/>
              </a:rPr>
              <a:t>০</a:t>
            </a:r>
            <a:endParaRPr lang="bn-IN" dirty="0" smtClean="0">
              <a:solidFill>
                <a:srgbClr val="002060"/>
              </a:solidFill>
              <a:latin typeface="NikoshBAN" pitchFamily="2" charset="0"/>
              <a:cs typeface="NikoshBAN" pitchFamily="2" charset="0"/>
            </a:endParaRPr>
          </a:p>
          <a:p>
            <a:pPr algn="ctr">
              <a:buNone/>
            </a:pPr>
            <a:r>
              <a:rPr lang="bn-IN" dirty="0" smtClean="0">
                <a:solidFill>
                  <a:srgbClr val="002060"/>
                </a:solidFill>
                <a:latin typeface="NikoshBAN" pitchFamily="2" charset="0"/>
                <a:cs typeface="NikoshBAN" pitchFamily="2" charset="0"/>
              </a:rPr>
              <a:t>সময়ঃ ৪৫ মিনিট </a:t>
            </a:r>
            <a:endParaRPr lang="bn-BD" dirty="0" smtClean="0">
              <a:solidFill>
                <a:srgbClr val="002060"/>
              </a:solidFill>
              <a:latin typeface="NikoshBAN" pitchFamily="2" charset="0"/>
              <a:cs typeface="NikoshBAN" pitchFamily="2" charset="0"/>
            </a:endParaRPr>
          </a:p>
          <a:p>
            <a:pPr algn="ctr">
              <a:buNone/>
            </a:pPr>
            <a:r>
              <a:rPr lang="bn-BD" dirty="0" smtClean="0">
                <a:solidFill>
                  <a:srgbClr val="002060"/>
                </a:solidFill>
                <a:latin typeface="NikoshBAN" pitchFamily="2" charset="0"/>
                <a:cs typeface="NikoshBAN" pitchFamily="2" charset="0"/>
              </a:rPr>
              <a:t>তারিখঃ </a:t>
            </a:r>
            <a:r>
              <a:rPr lang="bn-BD" dirty="0" smtClean="0">
                <a:solidFill>
                  <a:srgbClr val="002060"/>
                </a:solidFill>
                <a:latin typeface="NikoshBAN" pitchFamily="2" charset="0"/>
                <a:cs typeface="NikoshBAN" pitchFamily="2" charset="0"/>
              </a:rPr>
              <a:t>২৪/০৮/২০২০খ্রি</a:t>
            </a:r>
            <a:endParaRPr lang="en-US" dirty="0"/>
          </a:p>
        </p:txBody>
      </p:sp>
    </p:spTree>
    <p:extLst>
      <p:ext uri="{BB962C8B-B14F-4D97-AF65-F5344CB8AC3E}">
        <p14:creationId xmlns:p14="http://schemas.microsoft.com/office/powerpoint/2010/main" xmlns="" val="33993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6800" y="742950"/>
            <a:ext cx="7086600" cy="5314950"/>
          </a:xfrm>
          <a:prstGeom prst="rect">
            <a:avLst/>
          </a:prstGeom>
        </p:spPr>
      </p:pic>
    </p:spTree>
    <p:extLst>
      <p:ext uri="{BB962C8B-B14F-4D97-AF65-F5344CB8AC3E}">
        <p14:creationId xmlns:p14="http://schemas.microsoft.com/office/powerpoint/2010/main" xmlns="" val="2181510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38250" y="95250"/>
            <a:ext cx="6667500" cy="6667500"/>
          </a:xfrm>
          <a:prstGeom prst="rect">
            <a:avLst/>
          </a:prstGeom>
          <a:solidFill>
            <a:srgbClr val="FF0000"/>
          </a:solidFill>
        </p:spPr>
      </p:pic>
    </p:spTree>
    <p:extLst>
      <p:ext uri="{BB962C8B-B14F-4D97-AF65-F5344CB8AC3E}">
        <p14:creationId xmlns:p14="http://schemas.microsoft.com/office/powerpoint/2010/main" xmlns="" val="209966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90600" y="1143000"/>
            <a:ext cx="7147817" cy="4495800"/>
          </a:xfrm>
          <a:ln w="38100">
            <a:solidFill>
              <a:schemeClr val="tx1"/>
            </a:solidFill>
          </a:ln>
        </p:spPr>
      </p:pic>
    </p:spTree>
    <p:extLst>
      <p:ext uri="{BB962C8B-B14F-4D97-AF65-F5344CB8AC3E}">
        <p14:creationId xmlns:p14="http://schemas.microsoft.com/office/powerpoint/2010/main" xmlns="" val="3318991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876800"/>
          </a:xfrm>
        </p:spPr>
        <p:txBody>
          <a:bodyPr>
            <a:prstTxWarp prst="textCanUp">
              <a:avLst/>
            </a:prstTxWarp>
            <a:noAutofit/>
          </a:bodyPr>
          <a:lstStyle/>
          <a:p>
            <a:r>
              <a:rPr lang="bn-IN" sz="9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itchFamily="2" charset="0"/>
                <a:cs typeface="NikoshBAN" pitchFamily="2" charset="0"/>
              </a:rPr>
              <a:t>শব্দ ও তরঙ্গ </a:t>
            </a:r>
            <a:endParaRPr lang="en-US" sz="9600" b="1" u="sng"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xmlns="" val="1341358598"/>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533400"/>
            <a:ext cx="4572000" cy="1752600"/>
          </a:xfrm>
        </p:spPr>
        <p:txBody>
          <a:bodyPr>
            <a:noAutofit/>
          </a:bodyPr>
          <a:lstStyle/>
          <a:p>
            <a:r>
              <a:rPr lang="bn-IN" sz="5400" b="1" dirty="0" smtClean="0">
                <a:effectLst>
                  <a:outerShdw blurRad="38100" dist="38100" dir="2700000" algn="tl">
                    <a:srgbClr val="000000">
                      <a:alpha val="43137"/>
                    </a:srgbClr>
                  </a:outerShdw>
                </a:effectLst>
                <a:latin typeface="NikoshBAN" pitchFamily="2" charset="0"/>
                <a:cs typeface="NikoshBAN" pitchFamily="2" charset="0"/>
              </a:rPr>
              <a:t>শিখনফল </a:t>
            </a:r>
            <a:br>
              <a:rPr lang="bn-IN" sz="5400" b="1" dirty="0" smtClean="0">
                <a:effectLst>
                  <a:outerShdw blurRad="38100" dist="38100" dir="2700000" algn="tl">
                    <a:srgbClr val="000000">
                      <a:alpha val="43137"/>
                    </a:srgbClr>
                  </a:outerShdw>
                </a:effectLst>
                <a:latin typeface="NikoshBAN" pitchFamily="2" charset="0"/>
                <a:cs typeface="NikoshBAN" pitchFamily="2" charset="0"/>
              </a:rPr>
            </a:br>
            <a:endParaRPr lang="en-US" sz="5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Subtitle 2"/>
          <p:cNvSpPr>
            <a:spLocks noGrp="1"/>
          </p:cNvSpPr>
          <p:nvPr>
            <p:ph type="subTitle" idx="1"/>
          </p:nvPr>
        </p:nvSpPr>
        <p:spPr>
          <a:xfrm>
            <a:off x="762000" y="2667000"/>
            <a:ext cx="7696200" cy="3124200"/>
          </a:xfrm>
          <a:ln w="38100">
            <a:solidFill>
              <a:schemeClr val="tx1"/>
            </a:solidFill>
          </a:ln>
        </p:spPr>
        <p:txBody>
          <a:bodyPr>
            <a:noAutofit/>
          </a:bodyPr>
          <a:lstStyle/>
          <a:p>
            <a:pPr algn="l"/>
            <a:r>
              <a:rPr lang="bn-IN" sz="2800" b="1" dirty="0" smtClean="0">
                <a:effectLst>
                  <a:outerShdw blurRad="38100" dist="38100" dir="2700000" algn="tl">
                    <a:srgbClr val="000000">
                      <a:alpha val="43137"/>
                    </a:srgbClr>
                  </a:outerShdw>
                </a:effectLst>
                <a:latin typeface="NikoshBAN" pitchFamily="2" charset="0"/>
                <a:cs typeface="NikoshBAN" pitchFamily="2" charset="0"/>
              </a:rPr>
              <a:t>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এই </a:t>
            </a:r>
            <a:r>
              <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পাঠ শেষে শিক্ষার্থীরা</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p>
          <a:p>
            <a:pPr marL="457200" indent="-457200" algn="l">
              <a:buFont typeface="Arial" pitchFamily="34" charset="0"/>
              <a:buChar char="•"/>
            </a:pP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তরঙ্গ</a:t>
            </a:r>
            <a:r>
              <a:rPr lang="en-US"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a:t>
            </a:r>
            <a:r>
              <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বলতে</a:t>
            </a:r>
            <a:r>
              <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 </a:t>
            </a:r>
          </a:p>
          <a:p>
            <a:pPr marL="457200" indent="-457200" algn="l">
              <a:buFont typeface="Arial" pitchFamily="34" charset="0"/>
              <a:buChar char="•"/>
            </a:pP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তরঙ্গের</a:t>
            </a:r>
            <a:r>
              <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বৈশিষ্ট</a:t>
            </a:r>
            <a:r>
              <a:rPr lang="en-US"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ব্যাখ্যা</a:t>
            </a:r>
            <a:r>
              <a:rPr lang="en-US"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bn-IN"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p>
          <a:p>
            <a:pPr marL="457200" indent="-457200" algn="l">
              <a:buFont typeface="Arial" pitchFamily="34" charset="0"/>
              <a:buChar char="•"/>
            </a:pPr>
            <a:r>
              <a:rPr lang="bn-IN"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বিভিন্ন তরঙ্গ বর্ণনা করতে পারবে । </a:t>
            </a:r>
          </a:p>
          <a:p>
            <a:pPr marL="457200" indent="-457200" algn="l">
              <a:buFont typeface="Arial" pitchFamily="34" charset="0"/>
              <a:buChar char="•"/>
            </a:pPr>
            <a:r>
              <a:rPr lang="bn-IN"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তরঙ্গ সংশ্লিষ্ট রাশি সমূহের মধ্যে সম্পর্ক স্থাপন এবং পরিমাপ করতে পারবে । </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2622901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0"/>
            <a:ext cx="8077200" cy="1020762"/>
          </a:xfrm>
        </p:spPr>
        <p:txBody>
          <a:bodyPr>
            <a:noAutofit/>
          </a:bodyPr>
          <a:lstStyle/>
          <a:p>
            <a:pPr algn="l"/>
            <a:r>
              <a:rPr lang="en-US" sz="2400" b="1" u="sng"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সরল</a:t>
            </a:r>
            <a:r>
              <a:rPr lang="en-US" sz="2400" b="1" u="sng"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2400" b="1" u="sng"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স্পন্দন</a:t>
            </a:r>
            <a:r>
              <a:rPr lang="en-US" sz="2400" b="1" u="sng"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2400" b="1" u="sng" dirty="0" err="1" smtClean="0">
                <a:solidFill>
                  <a:srgbClr val="FF0000"/>
                </a:solidFill>
                <a:latin typeface="NikoshBAN" pitchFamily="2" charset="0"/>
                <a:cs typeface="NikoshBAN" pitchFamily="2" charset="0"/>
              </a:rPr>
              <a:t>গতি</a:t>
            </a:r>
            <a:r>
              <a:rPr lang="en-US" sz="2400" b="1" u="sng"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2400" b="1" u="sng" dirty="0" smtClean="0">
                <a:effectLst>
                  <a:outerShdw blurRad="38100" dist="38100" dir="2700000" algn="tl">
                    <a:srgbClr val="000000">
                      <a:alpha val="43137"/>
                    </a:srgbClr>
                  </a:outerShdw>
                </a:effectLst>
                <a:latin typeface="NikoshBAN" pitchFamily="2" charset="0"/>
                <a:cs typeface="NikoshBAN" pitchFamily="2" charset="0"/>
              </a:rPr>
              <a:t>:</a:t>
            </a:r>
            <a:r>
              <a:rPr lang="bn-IN" sz="2400" b="1" u="sng"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latin typeface="NikoshBAN" pitchFamily="2" charset="0"/>
                <a:cs typeface="NikoshBAN" pitchFamily="2" charset="0"/>
              </a:rPr>
              <a:t>যদি</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পর্যাবৃত্ত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গতিসম্পন্ন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কণার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গতিপথ</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সরলরৈখিক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হয়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এবং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এর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দিক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সময়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সাম্যবস্থান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অভিমুখী</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হয়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তাহলে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সরল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স্পন্দন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গতি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অথবা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হুকের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সূত্রের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যে</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স্পন্দন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গতি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হয়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সরল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স্পন্দন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গতি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বলে</a:t>
            </a:r>
            <a:r>
              <a:rPr lang="en-US" sz="2400" b="1" dirty="0" smtClean="0">
                <a:latin typeface="NikoshBAN" pitchFamily="2" charset="0"/>
                <a:cs typeface="NikoshBAN" pitchFamily="2" charset="0"/>
              </a:rPr>
              <a:t>। </a:t>
            </a:r>
            <a:endParaRPr lang="en-US" sz="2400" b="1" dirty="0">
              <a:latin typeface="NikoshBAN" pitchFamily="2" charset="0"/>
              <a:cs typeface="NikoshBAN"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0800" y="152400"/>
            <a:ext cx="4038600" cy="4953000"/>
          </a:xfrm>
          <a:blipFill>
            <a:blip r:embed="rId3"/>
            <a:tile tx="0" ty="0" sx="100000" sy="100000" flip="none" algn="tl"/>
          </a:blipFill>
        </p:spPr>
      </p:pic>
      <p:sp>
        <p:nvSpPr>
          <p:cNvPr id="3" name="TextBox 2"/>
          <p:cNvSpPr txBox="1"/>
          <p:nvPr/>
        </p:nvSpPr>
        <p:spPr>
          <a:xfrm>
            <a:off x="533400" y="705415"/>
            <a:ext cx="2383986" cy="2246769"/>
          </a:xfrm>
          <a:prstGeom prst="rect">
            <a:avLst/>
          </a:prstGeom>
          <a:noFill/>
        </p:spPr>
        <p:txBody>
          <a:bodyPr wrap="none" rtlCol="0">
            <a:spAutoFit/>
          </a:bodyPr>
          <a:lstStyle/>
          <a:p>
            <a:r>
              <a:rPr lang="bn-IN" sz="2800" b="1" u="sng" dirty="0" smtClean="0">
                <a:solidFill>
                  <a:srgbClr val="FF0000"/>
                </a:solidFill>
                <a:latin typeface="NikoshBAN" pitchFamily="2" charset="0"/>
                <a:cs typeface="NikoshBAN" pitchFamily="2" charset="0"/>
              </a:rPr>
              <a:t>সরল স্পন্দন গতিঃ</a:t>
            </a:r>
          </a:p>
          <a:p>
            <a:pPr marL="342900" indent="-342900">
              <a:buFont typeface="+mj-lt"/>
              <a:buAutoNum type="arabicPeriod"/>
            </a:pPr>
            <a:r>
              <a:rPr lang="bn-IN" sz="2800" dirty="0" smtClean="0">
                <a:solidFill>
                  <a:srgbClr val="FF0000"/>
                </a:solidFill>
                <a:latin typeface="NikoshBAN" pitchFamily="2" charset="0"/>
                <a:cs typeface="NikoshBAN" pitchFamily="2" charset="0"/>
              </a:rPr>
              <a:t>পর্যাবৃত্ত গতি </a:t>
            </a:r>
          </a:p>
          <a:p>
            <a:pPr marL="342900" indent="-342900">
              <a:buFont typeface="+mj-lt"/>
              <a:buAutoNum type="arabicPeriod"/>
            </a:pPr>
            <a:r>
              <a:rPr lang="bn-IN" sz="2800" dirty="0" smtClean="0">
                <a:solidFill>
                  <a:srgbClr val="FF0000"/>
                </a:solidFill>
                <a:latin typeface="NikoshBAN" pitchFamily="2" charset="0"/>
                <a:cs typeface="NikoshBAN" pitchFamily="2" charset="0"/>
              </a:rPr>
              <a:t>সরলরৈখিক গতি</a:t>
            </a:r>
          </a:p>
          <a:p>
            <a:pPr marL="342900" indent="-342900">
              <a:buFont typeface="+mj-lt"/>
              <a:buAutoNum type="arabicPeriod"/>
            </a:pPr>
            <a:r>
              <a:rPr lang="bn-IN" sz="2800" dirty="0" smtClean="0">
                <a:solidFill>
                  <a:srgbClr val="FF0000"/>
                </a:solidFill>
                <a:latin typeface="NikoshBAN" pitchFamily="2" charset="0"/>
                <a:cs typeface="NikoshBAN" pitchFamily="2" charset="0"/>
              </a:rPr>
              <a:t>স্পন্দন গতি </a:t>
            </a:r>
          </a:p>
          <a:p>
            <a:pPr marL="342900" indent="-342900">
              <a:buFont typeface="+mj-lt"/>
              <a:buAutoNum type="arabicPeriod"/>
            </a:pPr>
            <a:r>
              <a:rPr lang="bn-IN" sz="2800" dirty="0" smtClean="0">
                <a:solidFill>
                  <a:srgbClr val="FF0000"/>
                </a:solidFill>
                <a:latin typeface="NikoshBAN" pitchFamily="2" charset="0"/>
                <a:cs typeface="NikoshBAN" pitchFamily="2" charset="0"/>
              </a:rPr>
              <a:t>ত্বরণ </a:t>
            </a:r>
            <a:r>
              <a:rPr lang="en-US" sz="2800" dirty="0" smtClean="0">
                <a:solidFill>
                  <a:srgbClr val="FF0000"/>
                </a:solidFill>
                <a:latin typeface="NikoshBAN" pitchFamily="2" charset="0"/>
                <a:ea typeface="Cambria Math"/>
                <a:cs typeface="NikoshBAN" pitchFamily="2" charset="0"/>
              </a:rPr>
              <a:t>α</a:t>
            </a:r>
            <a:r>
              <a:rPr lang="bn-IN" sz="2800" dirty="0" smtClean="0">
                <a:solidFill>
                  <a:srgbClr val="FF0000"/>
                </a:solidFill>
                <a:latin typeface="NikoshBAN" pitchFamily="2" charset="0"/>
                <a:cs typeface="NikoshBAN" pitchFamily="2" charset="0"/>
              </a:rPr>
              <a:t> – সরণ  </a:t>
            </a:r>
            <a:endParaRPr lang="en-US" sz="28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xmlns="" val="43901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8709" y="1582302"/>
            <a:ext cx="8382000" cy="4558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33400" y="3561001"/>
            <a:ext cx="1365290" cy="1384995"/>
          </a:xfrm>
          <a:prstGeom prst="rect">
            <a:avLst/>
          </a:prstGeom>
          <a:solidFill>
            <a:schemeClr val="accent6">
              <a:lumMod val="75000"/>
            </a:schemeClr>
          </a:solidFill>
        </p:spPr>
        <p:txBody>
          <a:bodyPr wrap="square" rtlCol="0">
            <a:spAutoFit/>
          </a:bodyPr>
          <a:lstStyle/>
          <a:p>
            <a:pPr algn="ctr"/>
            <a:r>
              <a:rPr lang="en-US" sz="2000" b="1" dirty="0" err="1" smtClean="0">
                <a:latin typeface="NikoshBAN" pitchFamily="2" charset="0"/>
                <a:cs typeface="NikoshBAN" pitchFamily="2" charset="0"/>
              </a:rPr>
              <a:t>ভর</a:t>
            </a:r>
            <a:r>
              <a:rPr lang="en-US" sz="2000" b="1" dirty="0" smtClean="0">
                <a:latin typeface="NikoshBAN" pitchFamily="2" charset="0"/>
                <a:cs typeface="NikoshBAN" pitchFamily="2" charset="0"/>
              </a:rPr>
              <a:t> </a:t>
            </a:r>
            <a:r>
              <a:rPr lang="bn-IN" sz="2000" b="1" dirty="0" smtClean="0">
                <a:latin typeface="NikoshBAN" pitchFamily="2" charset="0"/>
                <a:cs typeface="NikoshBAN" pitchFamily="2" charset="0"/>
              </a:rPr>
              <a:t>অবস্থানের পরির্বতন</a:t>
            </a:r>
            <a:r>
              <a:rPr lang="en-US" sz="2000" b="1" dirty="0" smtClean="0">
                <a:latin typeface="Cambria Math"/>
                <a:ea typeface="Cambria Math"/>
                <a:cs typeface="NikoshBAN" pitchFamily="2" charset="0"/>
              </a:rPr>
              <a:t>  </a:t>
            </a:r>
            <a:r>
              <a:rPr lang="el-GR" sz="2400" b="1" dirty="0" smtClean="0">
                <a:latin typeface="Cambria Math"/>
                <a:ea typeface="Cambria Math"/>
                <a:cs typeface="NikoshBAN" pitchFamily="2" charset="0"/>
              </a:rPr>
              <a:t>λ</a:t>
            </a:r>
            <a:r>
              <a:rPr lang="bn-IN" sz="2400" b="1" dirty="0" smtClean="0">
                <a:latin typeface="NikoshBAN" pitchFamily="2" charset="0"/>
                <a:cs typeface="NikoshBAN" pitchFamily="2" charset="0"/>
              </a:rPr>
              <a:t> </a:t>
            </a:r>
            <a:r>
              <a:rPr lang="en-US" sz="2400" b="1" dirty="0" smtClean="0">
                <a:latin typeface="NikoshBAN" pitchFamily="2" charset="0"/>
                <a:cs typeface="NikoshBAN" pitchFamily="2" charset="0"/>
              </a:rPr>
              <a:t> </a:t>
            </a:r>
            <a:endParaRPr lang="en-US" sz="2400" b="1" dirty="0">
              <a:latin typeface="NikoshBAN" pitchFamily="2" charset="0"/>
              <a:cs typeface="NikoshBAN" pitchFamily="2" charset="0"/>
            </a:endParaRPr>
          </a:p>
        </p:txBody>
      </p:sp>
      <p:sp>
        <p:nvSpPr>
          <p:cNvPr id="5" name="TextBox 4"/>
          <p:cNvSpPr txBox="1"/>
          <p:nvPr/>
        </p:nvSpPr>
        <p:spPr>
          <a:xfrm>
            <a:off x="6075217" y="2209800"/>
            <a:ext cx="2447077" cy="1077218"/>
          </a:xfrm>
          <a:prstGeom prst="rect">
            <a:avLst/>
          </a:prstGeom>
          <a:solidFill>
            <a:srgbClr val="FF0000"/>
          </a:solid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itchFamily="2" charset="0"/>
                <a:cs typeface="NikoshBAN" pitchFamily="2" charset="0"/>
              </a:rPr>
              <a:t> </a:t>
            </a:r>
            <a:r>
              <a:rPr lang="bn-IN" sz="2800" b="1" dirty="0" smtClean="0">
                <a:latin typeface="NikoshBAN" pitchFamily="2" charset="0"/>
                <a:cs typeface="NikoshBAN" pitchFamily="2" charset="0"/>
              </a:rPr>
              <a:t>সর্বোচ্চ ধনাত্মক বিস্তার </a:t>
            </a:r>
            <a:r>
              <a:rPr lang="en-US" sz="2800" b="1" dirty="0" smtClean="0">
                <a:latin typeface="NikoshBAN" pitchFamily="2" charset="0"/>
                <a:cs typeface="NikoshBAN" pitchFamily="2" charset="0"/>
              </a:rPr>
              <a:t>(+a)</a:t>
            </a:r>
            <a:endParaRPr lang="en-US" sz="2800" b="1" dirty="0">
              <a:latin typeface="NikoshBAN" pitchFamily="2" charset="0"/>
              <a:cs typeface="NikoshBAN" pitchFamily="2" charset="0"/>
            </a:endParaRPr>
          </a:p>
        </p:txBody>
      </p:sp>
      <p:sp>
        <p:nvSpPr>
          <p:cNvPr id="7" name="TextBox 6"/>
          <p:cNvSpPr txBox="1"/>
          <p:nvPr/>
        </p:nvSpPr>
        <p:spPr>
          <a:xfrm>
            <a:off x="6477000" y="3653333"/>
            <a:ext cx="1818356" cy="1200329"/>
          </a:xfrm>
          <a:prstGeom prst="rect">
            <a:avLst/>
          </a:prstGeom>
          <a:solidFill>
            <a:srgbClr val="7030A0"/>
          </a:solidFill>
        </p:spPr>
        <p:txBody>
          <a:bodyPr wrap="square" rtlCol="0">
            <a:spAutoFit/>
          </a:bodyPr>
          <a:lstStyle/>
          <a:p>
            <a:r>
              <a:rPr lang="bn-IN" sz="3200" b="1" dirty="0" smtClean="0">
                <a:latin typeface="NikoshBAN" pitchFamily="2" charset="0"/>
                <a:cs typeface="NikoshBAN" pitchFamily="2" charset="0"/>
              </a:rPr>
              <a:t>  </a:t>
            </a:r>
            <a:r>
              <a:rPr lang="bn-IN" sz="2000" b="1" dirty="0" smtClean="0">
                <a:latin typeface="NikoshBAN" pitchFamily="2" charset="0"/>
                <a:cs typeface="NikoshBAN" pitchFamily="2" charset="0"/>
              </a:rPr>
              <a:t>শূন্য বিস্তার বা  </a:t>
            </a:r>
          </a:p>
          <a:p>
            <a:pPr algn="ctr"/>
            <a:r>
              <a:rPr lang="bn-IN" sz="2000" b="1" dirty="0" smtClean="0">
                <a:latin typeface="NikoshBAN" pitchFamily="2" charset="0"/>
                <a:cs typeface="NikoshBAN" pitchFamily="2" charset="0"/>
              </a:rPr>
              <a:t>সাম্যবস্থান </a:t>
            </a:r>
            <a:endParaRPr lang="en-US" sz="2000" b="1" dirty="0">
              <a:latin typeface="NikoshBAN" pitchFamily="2" charset="0"/>
              <a:cs typeface="NikoshBAN" pitchFamily="2" charset="0"/>
            </a:endParaRPr>
          </a:p>
        </p:txBody>
      </p:sp>
      <p:sp>
        <p:nvSpPr>
          <p:cNvPr id="8" name="TextBox 7"/>
          <p:cNvSpPr txBox="1"/>
          <p:nvPr/>
        </p:nvSpPr>
        <p:spPr>
          <a:xfrm>
            <a:off x="6353912" y="5029200"/>
            <a:ext cx="2071401" cy="954107"/>
          </a:xfrm>
          <a:prstGeom prst="rect">
            <a:avLst/>
          </a:prstGeom>
          <a:solidFill>
            <a:srgbClr val="0070C0"/>
          </a:solidFill>
        </p:spPr>
        <p:txBody>
          <a:bodyPr wrap="none" rtlCol="0">
            <a:spAutoFit/>
          </a:bodyPr>
          <a:lstStyle/>
          <a:p>
            <a:pPr algn="ctr"/>
            <a:r>
              <a:rPr lang="bn-IN" sz="2800" b="1" dirty="0" smtClean="0">
                <a:latin typeface="NikoshBAN" pitchFamily="2" charset="0"/>
                <a:cs typeface="NikoshBAN" pitchFamily="2" charset="0"/>
              </a:rPr>
              <a:t>সর্বোনিম্ন ঋণাত্মক</a:t>
            </a:r>
          </a:p>
          <a:p>
            <a:pPr algn="ctr"/>
            <a:r>
              <a:rPr lang="bn-IN" sz="2800" b="1" dirty="0" smtClean="0">
                <a:latin typeface="NikoshBAN" pitchFamily="2" charset="0"/>
                <a:cs typeface="NikoshBAN" pitchFamily="2" charset="0"/>
              </a:rPr>
              <a:t> বিস্তার </a:t>
            </a:r>
            <a:r>
              <a:rPr lang="en-US" sz="2800" b="1" dirty="0" smtClean="0">
                <a:latin typeface="NikoshBAN" pitchFamily="2" charset="0"/>
                <a:cs typeface="NikoshBAN" pitchFamily="2" charset="0"/>
              </a:rPr>
              <a:t>(-a)</a:t>
            </a:r>
            <a:endParaRPr lang="en-US" sz="2800" b="1" dirty="0">
              <a:latin typeface="NikoshBAN" pitchFamily="2" charset="0"/>
              <a:cs typeface="NikoshBAN" pitchFamily="2" charset="0"/>
            </a:endParaRPr>
          </a:p>
        </p:txBody>
      </p:sp>
      <p:sp>
        <p:nvSpPr>
          <p:cNvPr id="10" name="TextBox 9"/>
          <p:cNvSpPr txBox="1"/>
          <p:nvPr/>
        </p:nvSpPr>
        <p:spPr>
          <a:xfrm>
            <a:off x="2819399" y="3800011"/>
            <a:ext cx="838201" cy="707886"/>
          </a:xfrm>
          <a:prstGeom prst="rect">
            <a:avLst/>
          </a:prstGeom>
          <a:solidFill>
            <a:srgbClr val="FFFF00"/>
          </a:solidFill>
        </p:spPr>
        <p:txBody>
          <a:bodyPr wrap="square" rtlCol="0">
            <a:spAutoFit/>
          </a:bodyPr>
          <a:lstStyle/>
          <a:p>
            <a:pPr algn="ctr"/>
            <a:r>
              <a:rPr lang="bn-IN" sz="3600" dirty="0" smtClean="0">
                <a:latin typeface="NikoshBAN" pitchFamily="2" charset="0"/>
                <a:cs typeface="NikoshBAN" pitchFamily="2" charset="0"/>
              </a:rPr>
              <a:t>ভর</a:t>
            </a:r>
            <a:r>
              <a:rPr lang="bn-IN"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xmlns="" val="2363212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TotalTime>
  <Words>318</Words>
  <Application>Microsoft Office PowerPoint</Application>
  <PresentationFormat>On-screen Show (4:3)</PresentationFormat>
  <Paragraphs>84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শব্দ ও তরঙ্গ </vt:lpstr>
      <vt:lpstr>শিখনফল  </vt:lpstr>
      <vt:lpstr>সরল স্পন্দন গতি : যদি কোন পর্যাবৃত্ত গতিসম্পন্ন কণার গতিপথ সরলরৈখিক হয় এবং এর দিক সব সময় সাম্যবস্থান অভিমুখী হয়, তাহলে তাকে সরল স্পন্দন গতি  বলে। অথবা, হুকের সূত্রের কারনে যে স্পন্দন গতি হয় তাকে সরল স্পন্দন গতি বলে। </vt:lpstr>
      <vt:lpstr> </vt:lpstr>
      <vt:lpstr>Slide 10</vt:lpstr>
      <vt:lpstr>তরঙ্গের বৈশিষ্টঃ </vt:lpstr>
      <vt:lpstr>তরঙ্গের প্রকার ভেদ </vt:lpstr>
      <vt:lpstr>Slide 13</vt:lpstr>
      <vt:lpstr>Slide 14</vt:lpstr>
      <vt:lpstr>মূল্যায়ন </vt:lpstr>
      <vt:lpstr>দলীয় কাজ </vt:lpstr>
      <vt:lpstr>বাড়ির কাজ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Sanaullah</cp:lastModifiedBy>
  <cp:revision>83</cp:revision>
  <dcterms:created xsi:type="dcterms:W3CDTF">2019-11-10T12:03:38Z</dcterms:created>
  <dcterms:modified xsi:type="dcterms:W3CDTF">2020-08-24T10:04:22Z</dcterms:modified>
</cp:coreProperties>
</file>