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73" r:id="rId4"/>
    <p:sldId id="274" r:id="rId5"/>
    <p:sldId id="261" r:id="rId6"/>
    <p:sldId id="262" r:id="rId7"/>
    <p:sldId id="263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576" autoAdjust="0"/>
  </p:normalViewPr>
  <p:slideViewPr>
    <p:cSldViewPr snapToGrid="0">
      <p:cViewPr varScale="1">
        <p:scale>
          <a:sx n="54" d="100"/>
          <a:sy n="54" d="100"/>
        </p:scale>
        <p:origin x="-1860" y="-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54CB891-B77B-41A0-B35E-B96D669CE775}" type="presOf" srcId="{51ECB229-78A3-42BA-B08F-2FA448494451}" destId="{9B530313-3A94-4451-9893-A84A4492B1B7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95ABDE96-DA59-45CF-91B7-90CB49F60132}" type="presOf" srcId="{1FEC747F-B90A-4412-B246-B8861A413D9C}" destId="{83EF47DA-F5B2-4BC5-ADFC-A4B0BCCC7D41}" srcOrd="0" destOrd="0" presId="urn:microsoft.com/office/officeart/2005/8/layout/radial6"/>
    <dgm:cxn modelId="{90454427-345D-4B97-A8DC-E4AD959D69BA}" type="presOf" srcId="{61B366E7-689B-4CE9-B1F5-A76FDAE665BA}" destId="{98E933A0-049D-4519-8BDA-56AE1E3FAB78}" srcOrd="0" destOrd="0" presId="urn:microsoft.com/office/officeart/2005/8/layout/radial6"/>
    <dgm:cxn modelId="{C7ABE589-EB69-4130-BE54-CCC563287451}" type="presOf" srcId="{064B9AD3-E514-472A-B8C9-C8A2865EE26B}" destId="{CE60B442-AB56-41AC-B71A-B82A25DFC02D}" srcOrd="0" destOrd="0" presId="urn:microsoft.com/office/officeart/2005/8/layout/radial6"/>
    <dgm:cxn modelId="{F2C39DF5-0AE5-4B39-849B-F0CDBF588B12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C529EBB-3523-44C6-BD2F-380A9698C52C}" type="presOf" srcId="{6E5377E1-A7C6-492E-A82A-6D2AFB7E4A77}" destId="{936B766A-6736-4960-86BC-6FC7A7C28D25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92BF50A3-8D55-445F-B7E4-B5AC0EE82B4E}" type="presOf" srcId="{05E9989D-343B-4A84-BEA9-A86E25CA146E}" destId="{0698E277-765B-4349-8AC6-5125E21CC8D4}" srcOrd="0" destOrd="0" presId="urn:microsoft.com/office/officeart/2005/8/layout/radial6"/>
    <dgm:cxn modelId="{933ECDFD-E448-4225-AD91-9419BD11EBC3}" type="presOf" srcId="{CC3E390A-5B6E-4C4B-9F80-C67B2590B0D6}" destId="{76B44667-1165-4140-A50D-5E81B2DA6414}" srcOrd="0" destOrd="0" presId="urn:microsoft.com/office/officeart/2005/8/layout/radial6"/>
    <dgm:cxn modelId="{FA05CC92-BC2A-4F8C-861B-F273D8D4A126}" type="presOf" srcId="{F512222A-094F-482F-8747-E6C4A04DE7DD}" destId="{92581ECF-1CA5-45A3-8943-5DFEB36DB185}" srcOrd="0" destOrd="0" presId="urn:microsoft.com/office/officeart/2005/8/layout/radial6"/>
    <dgm:cxn modelId="{A6647E0E-2EE3-41C8-BA32-71B3E1D6D4A0}" type="presOf" srcId="{365FC842-BA08-4595-8A76-AA089B455CCD}" destId="{C30AEE6D-6992-4FDE-8822-12D2264B2EFA}" srcOrd="0" destOrd="0" presId="urn:microsoft.com/office/officeart/2005/8/layout/radial6"/>
    <dgm:cxn modelId="{458075CA-4896-41B3-8F3F-647267CA31FE}" type="presParOf" srcId="{76B44667-1165-4140-A50D-5E81B2DA6414}" destId="{ABE41740-FBAB-4A9E-849A-990E41033CBA}" srcOrd="0" destOrd="0" presId="urn:microsoft.com/office/officeart/2005/8/layout/radial6"/>
    <dgm:cxn modelId="{6AECACE7-0A97-417D-A093-5C2D6C946788}" type="presParOf" srcId="{76B44667-1165-4140-A50D-5E81B2DA6414}" destId="{CE60B442-AB56-41AC-B71A-B82A25DFC02D}" srcOrd="1" destOrd="0" presId="urn:microsoft.com/office/officeart/2005/8/layout/radial6"/>
    <dgm:cxn modelId="{BCEFFACB-CE96-4121-97DF-C74B154C1F54}" type="presParOf" srcId="{76B44667-1165-4140-A50D-5E81B2DA6414}" destId="{4A362044-16F1-40E2-B452-B805AE4E1E9E}" srcOrd="2" destOrd="0" presId="urn:microsoft.com/office/officeart/2005/8/layout/radial6"/>
    <dgm:cxn modelId="{4F681464-C80A-473B-BF30-E4062677B764}" type="presParOf" srcId="{76B44667-1165-4140-A50D-5E81B2DA6414}" destId="{92581ECF-1CA5-45A3-8943-5DFEB36DB185}" srcOrd="3" destOrd="0" presId="urn:microsoft.com/office/officeart/2005/8/layout/radial6"/>
    <dgm:cxn modelId="{3594DBCC-849D-4ABC-B5FD-840C9635D1FF}" type="presParOf" srcId="{76B44667-1165-4140-A50D-5E81B2DA6414}" destId="{936B766A-6736-4960-86BC-6FC7A7C28D25}" srcOrd="4" destOrd="0" presId="urn:microsoft.com/office/officeart/2005/8/layout/radial6"/>
    <dgm:cxn modelId="{899390AC-8B02-41BA-8F19-6E1FF0FC9B21}" type="presParOf" srcId="{76B44667-1165-4140-A50D-5E81B2DA6414}" destId="{03A9A9D6-BA7A-423E-B951-6A9DB2BF5746}" srcOrd="5" destOrd="0" presId="urn:microsoft.com/office/officeart/2005/8/layout/radial6"/>
    <dgm:cxn modelId="{B3454599-B0AA-41EE-97B5-F592D8DC71F1}" type="presParOf" srcId="{76B44667-1165-4140-A50D-5E81B2DA6414}" destId="{83EF47DA-F5B2-4BC5-ADFC-A4B0BCCC7D41}" srcOrd="6" destOrd="0" presId="urn:microsoft.com/office/officeart/2005/8/layout/radial6"/>
    <dgm:cxn modelId="{BD42A3F1-2991-4E02-B7C8-95C555B85EF5}" type="presParOf" srcId="{76B44667-1165-4140-A50D-5E81B2DA6414}" destId="{9B530313-3A94-4451-9893-A84A4492B1B7}" srcOrd="7" destOrd="0" presId="urn:microsoft.com/office/officeart/2005/8/layout/radial6"/>
    <dgm:cxn modelId="{CE1F1956-E17E-4455-8291-9320112CAAB6}" type="presParOf" srcId="{76B44667-1165-4140-A50D-5E81B2DA6414}" destId="{0052DED0-6815-4550-99A1-AC636E867118}" srcOrd="8" destOrd="0" presId="urn:microsoft.com/office/officeart/2005/8/layout/radial6"/>
    <dgm:cxn modelId="{B9157989-7853-49AD-B23D-43606E78B56E}" type="presParOf" srcId="{76B44667-1165-4140-A50D-5E81B2DA6414}" destId="{C30AEE6D-6992-4FDE-8822-12D2264B2EFA}" srcOrd="9" destOrd="0" presId="urn:microsoft.com/office/officeart/2005/8/layout/radial6"/>
    <dgm:cxn modelId="{4F0A639A-DD0E-4F93-B0F0-28BA3BC4A562}" type="presParOf" srcId="{76B44667-1165-4140-A50D-5E81B2DA6414}" destId="{0698E277-765B-4349-8AC6-5125E21CC8D4}" srcOrd="10" destOrd="0" presId="urn:microsoft.com/office/officeart/2005/8/layout/radial6"/>
    <dgm:cxn modelId="{DAE440D3-6F5A-42DD-92FB-DFA1C0B4CDD5}" type="presParOf" srcId="{76B44667-1165-4140-A50D-5E81B2DA6414}" destId="{5E387D48-7AF1-422C-AEC6-23F24FEB0200}" srcOrd="11" destOrd="0" presId="urn:microsoft.com/office/officeart/2005/8/layout/radial6"/>
    <dgm:cxn modelId="{09458DC2-83F3-44C5-9603-59ACB038BC82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১৫ </a:t>
          </a:r>
          <a:r>
            <a:rPr lang="en-US" sz="3200" dirty="0" err="1" smtClean="0"/>
            <a:t>লিটার</a:t>
          </a:r>
          <a:r>
            <a:rPr lang="en-US" sz="3200" dirty="0" smtClean="0"/>
            <a:t> </a:t>
          </a:r>
          <a:endParaRPr lang="en-US" sz="32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95BD1F69-6281-4174-A770-06039A2AB120}" type="presOf" srcId="{05E9989D-343B-4A84-BEA9-A86E25CA146E}" destId="{0698E277-765B-4349-8AC6-5125E21CC8D4}" srcOrd="0" destOrd="0" presId="urn:microsoft.com/office/officeart/2005/8/layout/radial6"/>
    <dgm:cxn modelId="{5BC81AFA-B1FD-49E5-9AE3-F1A2096A90D4}" type="presOf" srcId="{064B9AD3-E514-472A-B8C9-C8A2865EE26B}" destId="{CE60B442-AB56-41AC-B71A-B82A25DFC02D}" srcOrd="0" destOrd="0" presId="urn:microsoft.com/office/officeart/2005/8/layout/radial6"/>
    <dgm:cxn modelId="{9BFE0BD3-CC42-4D61-A004-A58B7F78364B}" type="presOf" srcId="{365FC842-BA08-4595-8A76-AA089B455CCD}" destId="{C30AEE6D-6992-4FDE-8822-12D2264B2EFA}" srcOrd="0" destOrd="0" presId="urn:microsoft.com/office/officeart/2005/8/layout/radial6"/>
    <dgm:cxn modelId="{BFC29473-1C18-4937-BDDC-A99BE7B6F5FB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8AC94965-050C-42E7-84A3-034AED768D6C}" type="presOf" srcId="{CC3E390A-5B6E-4C4B-9F80-C67B2590B0D6}" destId="{76B44667-1165-4140-A50D-5E81B2DA6414}" srcOrd="0" destOrd="0" presId="urn:microsoft.com/office/officeart/2005/8/layout/radial6"/>
    <dgm:cxn modelId="{A4D44014-632A-4AAE-86FA-B525703307F1}" type="presOf" srcId="{51ECB229-78A3-42BA-B08F-2FA448494451}" destId="{9B530313-3A94-4451-9893-A84A4492B1B7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5DEFBFE-0BE8-407A-B62E-14F8DA8D8651}" type="presOf" srcId="{F512222A-094F-482F-8747-E6C4A04DE7DD}" destId="{92581ECF-1CA5-45A3-8943-5DFEB36DB185}" srcOrd="0" destOrd="0" presId="urn:microsoft.com/office/officeart/2005/8/layout/radial6"/>
    <dgm:cxn modelId="{9FA71546-E5A7-4802-A7B3-7C488FD2D468}" type="presOf" srcId="{61B366E7-689B-4CE9-B1F5-A76FDAE665BA}" destId="{98E933A0-049D-4519-8BDA-56AE1E3FAB78}" srcOrd="0" destOrd="0" presId="urn:microsoft.com/office/officeart/2005/8/layout/radial6"/>
    <dgm:cxn modelId="{73EF70E0-8E66-4E9F-A9A9-0A3FF40A8534}" type="presParOf" srcId="{76B44667-1165-4140-A50D-5E81B2DA6414}" destId="{ABE41740-FBAB-4A9E-849A-990E41033CBA}" srcOrd="0" destOrd="0" presId="urn:microsoft.com/office/officeart/2005/8/layout/radial6"/>
    <dgm:cxn modelId="{E805CB34-5E3B-45D5-A785-7B39195F0188}" type="presParOf" srcId="{76B44667-1165-4140-A50D-5E81B2DA6414}" destId="{CE60B442-AB56-41AC-B71A-B82A25DFC02D}" srcOrd="1" destOrd="0" presId="urn:microsoft.com/office/officeart/2005/8/layout/radial6"/>
    <dgm:cxn modelId="{7E2AF465-34CF-48C5-A971-BB57A646B493}" type="presParOf" srcId="{76B44667-1165-4140-A50D-5E81B2DA6414}" destId="{4A362044-16F1-40E2-B452-B805AE4E1E9E}" srcOrd="2" destOrd="0" presId="urn:microsoft.com/office/officeart/2005/8/layout/radial6"/>
    <dgm:cxn modelId="{5E895BD9-8DFC-4107-A89E-FC792630364A}" type="presParOf" srcId="{76B44667-1165-4140-A50D-5E81B2DA6414}" destId="{92581ECF-1CA5-45A3-8943-5DFEB36DB185}" srcOrd="3" destOrd="0" presId="urn:microsoft.com/office/officeart/2005/8/layout/radial6"/>
    <dgm:cxn modelId="{74B250CA-3514-426A-9EB2-45AC8B9E5941}" type="presParOf" srcId="{76B44667-1165-4140-A50D-5E81B2DA6414}" destId="{9B530313-3A94-4451-9893-A84A4492B1B7}" srcOrd="4" destOrd="0" presId="urn:microsoft.com/office/officeart/2005/8/layout/radial6"/>
    <dgm:cxn modelId="{64346B42-A654-4AAA-A05A-A8F55E87CDB6}" type="presParOf" srcId="{76B44667-1165-4140-A50D-5E81B2DA6414}" destId="{0052DED0-6815-4550-99A1-AC636E867118}" srcOrd="5" destOrd="0" presId="urn:microsoft.com/office/officeart/2005/8/layout/radial6"/>
    <dgm:cxn modelId="{69C2A0C1-B34B-419F-9642-9286FA85E301}" type="presParOf" srcId="{76B44667-1165-4140-A50D-5E81B2DA6414}" destId="{C30AEE6D-6992-4FDE-8822-12D2264B2EFA}" srcOrd="6" destOrd="0" presId="urn:microsoft.com/office/officeart/2005/8/layout/radial6"/>
    <dgm:cxn modelId="{C0EA1907-5098-4393-BBD1-D365BE1CE594}" type="presParOf" srcId="{76B44667-1165-4140-A50D-5E81B2DA6414}" destId="{0698E277-765B-4349-8AC6-5125E21CC8D4}" srcOrd="7" destOrd="0" presId="urn:microsoft.com/office/officeart/2005/8/layout/radial6"/>
    <dgm:cxn modelId="{AE269870-162F-49D5-9B11-535F373C644D}" type="presParOf" srcId="{76B44667-1165-4140-A50D-5E81B2DA6414}" destId="{5E387D48-7AF1-422C-AEC6-23F24FEB0200}" srcOrd="8" destOrd="0" presId="urn:microsoft.com/office/officeart/2005/8/layout/radial6"/>
    <dgm:cxn modelId="{2D2A70B7-A3D2-4670-A618-588704D53C01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28166" y="610439"/>
          <a:ext cx="3526196" cy="3526196"/>
        </a:xfrm>
        <a:prstGeom prst="blockArc">
          <a:avLst>
            <a:gd name="adj1" fmla="val 10673026"/>
            <a:gd name="adj2" fmla="val 1622804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30514" y="610456"/>
          <a:ext cx="3526196" cy="3526196"/>
        </a:xfrm>
        <a:prstGeom prst="blockArc">
          <a:avLst>
            <a:gd name="adj1" fmla="val 16223360"/>
            <a:gd name="adj2" fmla="val 126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8080" y="922888"/>
          <a:ext cx="2788717" cy="267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6478" y="1315332"/>
        <a:ext cx="1971921" cy="1894889"/>
      </dsp:txXfrm>
    </dsp:sp>
    <dsp:sp modelId="{CE60B442-AB56-41AC-B71A-B82A25DFC02D}">
      <dsp:nvSpPr>
        <dsp:cNvPr id="0" name=""/>
        <dsp:cNvSpPr/>
      </dsp:nvSpPr>
      <dsp:spPr>
        <a:xfrm>
          <a:off x="1728330" y="0"/>
          <a:ext cx="1153971" cy="1302795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897325" y="190790"/>
        <a:ext cx="815981" cy="921215"/>
      </dsp:txXfrm>
    </dsp:sp>
    <dsp:sp modelId="{936B766A-6736-4960-86BC-6FC7A7C28D25}">
      <dsp:nvSpPr>
        <dsp:cNvPr id="0" name=""/>
        <dsp:cNvSpPr/>
      </dsp:nvSpPr>
      <dsp:spPr>
        <a:xfrm>
          <a:off x="3446563" y="1869060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612948" y="2035445"/>
        <a:ext cx="803375" cy="803375"/>
      </dsp:txXfrm>
    </dsp:sp>
    <dsp:sp modelId="{9B530313-3A94-4451-9893-A84A4492B1B7}">
      <dsp:nvSpPr>
        <dsp:cNvPr id="0" name=""/>
        <dsp:cNvSpPr/>
      </dsp:nvSpPr>
      <dsp:spPr>
        <a:xfrm>
          <a:off x="1724366" y="3591257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890751" y="3757642"/>
        <a:ext cx="803375" cy="803375"/>
      </dsp:txXfrm>
    </dsp:sp>
    <dsp:sp modelId="{0698E277-765B-4349-8AC6-5125E21CC8D4}">
      <dsp:nvSpPr>
        <dsp:cNvPr id="0" name=""/>
        <dsp:cNvSpPr/>
      </dsp:nvSpPr>
      <dsp:spPr>
        <a:xfrm>
          <a:off x="2169" y="1869060"/>
          <a:ext cx="1136145" cy="1136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68554" y="2035445"/>
        <a:ext cx="803375" cy="80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36889" y="1308249"/>
          <a:ext cx="2029139" cy="243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১৫ </a:t>
          </a:r>
          <a:r>
            <a:rPr lang="en-US" sz="3200" kern="1200" dirty="0" err="1" smtClean="0"/>
            <a:t>লিটার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634050" y="1665044"/>
        <a:ext cx="1434817" cy="1722760"/>
      </dsp:txXfrm>
    </dsp:sp>
    <dsp:sp modelId="{CE60B442-AB56-41AC-B71A-B82A25DFC02D}">
      <dsp:nvSpPr>
        <dsp:cNvPr id="0" name=""/>
        <dsp:cNvSpPr/>
      </dsp:nvSpPr>
      <dsp:spPr>
        <a:xfrm>
          <a:off x="1665003" y="-2311"/>
          <a:ext cx="1237033" cy="121612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846162" y="175787"/>
        <a:ext cx="874715" cy="859933"/>
      </dsp:txXfrm>
    </dsp:sp>
    <dsp:sp modelId="{9B530313-3A94-4451-9893-A84A4492B1B7}">
      <dsp:nvSpPr>
        <dsp:cNvPr id="0" name=""/>
        <dsp:cNvSpPr/>
      </dsp:nvSpPr>
      <dsp:spPr>
        <a:xfrm>
          <a:off x="3317774" y="2531026"/>
          <a:ext cx="1082910" cy="1607870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476362" y="2766493"/>
        <a:ext cx="765734" cy="1136936"/>
      </dsp:txXfrm>
    </dsp:sp>
    <dsp:sp modelId="{0698E277-765B-4349-8AC6-5125E21CC8D4}">
      <dsp:nvSpPr>
        <dsp:cNvPr id="0" name=""/>
        <dsp:cNvSpPr/>
      </dsp:nvSpPr>
      <dsp:spPr>
        <a:xfrm>
          <a:off x="248588" y="2980733"/>
          <a:ext cx="918443" cy="7084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83091" y="3084484"/>
        <a:ext cx="649437" cy="5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67985-0176-434A-AA9F-EBFBCA1BE71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4C92-4A51-460B-A9B2-CD4AC53A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4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১৮ ও ৪২  এর গুণনীয়কগুলো বল  ? সাথে সাথে একজন শিক্ষার্থীকে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 </a:t>
            </a:r>
            <a:r>
              <a:rPr lang="bn-BD" baseline="0" dirty="0" smtClean="0"/>
              <a:t>গুণনীয়কগুলো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বলবো  ।</a:t>
            </a:r>
            <a:r>
              <a:rPr lang="bn-BD" baseline="0" dirty="0" smtClean="0"/>
              <a:t> গুণনীয়কগুলোর মধ্যে সাধারণ(common) গুণনীয়কগুলো  খুজে বের করতে বলবো । সাধারণ গুণনীয়কগুলোর মধ্যে সবচেয়ে বড় গুণনীয়কটি লিখ ? তাহলে ১৮ ও ৪২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 হবে ৬ । পরে</a:t>
            </a:r>
            <a:r>
              <a:rPr lang="bn-BD" baseline="0" dirty="0" smtClean="0"/>
              <a:t> </a:t>
            </a:r>
            <a:r>
              <a:rPr lang="bn-BD" dirty="0" smtClean="0"/>
              <a:t>ক্লিক </a:t>
            </a:r>
            <a:r>
              <a:rPr lang="bn-BD" baseline="0" dirty="0" smtClean="0"/>
              <a:t>করে গুণনীয়ক বের  করে মিলিয়ে নিতে  বলব  ।  </a:t>
            </a:r>
            <a:endParaRPr lang="en-GB" dirty="0" smtClean="0"/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১৮ ও ৪২  এর গুণনীয়কগুলো খাতায়  লিখ। গুণনীয়কগুলোর মধ্যে মৌলিক গুণনীয়কগুলো  খুঁজে বের করতে বলবো পরে ক্লিক করে ,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বৃত্ত দ্বারা মৌলিক গুণনীয়ক দেখাবো ।পরে মৌলিক </a:t>
            </a:r>
            <a:r>
              <a:rPr lang="bn-BD" baseline="0" dirty="0" smtClean="0"/>
              <a:t>গুণনীয়কগুলোর মধ্যে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bn-BD" baseline="0" dirty="0" smtClean="0"/>
              <a:t>সাধারণ(common) গুণনীয়কগুলো  খুঁজে বের করে খাতায় লিখতে  বলবো ।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পরে মৌলিক </a:t>
            </a:r>
            <a:r>
              <a:rPr lang="bn-BD" baseline="0" dirty="0" smtClean="0"/>
              <a:t>সাধারণ(common) গুণনীয়ক ২ও ৩ এর গুণফল (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২× ৩)=৬ হবে </a:t>
            </a:r>
            <a:r>
              <a:rPr lang="bn-BD" baseline="0" dirty="0" smtClean="0"/>
              <a:t>১৮ ও ৪২ এর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গ.সা.গু. 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১২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সহায়তায়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আলোচনার মাধ্যমে  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সা.গু  নির্ণয় করবো  ।  </a:t>
            </a:r>
            <a:r>
              <a:rPr lang="bn-BD" baseline="0" dirty="0" smtClean="0"/>
              <a:t>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৪।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 ধারণা দিতে হবে , </a:t>
            </a:r>
            <a:r>
              <a:rPr lang="bn-BD" dirty="0" smtClean="0"/>
              <a:t>বালতির চারপাশে</a:t>
            </a:r>
            <a:r>
              <a:rPr lang="bn-BD" baseline="0" dirty="0" smtClean="0"/>
              <a:t> রাখা মগগুলো দ্বারা বালতিটি  তরলে পূর্ণ করা যায় ।  সমাধান ; ৫লিটার মগ এবং ৮মগ ও ৩মগ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6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, উত্তর যাচাই এর জন্য বিকল্প উত্তর গুলোর উপর ক্লিক করবো , উত্তর সঠিক না হলে আবার ক্লিক করবো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কাজটি</a:t>
            </a:r>
            <a:r>
              <a:rPr lang="bn-BD" baseline="0" dirty="0" smtClean="0"/>
              <a:t> খাতায় লিখে নিতে বলবো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4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</a:t>
            </a:r>
            <a:r>
              <a:rPr lang="bn-BD" baseline="0" dirty="0" smtClean="0"/>
              <a:t> আয়তক্ষেত্রের ক্ষেত্রফল দেখানো হয়েছে  । আয়তক্ষেত্রগুলোর মধ্যে কোন আয়তক্ষেত্রটি সাধারণ(</a:t>
            </a:r>
            <a:r>
              <a:rPr lang="en-GB" baseline="0" dirty="0" smtClean="0"/>
              <a:t>common)</a:t>
            </a:r>
            <a:r>
              <a:rPr lang="bn-BD" baseline="0" dirty="0" smtClean="0"/>
              <a:t> আয়তক্ষেত্র  এ জাতীয় প্রশ্ন করা যেতে</a:t>
            </a:r>
            <a:r>
              <a:rPr lang="en-GB" baseline="0" dirty="0" smtClean="0"/>
              <a:t> </a:t>
            </a:r>
            <a:r>
              <a:rPr lang="bn-BD" baseline="0" dirty="0" smtClean="0"/>
              <a:t>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৩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bn-BD" dirty="0" smtClean="0">
                <a:sym typeface="Symbol" panose="05050102010706020507" pitchFamily="18" charset="2"/>
              </a:rPr>
              <a:t>৫ আয়তক্ষেত্রটি</a:t>
            </a:r>
            <a:r>
              <a:rPr lang="bn-BD" baseline="0" dirty="0" smtClean="0">
                <a:sym typeface="Symbol" panose="05050102010706020507" pitchFamily="18" charset="2"/>
              </a:rPr>
              <a:t> , সকল আয়তক্ষেত্রে </a:t>
            </a:r>
            <a:r>
              <a:rPr lang="en-US" baseline="0" dirty="0" smtClean="0">
                <a:sym typeface="Symbol" panose="05050102010706020507" pitchFamily="18" charset="2"/>
              </a:rPr>
              <a:t>common </a:t>
            </a:r>
            <a:r>
              <a:rPr lang="bn-BD" baseline="0" dirty="0" smtClean="0">
                <a:sym typeface="Symbol" panose="05050102010706020507" pitchFamily="18" charset="2"/>
              </a:rPr>
              <a:t>থাকায় এটি  সকল আয়তক্ষেত্রের গরিষ্ঠ সাধারণ গুণনীয়ক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</a:t>
            </a:r>
            <a:r>
              <a:rPr lang="bn-BD" baseline="0" dirty="0" smtClean="0"/>
              <a:t> দেখাতে পারেন / হাইড করে রাখতে পারেন 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 দেখিয়ে</a:t>
            </a:r>
            <a:r>
              <a:rPr lang="bn-BD" baseline="0" dirty="0" smtClean="0"/>
              <a:t> শিক্ষার্থীদেরকে প্রশ্ন করা যেতে পারে ; রনি ১২টি বস্তাকে বিভিন্ন ভাবে সাজাতে গিয়ে প্রতি তাকে  কয়টি করে বস্তা রেখেছে তার একটি তালিকা তৈরি কর ? রনি ১৬টি বস্তাকে বিভিন্ন ভাবে সাজাতে গিয়ে প্রতি তাকে  কয়টি করে বস্তা রেখেছে তার একটি তালিকা তৈরি কর ? তালিকা দুইটি থেকে সাধারণ(common) বস্তার সংখ্যা গুলো লেখ ? সাধারণ(common) বস্তার সংখ্যা গুলো হতে সবচেয়ে বড় সংখ্যাটি কত ? ইত্যাদি প্রশ্নের মাধ্যমে গ.সা.গু. কী  ধারণা দেওয়া যেতে পারে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১২ ও ৩০ এর গুণনীয়ক গুলো লিখ। পরে , </a:t>
            </a:r>
            <a:r>
              <a:rPr lang="bn-BD" dirty="0" smtClean="0"/>
              <a:t>ক্লিক </a:t>
            </a:r>
            <a:r>
              <a:rPr lang="bn-BD" baseline="0" dirty="0" smtClean="0"/>
              <a:t>করে গুণনীয়ক বের  করে মিলিয়ে নিতে  বলব  । গুণনীয়ক গুলোর মধ্যে সবচেয়ে বড় </a:t>
            </a:r>
            <a:r>
              <a:rPr lang="en-GB" baseline="0" dirty="0" smtClean="0"/>
              <a:t>common</a:t>
            </a:r>
            <a:r>
              <a:rPr lang="bn-BD" baseline="0" dirty="0" smtClean="0"/>
              <a:t> গুণনীয়ক কোনটি ? পরে , </a:t>
            </a:r>
            <a:r>
              <a:rPr lang="bn-BD" dirty="0" smtClean="0"/>
              <a:t>ক্লিক </a:t>
            </a:r>
            <a:r>
              <a:rPr lang="bn-BD" baseline="0" dirty="0" smtClean="0"/>
              <a:t>করে মিলিয়ে নিতে  বলব  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৬ এর বৈশিষ্ট্যগুলো লেখ ? যেমন ৬ উভয়ের গুণনীয়ক , ৬ উভয়ের মধ্যে আছে/ সাধারণ(common)   এবং ৬ সাধারণ গুণনীয়কগুলোর মধ্যে সবচেয়ে বড়  । পরে , </a:t>
            </a:r>
            <a:r>
              <a:rPr lang="bn-BD" dirty="0" smtClean="0"/>
              <a:t>ক্লিক </a:t>
            </a:r>
            <a:r>
              <a:rPr lang="bn-BD" baseline="0" dirty="0" smtClean="0"/>
              <a:t>করে মিলিয়ে নিতে  বলব । এর পর সংজ্ঞা বলতে বলবো । 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3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EA8E-054E-4428-A750-106BAAFD45C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E8A5-A86F-4935-A046-E14496B8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85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7" y="1365028"/>
            <a:ext cx="9126503" cy="549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589" y="0"/>
            <a:ext cx="5824318" cy="2145324"/>
          </a:xfrm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u="sng" dirty="0">
              <a:ln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72355" y="5103118"/>
            <a:ext cx="3177741" cy="1379689"/>
            <a:chOff x="1890241" y="2105896"/>
            <a:chExt cx="2547533" cy="1379689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890241" y="2815628"/>
              <a:ext cx="1144401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27431" y="5060698"/>
            <a:ext cx="2788313" cy="1379689"/>
            <a:chOff x="1649461" y="2105896"/>
            <a:chExt cx="2788313" cy="13796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41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55745" y="3740711"/>
            <a:ext cx="2788313" cy="1348972"/>
            <a:chOff x="1649461" y="2136613"/>
            <a:chExt cx="2788313" cy="1348972"/>
          </a:xfrm>
        </p:grpSpPr>
        <p:grpSp>
          <p:nvGrpSpPr>
            <p:cNvPr id="53" name="Group 52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5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2476" y="3833178"/>
            <a:ext cx="2788313" cy="1348972"/>
            <a:chOff x="1649461" y="2136613"/>
            <a:chExt cx="2788313" cy="1348972"/>
          </a:xfrm>
        </p:grpSpPr>
        <p:grpSp>
          <p:nvGrpSpPr>
            <p:cNvPr id="20" name="Group 19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48288" y="2381319"/>
            <a:ext cx="2788313" cy="1361127"/>
            <a:chOff x="1649461" y="2124458"/>
            <a:chExt cx="2788313" cy="1361127"/>
          </a:xfrm>
        </p:grpSpPr>
        <p:grpSp>
          <p:nvGrpSpPr>
            <p:cNvPr id="46" name="Group 4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endCxn id="48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42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5019" y="2463512"/>
            <a:ext cx="2788313" cy="1361127"/>
            <a:chOff x="1649461" y="2124458"/>
            <a:chExt cx="2788313" cy="1361127"/>
          </a:xfrm>
        </p:grpSpPr>
        <p:grpSp>
          <p:nvGrpSpPr>
            <p:cNvPr id="16" name="Group 1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12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2185304" y="1235342"/>
            <a:ext cx="2571184" cy="131008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66606" y="1153478"/>
            <a:ext cx="2567049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252783"/>
            <a:ext cx="9144000" cy="834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20488" y="5869702"/>
            <a:ext cx="1161841" cy="5511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237490" y="5849939"/>
            <a:ext cx="1193243" cy="5507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855129" y="5839686"/>
            <a:ext cx="1007642" cy="53144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50174" y="4596374"/>
            <a:ext cx="1007642" cy="531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62907" y="4596676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061056" y="4500507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22" y="2447289"/>
            <a:ext cx="8711583" cy="828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266" y="40444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৮ ও ১২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957"/>
            <a:ext cx="9102117" cy="5742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21" y="106634"/>
            <a:ext cx="9144000" cy="1002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4091" y="5937813"/>
            <a:ext cx="1145894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48719" y="5937813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3119" y="4633674"/>
            <a:ext cx="908612" cy="4591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44810" y="4552198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65135" y="5856790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05782" y="5856790"/>
            <a:ext cx="1180617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53021"/>
            <a:ext cx="9144000" cy="972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ও 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393" y="4185937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73" y="636606"/>
            <a:ext cx="8889356" cy="133109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822960" rtlCol="0">
            <a:prstTxWarp prst="textPlain">
              <a:avLst>
                <a:gd name="adj" fmla="val 52548"/>
              </a:avLst>
            </a:prstTxWarp>
            <a:spAutoFit/>
          </a:bodyPr>
          <a:lstStyle/>
          <a:p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প্রক্রিয়ায়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398" y="3398858"/>
            <a:ext cx="5011838" cy="895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, ৪৮ 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204" y="667635"/>
            <a:ext cx="9050215" cy="4790941"/>
            <a:chOff x="-515154" y="502276"/>
            <a:chExt cx="10146437" cy="48939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723504041"/>
                </p:ext>
              </p:extLst>
            </p:nvPr>
          </p:nvGraphicFramePr>
          <p:xfrm>
            <a:off x="-515154" y="502276"/>
            <a:ext cx="5140230" cy="4893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038368762"/>
                </p:ext>
              </p:extLst>
            </p:nvPr>
          </p:nvGraphicFramePr>
          <p:xfrm>
            <a:off x="4418859" y="516061"/>
            <a:ext cx="5212424" cy="4621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81022" y="5370653"/>
            <a:ext cx="9062977" cy="1400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8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 smtClean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54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5939" y="0"/>
            <a:ext cx="3247293" cy="101990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2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923" y="196187"/>
            <a:ext cx="162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3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613" y="-248421"/>
            <a:ext cx="16227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972" y="2364709"/>
            <a:ext cx="713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, 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13656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13628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3656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13628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907" y="2294428"/>
            <a:ext cx="828587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গুণনীয়ক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500803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400775" y="366367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 ,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00803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 ,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400775" y="517792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178" y="2294427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, 12 ও 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495360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395332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495360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395332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94353" y="260686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00660"/>
              </p:ext>
            </p:extLst>
          </p:nvPr>
        </p:nvGraphicFramePr>
        <p:xfrm>
          <a:off x="89940" y="3156182"/>
          <a:ext cx="89442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7"/>
                <a:gridCol w="1994943"/>
                <a:gridCol w="2496981"/>
                <a:gridCol w="2074211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ভাবে  প্যাকেট শেষে অবশিষ্ট </a:t>
                      </a:r>
                      <a:r>
                        <a:rPr lang="en-US" sz="3200" baseline="0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466224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4320" y="168088"/>
            <a:ext cx="6709892" cy="3165726"/>
            <a:chOff x="1062012" y="468644"/>
            <a:chExt cx="6709892" cy="2859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12" y="468644"/>
              <a:ext cx="6709892" cy="2859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97781" y="1468152"/>
              <a:ext cx="2382426" cy="70788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n>
                    <a:solidFill>
                      <a:schemeClr val="bg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 ভান্ডার </a:t>
              </a:r>
              <a:endParaRPr lang="en-US" sz="4000" dirty="0"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3403"/>
            <a:ext cx="2907323" cy="12613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72" y="230214"/>
            <a:ext cx="7886700" cy="2030106"/>
          </a:xfrm>
        </p:spPr>
        <p:txBody>
          <a:bodyPr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/>
          <a:p>
            <a:r>
              <a:rPr lang="en-US" sz="13800" b="1" u="sng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3061" y="2374263"/>
            <a:ext cx="8452231" cy="4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4" y="2649964"/>
            <a:ext cx="1142727" cy="137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94409"/>
            <a:ext cx="7886700" cy="977778"/>
          </a:xfrm>
          <a:ln w="69850" cmpd="thickThin">
            <a:solidFill>
              <a:srgbClr val="0033CC"/>
            </a:solidFill>
          </a:ln>
        </p:spPr>
        <p:txBody>
          <a:bodyPr>
            <a:prstTxWarp prst="textDeflate">
              <a:avLst>
                <a:gd name="adj" fmla="val 33002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1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7077"/>
            <a:ext cx="3868340" cy="687998"/>
          </a:xfr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>
            <a:prstTxWarp prst="textSlantUp">
              <a:avLst>
                <a:gd name="adj" fmla="val 45595"/>
              </a:avLst>
            </a:prstTxWarp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44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9841" y="2649965"/>
            <a:ext cx="3868341" cy="3539698"/>
          </a:xfrm>
          <a:ln w="69850" cmpd="thickThin">
            <a:solidFill>
              <a:srgbClr val="0033CC"/>
            </a:solidFill>
          </a:ln>
        </p:spPr>
        <p:txBody>
          <a:bodyPr>
            <a:prstTxWarp prst="textSlantUp">
              <a:avLst>
                <a:gd name="adj" fmla="val 26284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আল-আমিন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32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(গণিত) </a:t>
            </a: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গছানী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pPr marL="0" indent="0" algn="ctr"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দশমিনা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0" y="1817077"/>
            <a:ext cx="3887391" cy="687998"/>
          </a:xfrm>
          <a:solidFill>
            <a:schemeClr val="tx1"/>
          </a:solidFill>
          <a:ln w="69850" cmpd="thickThin">
            <a:solidFill>
              <a:srgbClr val="00B050"/>
            </a:solidFill>
          </a:ln>
        </p:spPr>
        <p:txBody>
          <a:bodyPr>
            <a:prstTxWarp prst="textSlantDown">
              <a:avLst>
                <a:gd name="adj" fmla="val 52982"/>
              </a:avLst>
            </a:prstTxWarp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r>
              <a:rPr lang="bn-BD" sz="48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0" y="2649965"/>
            <a:ext cx="3887391" cy="3539698"/>
          </a:xfrm>
          <a:ln w="69850" cmpd="thickThin">
            <a:solidFill>
              <a:srgbClr val="0033CC"/>
            </a:solidFill>
          </a:ln>
        </p:spPr>
        <p:txBody>
          <a:bodyPr>
            <a:prstTxWarp prst="textSlantDown">
              <a:avLst>
                <a:gd name="adj" fmla="val 81723"/>
              </a:avLst>
            </a:prstTxWarp>
            <a:normAutofit/>
          </a:bodyPr>
          <a:lstStyle/>
          <a:p>
            <a:pPr marL="0" indent="0" algn="ctr">
              <a:buNone/>
            </a:pPr>
            <a:endParaRPr lang="bn-BD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৬ষ্ঠ </a:t>
            </a:r>
          </a:p>
          <a:p>
            <a:pPr marL="0" indent="0" algn="ctr">
              <a:buNone/>
            </a:pPr>
            <a:r>
              <a:rPr lang="bn-BD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১</a:t>
            </a:r>
          </a:p>
          <a:p>
            <a:pPr marL="0" indent="0" algn="ctr">
              <a:buNone/>
            </a:pPr>
            <a:r>
              <a:rPr lang="bn-BD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 – ১</a:t>
            </a:r>
            <a:r>
              <a:rPr lang="en-US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8464" y="1200521"/>
            <a:ext cx="1790164" cy="540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2116" y="1007337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06216" y="1007336"/>
            <a:ext cx="321971" cy="933721"/>
            <a:chOff x="4584879" y="334848"/>
            <a:chExt cx="321971" cy="93372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84879" y="334848"/>
              <a:ext cx="0" cy="933721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84879" y="672920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2116" y="1934618"/>
            <a:ext cx="1584100" cy="257577"/>
            <a:chOff x="3000779" y="1262130"/>
            <a:chExt cx="1584100" cy="25757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000779" y="1262130"/>
              <a:ext cx="1584100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64418" y="1268569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8464" y="2485194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7874" y="2417583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19095" y="2417583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8464" y="3663611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7874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19095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90316" y="359600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858" y="5457008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7874" y="482594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19095" y="482594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047874" y="5791859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19095" y="5791859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7" y="1553148"/>
            <a:ext cx="4413806" cy="4113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360" t="-18469" r="-9581" b="-6306"/>
          <a:stretch/>
        </p:blipFill>
        <p:spPr>
          <a:xfrm>
            <a:off x="242799" y="1197524"/>
            <a:ext cx="8319752" cy="3567448"/>
          </a:xfrm>
          <a:prstGeom prst="star32">
            <a:avLst>
              <a:gd name="adj" fmla="val 25264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8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35502" y="236173"/>
            <a:ext cx="7105577" cy="1126801"/>
          </a:xfrm>
        </p:spPr>
        <p:txBody>
          <a:bodyPr>
            <a:prstTxWarp prst="textCascadeUp">
              <a:avLst>
                <a:gd name="adj" fmla="val 50679"/>
              </a:avLst>
            </a:prstTxWarp>
            <a:normAutofit/>
          </a:bodyPr>
          <a:lstStyle/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07" y="2835173"/>
            <a:ext cx="783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07" y="3618755"/>
            <a:ext cx="850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গুণনীয়</a:t>
            </a:r>
            <a:r>
              <a:rPr lang="en-US" sz="36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61" y="4555775"/>
            <a:ext cx="818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মৌলিক গুণনীয়কের 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	করতে পারবে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61" y="5757196"/>
            <a:ext cx="803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ভাগের সাহায্যে  গ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 </a:t>
            </a:r>
            <a:r>
              <a:rPr lang="bn-BD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44503"/>
            <a:ext cx="4075981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86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89" y="280114"/>
            <a:ext cx="6571997" cy="1569494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গ.সা.গু কী তার একটি ভিডিও দেখি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98445"/>
              </p:ext>
            </p:extLst>
          </p:nvPr>
        </p:nvGraphicFramePr>
        <p:xfrm>
          <a:off x="3678071" y="2797791"/>
          <a:ext cx="1544979" cy="130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8071" y="2797791"/>
                        <a:ext cx="1544979" cy="1303576"/>
                      </a:xfrm>
                      <a:prstGeom prst="rect">
                        <a:avLst/>
                      </a:prstGeom>
                      <a:ln w="136525" cmpd="thinThick">
                        <a:solidFill>
                          <a:srgbClr val="390C9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2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660" y="4228491"/>
            <a:ext cx="2788313" cy="1379689"/>
            <a:chOff x="1649461" y="2105896"/>
            <a:chExt cx="2788313" cy="1379689"/>
          </a:xfrm>
        </p:grpSpPr>
        <p:grpSp>
          <p:nvGrpSpPr>
            <p:cNvPr id="3" name="Group 2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5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13929" y="4146298"/>
            <a:ext cx="2788313" cy="1379689"/>
            <a:chOff x="1649461" y="2105896"/>
            <a:chExt cx="2788313" cy="1379689"/>
          </a:xfrm>
        </p:grpSpPr>
        <p:grpSp>
          <p:nvGrpSpPr>
            <p:cNvPr id="10" name="Group 9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12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2243" y="2826311"/>
            <a:ext cx="2788313" cy="1348972"/>
            <a:chOff x="1649461" y="2136613"/>
            <a:chExt cx="2788313" cy="1348972"/>
          </a:xfrm>
        </p:grpSpPr>
        <p:grpSp>
          <p:nvGrpSpPr>
            <p:cNvPr id="17" name="Group 16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294" y="2904161"/>
            <a:ext cx="2788313" cy="1348972"/>
            <a:chOff x="1649461" y="2136613"/>
            <a:chExt cx="2788313" cy="1348972"/>
          </a:xfrm>
        </p:grpSpPr>
        <p:grpSp>
          <p:nvGrpSpPr>
            <p:cNvPr id="24" name="Group 23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6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34786" y="1466919"/>
            <a:ext cx="2788313" cy="1361127"/>
            <a:chOff x="1649461" y="2124458"/>
            <a:chExt cx="2788313" cy="1361127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53360" y="1517878"/>
            <a:ext cx="2788313" cy="1361127"/>
            <a:chOff x="1649461" y="2124458"/>
            <a:chExt cx="2788313" cy="1361127"/>
          </a:xfrm>
        </p:grpSpPr>
        <p:grpSp>
          <p:nvGrpSpPr>
            <p:cNvPr id="38" name="Group 37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2271802" y="320942"/>
            <a:ext cx="2571184" cy="131008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53104" y="239078"/>
            <a:ext cx="2567049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349763" y="3619212"/>
            <a:ext cx="1300394" cy="6087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92010" y="3536041"/>
            <a:ext cx="1300393" cy="59363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21" y="879154"/>
            <a:ext cx="5663405" cy="452296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8110067">
            <a:off x="4752989" y="999186"/>
            <a:ext cx="271872" cy="3862402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032548">
            <a:off x="3564128" y="1751736"/>
            <a:ext cx="271872" cy="2259640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1998" y="1481374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927" y="1496011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208" y="1488692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গুণনীয়ক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068" y="5762325"/>
            <a:ext cx="8830101" cy="998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0017 0.297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25" grpId="0" animBg="1"/>
      <p:bldP spid="25" grpId="1" animBg="1"/>
      <p:bldP spid="26" grpId="0" animBg="1"/>
      <p:bldP spid="26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860</Words>
  <Application>Microsoft Office PowerPoint</Application>
  <PresentationFormat>On-screen Show (4:3)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স্বাগতম</vt:lpstr>
      <vt:lpstr>পরিচিতি </vt:lpstr>
      <vt:lpstr>PowerPoint Presentation</vt:lpstr>
      <vt:lpstr>PowerPoint Presentation</vt:lpstr>
      <vt:lpstr>PowerPoint Presentation</vt:lpstr>
      <vt:lpstr>শিখনফল</vt:lpstr>
      <vt:lpstr>চলো গ.সা.গু কী তার একটি ভিডিও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GACHANI HIGH SCHOOL</cp:lastModifiedBy>
  <cp:revision>99</cp:revision>
  <dcterms:created xsi:type="dcterms:W3CDTF">2014-09-21T16:05:57Z</dcterms:created>
  <dcterms:modified xsi:type="dcterms:W3CDTF">2020-08-25T13:11:54Z</dcterms:modified>
</cp:coreProperties>
</file>