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8" r:id="rId15"/>
    <p:sldId id="275" r:id="rId16"/>
    <p:sldId id="276" r:id="rId17"/>
    <p:sldId id="277"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109C3E-4E2B-4FE6-A011-07000C3C7DE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177185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09C3E-4E2B-4FE6-A011-07000C3C7DE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64425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09C3E-4E2B-4FE6-A011-07000C3C7DE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890622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109C3E-4E2B-4FE6-A011-07000C3C7DE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376888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109C3E-4E2B-4FE6-A011-07000C3C7DEC}" type="datetimeFigureOut">
              <a:rPr lang="en-US" smtClean="0"/>
              <a:t>8/25/2020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62126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109C3E-4E2B-4FE6-A011-07000C3C7DE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75105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109C3E-4E2B-4FE6-A011-07000C3C7DEC}" type="datetimeFigureOut">
              <a:rPr lang="en-US" smtClean="0"/>
              <a:t>8/25/2020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92642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109C3E-4E2B-4FE6-A011-07000C3C7DEC}" type="datetimeFigureOut">
              <a:rPr lang="en-US" smtClean="0"/>
              <a:t>8/25/2020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3341888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9C3E-4E2B-4FE6-A011-07000C3C7DEC}" type="datetimeFigureOut">
              <a:rPr lang="en-US" smtClean="0"/>
              <a:t>8/25/2020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151555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109C3E-4E2B-4FE6-A011-07000C3C7DE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39913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2109C3E-4E2B-4FE6-A011-07000C3C7DEC}" type="datetimeFigureOut">
              <a:rPr lang="en-US" smtClean="0"/>
              <a:t>8/25/2020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8F91B-8435-44A8-A9D0-5A09E9A067EA}" type="slidenum">
              <a:rPr lang="en-US" smtClean="0"/>
              <a:t>‹#›</a:t>
            </a:fld>
            <a:endParaRPr lang="en-US"/>
          </a:p>
        </p:txBody>
      </p:sp>
    </p:spTree>
    <p:extLst>
      <p:ext uri="{BB962C8B-B14F-4D97-AF65-F5344CB8AC3E}">
        <p14:creationId xmlns:p14="http://schemas.microsoft.com/office/powerpoint/2010/main" val="34528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9C3E-4E2B-4FE6-A011-07000C3C7DEC}" type="datetimeFigureOut">
              <a:rPr lang="en-US" smtClean="0"/>
              <a:t>8/25/2020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8F91B-8435-44A8-A9D0-5A09E9A067EA}" type="slidenum">
              <a:rPr lang="en-US" smtClean="0"/>
              <a:t>‹#›</a:t>
            </a:fld>
            <a:endParaRPr lang="en-US"/>
          </a:p>
        </p:txBody>
      </p:sp>
    </p:spTree>
    <p:extLst>
      <p:ext uri="{BB962C8B-B14F-4D97-AF65-F5344CB8AC3E}">
        <p14:creationId xmlns:p14="http://schemas.microsoft.com/office/powerpoint/2010/main" val="2267813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36" y="235528"/>
            <a:ext cx="11679382" cy="637309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3879273" y="235528"/>
            <a:ext cx="520930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ক্লাসটিতে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সকলকে</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স্বাগত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2022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descr="soldier.gif"/>
          <p:cNvPicPr>
            <a:picLocks noChangeAspect="1"/>
          </p:cNvPicPr>
          <p:nvPr/>
        </p:nvPicPr>
        <p:blipFill>
          <a:blip r:embed="rId2"/>
          <a:stretch>
            <a:fillRect/>
          </a:stretch>
        </p:blipFill>
        <p:spPr>
          <a:xfrm>
            <a:off x="1524000" y="847487"/>
            <a:ext cx="8686800" cy="51431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0" y="2775742"/>
            <a:ext cx="3706090" cy="646331"/>
          </a:xfrm>
          <a:prstGeom prst="rect">
            <a:avLst/>
          </a:prstGeom>
          <a:solidFill>
            <a:schemeClr val="accent2">
              <a:lumMod val="60000"/>
              <a:lumOff val="40000"/>
            </a:schemeClr>
          </a:solidFill>
          <a:ln>
            <a:noFill/>
          </a:ln>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2000" dirty="0" smtClean="0">
                <a:solidFill>
                  <a:schemeClr val="tx1"/>
                </a:solidFill>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হালকা</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মাধ্যম</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বায়ু</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6" name="TextBox 5"/>
          <p:cNvSpPr txBox="1"/>
          <p:nvPr/>
        </p:nvSpPr>
        <p:spPr>
          <a:xfrm>
            <a:off x="1524000" y="3495262"/>
            <a:ext cx="3706090" cy="646331"/>
          </a:xfrm>
          <a:prstGeom prst="rect">
            <a:avLst/>
          </a:prstGeom>
          <a:solidFill>
            <a:schemeClr val="accent1">
              <a:lumMod val="75000"/>
            </a:schemeClr>
          </a:solid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ঘন</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মাধ্যম</a:t>
            </a:r>
            <a:r>
              <a:rPr lang="en-US" sz="3600" dirty="0" smtClean="0">
                <a:solidFill>
                  <a:schemeClr val="bg1"/>
                </a:solidFill>
                <a:latin typeface="NikoshBAN" pitchFamily="2" charset="0"/>
                <a:cs typeface="NikoshBAN" pitchFamily="2" charset="0"/>
              </a:rPr>
              <a:t> ( </a:t>
            </a:r>
            <a:r>
              <a:rPr lang="en-US" sz="3600" dirty="0" err="1" smtClean="0">
                <a:solidFill>
                  <a:schemeClr val="bg1"/>
                </a:solidFill>
                <a:latin typeface="NikoshBAN" pitchFamily="2" charset="0"/>
                <a:cs typeface="NikoshBAN" pitchFamily="2" charset="0"/>
              </a:rPr>
              <a:t>কাঁচ</a:t>
            </a:r>
            <a:r>
              <a:rPr lang="en-US" sz="3600" dirty="0" smtClean="0">
                <a:solidFill>
                  <a:schemeClr val="bg1"/>
                </a:solidFill>
                <a:latin typeface="NikoshBAN" pitchFamily="2" charset="0"/>
                <a:cs typeface="NikoshBAN" pitchFamily="2" charset="0"/>
              </a:rPr>
              <a:t> )</a:t>
            </a:r>
            <a:endParaRPr lang="en-US" sz="3600" dirty="0">
              <a:solidFill>
                <a:schemeClr val="bg1"/>
              </a:solidFill>
              <a:latin typeface="NikoshBAN" pitchFamily="2" charset="0"/>
              <a:cs typeface="NikoshBAN" pitchFamily="2" charset="0"/>
            </a:endParaRPr>
          </a:p>
        </p:txBody>
      </p:sp>
      <p:sp>
        <p:nvSpPr>
          <p:cNvPr id="7" name="Rounded Rectangular Callout 6"/>
          <p:cNvSpPr/>
          <p:nvPr/>
        </p:nvSpPr>
        <p:spPr>
          <a:xfrm>
            <a:off x="5230090" y="1163782"/>
            <a:ext cx="1988127" cy="733364"/>
          </a:xfrm>
          <a:prstGeom prst="wedgeRoundRect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NikoshBAN" pitchFamily="2" charset="0"/>
                <a:cs typeface="NikoshBAN" pitchFamily="2" charset="0"/>
              </a:rPr>
              <a:t>অভিলম্ব</a:t>
            </a:r>
            <a:endParaRPr lang="en-US" sz="3600" dirty="0">
              <a:latin typeface="NikoshBAN" pitchFamily="2" charset="0"/>
              <a:cs typeface="NikoshBAN" pitchFamily="2" charset="0"/>
            </a:endParaRPr>
          </a:p>
        </p:txBody>
      </p:sp>
      <p:cxnSp>
        <p:nvCxnSpPr>
          <p:cNvPr id="9" name="Straight Arrow Connector 8"/>
          <p:cNvCxnSpPr/>
          <p:nvPr/>
        </p:nvCxnSpPr>
        <p:spPr>
          <a:xfrm>
            <a:off x="4572000" y="1938710"/>
            <a:ext cx="1523999" cy="14803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Pentagon 10"/>
          <p:cNvSpPr/>
          <p:nvPr/>
        </p:nvSpPr>
        <p:spPr>
          <a:xfrm>
            <a:off x="2379518" y="1646218"/>
            <a:ext cx="1995055" cy="733364"/>
          </a:xfrm>
          <a:prstGeom prst="homePlate">
            <a:avLst/>
          </a:prstGeom>
          <a:solidFill>
            <a:schemeClr val="accent2">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আপতিত</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রশ্মি</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8" name="TextBox 7"/>
          <p:cNvSpPr txBox="1"/>
          <p:nvPr/>
        </p:nvSpPr>
        <p:spPr>
          <a:xfrm>
            <a:off x="3685309" y="221148"/>
            <a:ext cx="4835236"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আপতিত রিশ্মির চিত্রটি লক্ষ্য করঃ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4525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56308" y="292252"/>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364182" y="332510"/>
            <a:ext cx="272934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দলিয় কাল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161310" y="1659433"/>
            <a:ext cx="742603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আলোক রশ্মি বায়ু মাধ্যম থেকে কাঁচ মাধ্যমে প্রবেশ করলে দিক পরিবর্তন কেন-ব্যাখ্যা কর।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33401" y="3478797"/>
            <a:ext cx="11062854"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আমরা জানি,হালকা মাধ্যমে আলোর বেগ বেশি কিন্তু ঘন মাধ্যমে আলোর বেগ কম। ফলে আলো দ্রুত বা ধীরে চলা নির্ভর করে আলোর ঘনত্বের উপর।এ জন্য আলোক রশ্মি হালকা মাধ্যমে চলার সময় অভিলম্ব থেকে দূরে এবং ঘন মাধ্যমে চলার সময় অভিলম্বের দিকে সরে যায়।  </a:t>
            </a:r>
          </a:p>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8905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 name="Group 3"/>
          <p:cNvGrpSpPr/>
          <p:nvPr/>
        </p:nvGrpSpPr>
        <p:grpSpPr>
          <a:xfrm>
            <a:off x="3948545" y="2057399"/>
            <a:ext cx="2854036" cy="1530928"/>
            <a:chOff x="5235017" y="3487760"/>
            <a:chExt cx="780176" cy="474640"/>
          </a:xfrm>
        </p:grpSpPr>
        <p:sp>
          <p:nvSpPr>
            <p:cNvPr id="5" name="Rectangle 4"/>
            <p:cNvSpPr/>
            <p:nvPr/>
          </p:nvSpPr>
          <p:spPr>
            <a:xfrm>
              <a:off x="5334000" y="3487760"/>
              <a:ext cx="582131" cy="47464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150544679"/>
                </p:ext>
              </p:extLst>
            </p:nvPr>
          </p:nvGraphicFramePr>
          <p:xfrm>
            <a:off x="5235017" y="3642931"/>
            <a:ext cx="780176" cy="180272"/>
          </p:xfrm>
          <a:graphic>
            <a:graphicData uri="http://schemas.openxmlformats.org/presentationml/2006/ole">
              <mc:AlternateContent xmlns:mc="http://schemas.openxmlformats.org/markup-compatibility/2006">
                <mc:Choice xmlns:v="urn:schemas-microsoft-com:vml" Requires="v">
                  <p:oleObj spid="_x0000_s3088" name="Packager Shell Object" showAsIcon="1" r:id="rId3" imgW="1995120" imgH="437760" progId="Package">
                    <p:embed/>
                  </p:oleObj>
                </mc:Choice>
                <mc:Fallback>
                  <p:oleObj name="Packager Shell Object" showAsIcon="1" r:id="rId3" imgW="1995120" imgH="437760" progId="Package">
                    <p:embed/>
                    <p:pic>
                      <p:nvPicPr>
                        <p:cNvPr id="2" name="Object 1">
                          <a:hlinkClick r:id="" action="ppaction://ole?verb=0"/>
                        </p:cNvPr>
                        <p:cNvPicPr>
                          <a:picLocks noChangeAspect="1" noChangeArrowheads="1"/>
                        </p:cNvPicPr>
                        <p:nvPr/>
                      </p:nvPicPr>
                      <p:blipFill>
                        <a:blip r:embed="rId4"/>
                        <a:srcRect/>
                        <a:stretch>
                          <a:fillRect/>
                        </a:stretch>
                      </p:blipFill>
                      <p:spPr bwMode="auto">
                        <a:xfrm>
                          <a:off x="5235017" y="3642931"/>
                          <a:ext cx="780176" cy="180272"/>
                        </a:xfrm>
                        <a:prstGeom prst="rect">
                          <a:avLst/>
                        </a:prstGeom>
                        <a:noFill/>
                        <a:extLst/>
                      </p:spPr>
                    </p:pic>
                  </p:oleObj>
                </mc:Fallback>
              </mc:AlternateContent>
            </a:graphicData>
          </a:graphic>
        </p:graphicFrame>
      </p:grpSp>
      <p:sp>
        <p:nvSpPr>
          <p:cNvPr id="7" name="TextBox 6"/>
          <p:cNvSpPr txBox="1"/>
          <p:nvPr/>
        </p:nvSpPr>
        <p:spPr>
          <a:xfrm>
            <a:off x="2112672" y="301839"/>
            <a:ext cx="774469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 আলোক রশ্মির দিক পরিবর্তনের ভিডিও দেখিঃ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858982" y="4676628"/>
            <a:ext cx="105156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 টিতে দেখলাম কিভাবে </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আলোক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রশ্মির হালকা মাধ্যম থেকে ঘন মাধ্যমে প্রবেশের সময় </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দিক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পরিবর্তন করে।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438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descr="re_18.jpg"/>
          <p:cNvPicPr>
            <a:picLocks noChangeAspect="1"/>
          </p:cNvPicPr>
          <p:nvPr/>
        </p:nvPicPr>
        <p:blipFill>
          <a:blip r:embed="rId2"/>
          <a:srcRect l="10526" t="7595" r="8772" b="6329"/>
          <a:stretch>
            <a:fillRect/>
          </a:stretch>
        </p:blipFill>
        <p:spPr>
          <a:xfrm>
            <a:off x="1246909" y="1316172"/>
            <a:ext cx="9421091" cy="458586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553689" y="415627"/>
            <a:ext cx="561801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আলোর প্রতিসরণে চিত্র টি লক্ষ্য করঃ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92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descr="snells_interface.png"/>
          <p:cNvPicPr>
            <a:picLocks noChangeAspect="1"/>
          </p:cNvPicPr>
          <p:nvPr/>
        </p:nvPicPr>
        <p:blipFill>
          <a:blip r:embed="rId2"/>
          <a:stretch>
            <a:fillRect/>
          </a:stretch>
        </p:blipFill>
        <p:spPr>
          <a:xfrm>
            <a:off x="831273" y="865909"/>
            <a:ext cx="10543308" cy="5112328"/>
          </a:xfrm>
          <a:prstGeom prst="rect">
            <a:avLst/>
          </a:prstGeom>
        </p:spPr>
      </p:pic>
      <p:sp>
        <p:nvSpPr>
          <p:cNvPr id="5" name="TextBox 4"/>
          <p:cNvSpPr txBox="1"/>
          <p:nvPr/>
        </p:nvSpPr>
        <p:spPr>
          <a:xfrm>
            <a:off x="2088573" y="1194090"/>
            <a:ext cx="1524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err="1" smtClean="0">
                <a:latin typeface="NikoshBAN" pitchFamily="2" charset="0"/>
                <a:cs typeface="NikoshBAN" pitchFamily="2" charset="0"/>
              </a:rPr>
              <a:t>আপতিত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রশ্মি</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7" name="TextBox 6"/>
          <p:cNvSpPr txBox="1"/>
          <p:nvPr/>
        </p:nvSpPr>
        <p:spPr>
          <a:xfrm>
            <a:off x="4502727" y="1026948"/>
            <a:ext cx="12954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err="1" smtClean="0">
                <a:latin typeface="NikoshBAN" pitchFamily="2" charset="0"/>
                <a:cs typeface="NikoshBAN" pitchFamily="2" charset="0"/>
              </a:rPr>
              <a:t>আপতন</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8" name="TextBox 7"/>
          <p:cNvSpPr txBox="1"/>
          <p:nvPr/>
        </p:nvSpPr>
        <p:spPr>
          <a:xfrm>
            <a:off x="9012381" y="2011372"/>
            <a:ext cx="1371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ঘন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মাধ্যম</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9" name="TextBox 8"/>
          <p:cNvSpPr txBox="1"/>
          <p:nvPr/>
        </p:nvSpPr>
        <p:spPr>
          <a:xfrm>
            <a:off x="9234055" y="4025582"/>
            <a:ext cx="13716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NikoshBAN" pitchFamily="2" charset="0"/>
                <a:cs typeface="NikoshBAN" pitchFamily="2" charset="0"/>
              </a:rPr>
              <a:t>হালকা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মাধ্যম</a:t>
            </a:r>
            <a:endParaRPr lang="en-US" sz="2000" dirty="0">
              <a:latin typeface="NikoshBAN" pitchFamily="2" charset="0"/>
              <a:cs typeface="NikoshBAN" pitchFamily="2" charset="0"/>
            </a:endParaRPr>
          </a:p>
        </p:txBody>
      </p:sp>
      <p:sp>
        <p:nvSpPr>
          <p:cNvPr id="10" name="TextBox 9"/>
          <p:cNvSpPr txBox="1"/>
          <p:nvPr/>
        </p:nvSpPr>
        <p:spPr>
          <a:xfrm>
            <a:off x="6283036" y="4458656"/>
            <a:ext cx="137160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err="1" smtClean="0">
                <a:latin typeface="NikoshBAN" pitchFamily="2" charset="0"/>
                <a:cs typeface="NikoshBAN" pitchFamily="2" charset="0"/>
              </a:rPr>
              <a:t>প্রতিসরণ</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কোন</a:t>
            </a:r>
            <a:r>
              <a:rPr lang="en-US" sz="2000" dirty="0" smtClean="0">
                <a:latin typeface="NikoshBAN" pitchFamily="2" charset="0"/>
                <a:cs typeface="NikoshBAN" pitchFamily="2" charset="0"/>
              </a:rPr>
              <a:t> </a:t>
            </a:r>
            <a:endParaRPr lang="en-US" sz="2000" dirty="0">
              <a:latin typeface="NikoshBAN" pitchFamily="2" charset="0"/>
              <a:cs typeface="NikoshBAN" pitchFamily="2" charset="0"/>
            </a:endParaRPr>
          </a:p>
        </p:txBody>
      </p:sp>
      <p:sp>
        <p:nvSpPr>
          <p:cNvPr id="11" name="TextBox 10"/>
          <p:cNvSpPr txBox="1"/>
          <p:nvPr/>
        </p:nvSpPr>
        <p:spPr>
          <a:xfrm>
            <a:off x="7654636" y="5258314"/>
            <a:ext cx="1676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err="1" smtClean="0">
                <a:latin typeface="NikoshBAN" pitchFamily="2" charset="0"/>
                <a:cs typeface="NikoshBAN" pitchFamily="2" charset="0"/>
              </a:rPr>
              <a:t>প্রতিসরিত</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রশ্মি</a:t>
            </a:r>
            <a:r>
              <a:rPr lang="en-US"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mc:AlternateContent xmlns:mc="http://schemas.openxmlformats.org/markup-compatibility/2006">
        <mc:Choice xmlns:a14="http://schemas.microsoft.com/office/drawing/2010/main" Requires="a14">
          <p:sp>
            <p:nvSpPr>
              <p:cNvPr id="6" name="TextBox 5"/>
              <p:cNvSpPr txBox="1"/>
              <p:nvPr/>
            </p:nvSpPr>
            <p:spPr>
              <a:xfrm rot="12330136">
                <a:off x="7873286" y="4202159"/>
                <a:ext cx="436418" cy="677108"/>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&lt;</m:t>
                      </m:r>
                    </m:oMath>
                  </m:oMathPara>
                </a14:m>
                <a:endParaRPr lang="en-US" sz="4400" dirty="0"/>
              </a:p>
            </p:txBody>
          </p:sp>
        </mc:Choice>
        <mc:Fallback>
          <p:sp>
            <p:nvSpPr>
              <p:cNvPr id="6" name="TextBox 5"/>
              <p:cNvSpPr txBox="1">
                <a:spLocks noRot="1" noChangeAspect="1" noMove="1" noResize="1" noEditPoints="1" noAdjustHandles="1" noChangeArrowheads="1" noChangeShapeType="1" noTextEdit="1"/>
              </p:cNvSpPr>
              <p:nvPr/>
            </p:nvSpPr>
            <p:spPr>
              <a:xfrm rot="12330136">
                <a:off x="7873286" y="4202159"/>
                <a:ext cx="436418"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rot="12921984">
                <a:off x="4431972" y="1788624"/>
                <a:ext cx="684803"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ea typeface="Cambria Math" panose="02040503050406030204" pitchFamily="18" charset="0"/>
                        </a:rPr>
                        <m:t>&lt;</m:t>
                      </m:r>
                    </m:oMath>
                  </m:oMathPara>
                </a14:m>
                <a:endParaRPr lang="en-US" sz="4000" dirty="0"/>
              </a:p>
            </p:txBody>
          </p:sp>
        </mc:Choice>
        <mc:Fallback>
          <p:sp>
            <p:nvSpPr>
              <p:cNvPr id="12" name="Rectangle 11"/>
              <p:cNvSpPr>
                <a:spLocks noRot="1" noChangeAspect="1" noMove="1" noResize="1" noEditPoints="1" noAdjustHandles="1" noChangeArrowheads="1" noChangeShapeType="1" noTextEdit="1"/>
              </p:cNvSpPr>
              <p:nvPr/>
            </p:nvSpPr>
            <p:spPr>
              <a:xfrm rot="12921984">
                <a:off x="4431972" y="1788624"/>
                <a:ext cx="684803" cy="707886"/>
              </a:xfrm>
              <a:prstGeom prst="rect">
                <a:avLst/>
              </a:prstGeom>
              <a:blipFill>
                <a:blip r:embed="rId4"/>
                <a:stretch>
                  <a:fillRect/>
                </a:stretch>
              </a:blipFill>
            </p:spPr>
            <p:txBody>
              <a:bodyPr/>
              <a:lstStyle/>
              <a:p>
                <a:r>
                  <a:rPr lang="en-US">
                    <a:noFill/>
                  </a:rPr>
                  <a:t> </a:t>
                </a:r>
              </a:p>
            </p:txBody>
          </p:sp>
        </mc:Fallback>
      </mc:AlternateContent>
      <p:sp>
        <p:nvSpPr>
          <p:cNvPr id="13" name="TextBox 12"/>
          <p:cNvSpPr txBox="1"/>
          <p:nvPr/>
        </p:nvSpPr>
        <p:spPr>
          <a:xfrm>
            <a:off x="2549236" y="221269"/>
            <a:ext cx="7938655"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200" dirty="0" smtClean="0">
                <a:latin typeface="NikoshBAN" panose="02000000000000000000" pitchFamily="2" charset="0"/>
                <a:cs typeface="NikoshBAN" panose="02000000000000000000" pitchFamily="2" charset="0"/>
              </a:rPr>
              <a:t>আলোক রশ্মি ঘন মাধ্যম থেকে হালকা মাধ্যমে প্রবেশ করছে।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1030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530437" y="346364"/>
            <a:ext cx="214745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r>
              <a:rPr lang="bn-IN" dirty="0" smtClean="0">
                <a:ln w="0"/>
                <a:effectLst>
                  <a:outerShdw blurRad="38100" dist="19050" dir="2700000" algn="tl" rotWithShape="0">
                    <a:schemeClr val="dk1">
                      <a:alpha val="40000"/>
                    </a:schemeClr>
                  </a:outerShdw>
                </a:effectLst>
              </a:rPr>
              <a:t> </a:t>
            </a:r>
            <a:endParaRPr lang="en-US" dirty="0">
              <a:ln w="0"/>
              <a:effectLst>
                <a:outerShdw blurRad="38100" dist="19050" dir="2700000" algn="tl" rotWithShape="0">
                  <a:schemeClr val="dk1">
                    <a:alpha val="40000"/>
                  </a:schemeClr>
                </a:outerShdw>
              </a:effectLst>
            </a:endParaRPr>
          </a:p>
        </p:txBody>
      </p:sp>
      <p:sp>
        <p:nvSpPr>
          <p:cNvPr id="5" name="TextBox 4"/>
          <p:cNvSpPr txBox="1"/>
          <p:nvPr/>
        </p:nvSpPr>
        <p:spPr>
          <a:xfrm>
            <a:off x="512618" y="2230582"/>
            <a:ext cx="10806546"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আপতন কোন কাকে বলে। </a:t>
            </a:r>
          </a:p>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 আলোক রশ্মি ঘন মাধ্যম থেকে হালকা মাধমে প্রবেশের সময় আপতন কোন প্রতিসরণ কোন অপেক্ষা ছোট হয় কেন-ব্যাখ্যা কর। </a:t>
            </a:r>
          </a:p>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গ)আলোক রশ্মির মাধ্যম পরিবর্তন হলে, গতি পথের পরিবর্তন হওয়ার কারণ </a:t>
            </a:r>
          </a:p>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বর্ণনা কর।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084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56308" y="242455"/>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descr="re_11.GIF"/>
          <p:cNvPicPr>
            <a:picLocks noChangeAspect="1"/>
          </p:cNvPicPr>
          <p:nvPr/>
        </p:nvPicPr>
        <p:blipFill>
          <a:blip r:embed="rId2"/>
          <a:stretch>
            <a:fillRect/>
          </a:stretch>
        </p:blipFill>
        <p:spPr>
          <a:xfrm>
            <a:off x="6460480" y="242455"/>
            <a:ext cx="5475210" cy="3983182"/>
          </a:xfrm>
          <a:prstGeom prst="rect">
            <a:avLst/>
          </a:prstGeom>
        </p:spPr>
      </p:pic>
      <p:sp>
        <p:nvSpPr>
          <p:cNvPr id="5" name="TextBox 4"/>
          <p:cNvSpPr txBox="1"/>
          <p:nvPr/>
        </p:nvSpPr>
        <p:spPr>
          <a:xfrm>
            <a:off x="4285316" y="242455"/>
            <a:ext cx="217516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বাড়ির কাজ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34" y="565620"/>
            <a:ext cx="4027734" cy="2428684"/>
          </a:xfrm>
          <a:prstGeom prst="rect">
            <a:avLst/>
          </a:prstGeom>
        </p:spPr>
      </p:pic>
      <p:sp>
        <p:nvSpPr>
          <p:cNvPr id="7" name="TextBox 6"/>
          <p:cNvSpPr txBox="1"/>
          <p:nvPr/>
        </p:nvSpPr>
        <p:spPr>
          <a:xfrm>
            <a:off x="831272" y="5141682"/>
            <a:ext cx="8021782"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পূর্ণ অভ্যন্তরীণ প্রতিফলন কেন ঘটে বিশ্লেষণ কর।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89950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308" y="235528"/>
            <a:ext cx="11679382" cy="6373090"/>
          </a:xfrm>
          <a:prstGeom prst="rect">
            <a:avLst/>
          </a:prstGeom>
        </p:spPr>
      </p:pic>
      <p:sp>
        <p:nvSpPr>
          <p:cNvPr id="5" name="TextBox 4"/>
          <p:cNvSpPr txBox="1"/>
          <p:nvPr/>
        </p:nvSpPr>
        <p:spPr>
          <a:xfrm>
            <a:off x="3851564" y="235528"/>
            <a:ext cx="3671454"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সকল কে ধন্যবাদ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7985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0768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56308" y="242455"/>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668982" y="337461"/>
            <a:ext cx="3435927"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 পরিচিতি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473" y="479168"/>
            <a:ext cx="1884218" cy="1985051"/>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297" y="311023"/>
            <a:ext cx="1799393" cy="2153196"/>
          </a:xfrm>
          <a:prstGeom prst="rect">
            <a:avLst/>
          </a:prstGeom>
        </p:spPr>
      </p:pic>
      <p:sp>
        <p:nvSpPr>
          <p:cNvPr id="7" name="TextBox 6"/>
          <p:cNvSpPr txBox="1"/>
          <p:nvPr/>
        </p:nvSpPr>
        <p:spPr>
          <a:xfrm>
            <a:off x="318651" y="2901907"/>
            <a:ext cx="6005949" cy="3539430"/>
          </a:xfrm>
          <a:prstGeom prst="rect">
            <a:avLst/>
          </a:prstGeom>
          <a:solidFill>
            <a:schemeClr val="accent2">
              <a:lumMod val="60000"/>
              <a:lumOff val="40000"/>
            </a:schemeClr>
          </a:solidFill>
        </p:spPr>
        <p:txBody>
          <a:bodyPr wrap="square" rtlCol="0">
            <a:spAutoFit/>
          </a:bodyPr>
          <a:lstStyle/>
          <a:p>
            <a:r>
              <a:rPr lang="bn-IN" sz="4000" dirty="0" smtClean="0">
                <a:latin typeface="NikoshBAN" panose="02000000000000000000" pitchFamily="2" charset="0"/>
                <a:cs typeface="NikoshBAN" panose="02000000000000000000" pitchFamily="2" charset="0"/>
              </a:rPr>
              <a:t>মোঃমতিয়র রহমান। </a:t>
            </a:r>
          </a:p>
          <a:p>
            <a:r>
              <a:rPr lang="bn-IN" sz="4000" dirty="0" smtClean="0">
                <a:latin typeface="NikoshBAN" panose="02000000000000000000" pitchFamily="2" charset="0"/>
                <a:cs typeface="NikoshBAN" panose="02000000000000000000" pitchFamily="2" charset="0"/>
              </a:rPr>
              <a:t>সহঃশিক্ষক(গণিত) </a:t>
            </a:r>
          </a:p>
          <a:p>
            <a:r>
              <a:rPr lang="bn-IN" sz="3600" dirty="0" smtClean="0">
                <a:latin typeface="NikoshBAN" panose="02000000000000000000" pitchFamily="2" charset="0"/>
                <a:cs typeface="NikoshBAN" panose="02000000000000000000" pitchFamily="2" charset="0"/>
              </a:rPr>
              <a:t>এম,এসসি এম,এড(১ম-শ্রেণি)</a:t>
            </a:r>
          </a:p>
          <a:p>
            <a:r>
              <a:rPr lang="bn-IN" sz="3600" dirty="0" smtClean="0">
                <a:latin typeface="NikoshBAN" panose="02000000000000000000" pitchFamily="2" charset="0"/>
                <a:cs typeface="NikoshBAN" panose="02000000000000000000" pitchFamily="2" charset="0"/>
              </a:rPr>
              <a:t>জে কে এন্ড এইচ কে হাই স্কুল এন্ড</a:t>
            </a:r>
          </a:p>
          <a:p>
            <a:r>
              <a:rPr lang="bn-IN" sz="3600" dirty="0" smtClean="0">
                <a:latin typeface="NikoshBAN" panose="02000000000000000000" pitchFamily="2" charset="0"/>
                <a:cs typeface="NikoshBAN" panose="02000000000000000000" pitchFamily="2" charset="0"/>
              </a:rPr>
              <a:t> কলেজ,হবিগঞ্জ।</a:t>
            </a:r>
          </a:p>
          <a:p>
            <a:r>
              <a:rPr lang="bn-IN" sz="3600" dirty="0" smtClean="0">
                <a:latin typeface="NikoshBAN" panose="02000000000000000000" pitchFamily="2" charset="0"/>
                <a:cs typeface="NikoshBAN" panose="02000000000000000000" pitchFamily="2" charset="0"/>
              </a:rPr>
              <a:t>মোবাইলঃ০১৭১২-৪২২৪৮৯।   </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6386945" y="3793741"/>
            <a:ext cx="5486401" cy="2123658"/>
          </a:xfrm>
          <a:prstGeom prst="rect">
            <a:avLst/>
          </a:prstGeom>
          <a:solidFill>
            <a:schemeClr val="accent2">
              <a:lumMod val="60000"/>
              <a:lumOff val="40000"/>
            </a:schemeClr>
          </a:solidFill>
        </p:spPr>
        <p:txBody>
          <a:bodyPr wrap="square" rtlCol="0">
            <a:spAutoFit/>
          </a:bodyPr>
          <a:lstStyle/>
          <a:p>
            <a:r>
              <a:rPr lang="bn-IN" sz="4400" dirty="0" smtClean="0">
                <a:latin typeface="NikoshBAN" panose="02000000000000000000" pitchFamily="2" charset="0"/>
                <a:cs typeface="NikoshBAN" panose="02000000000000000000" pitchFamily="2" charset="0"/>
              </a:rPr>
              <a:t>শ্রেণি-৮ম।</a:t>
            </a:r>
          </a:p>
          <a:p>
            <a:r>
              <a:rPr lang="bn-IN" sz="4400" dirty="0" smtClean="0">
                <a:latin typeface="NikoshBAN" panose="02000000000000000000" pitchFamily="2" charset="0"/>
                <a:cs typeface="NikoshBAN" panose="02000000000000000000" pitchFamily="2" charset="0"/>
              </a:rPr>
              <a:t>বিষয়-বিজ্ঞান। </a:t>
            </a:r>
          </a:p>
          <a:p>
            <a:r>
              <a:rPr lang="bn-IN" sz="4400" dirty="0" smtClean="0">
                <a:latin typeface="NikoshBAN" panose="02000000000000000000" pitchFamily="2" charset="0"/>
                <a:cs typeface="NikoshBAN" panose="02000000000000000000" pitchFamily="2" charset="0"/>
              </a:rPr>
              <a:t>অধ্যায়-১১</a:t>
            </a:r>
            <a:r>
              <a:rPr lang="bn-IN"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আলোর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প্রতিসরণের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নিয়ম</a:t>
            </a:r>
            <a:r>
              <a:rPr lang="bn-IN"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746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3366655" y="241287"/>
            <a:ext cx="484908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 একটি ভিডিও দেখিঃ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787237" y="3630545"/>
            <a:ext cx="8589818"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 টিতে কি দেখলাম বলতো শিক্ষার্থী বন্ধুরা </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98764" y="4887865"/>
            <a:ext cx="11305309"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ভিডিও</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দেখলাম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হালকা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মাধ্যমে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প্রবেশ</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করলে</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দিক</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পরিবর্তন</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10" name="Group 9"/>
          <p:cNvGrpSpPr/>
          <p:nvPr/>
        </p:nvGrpSpPr>
        <p:grpSpPr>
          <a:xfrm>
            <a:off x="4391891" y="1437052"/>
            <a:ext cx="2743200" cy="1348107"/>
            <a:chOff x="5958840" y="2362200"/>
            <a:chExt cx="762000" cy="685800"/>
          </a:xfrm>
        </p:grpSpPr>
        <p:sp>
          <p:nvSpPr>
            <p:cNvPr id="11" name="Rounded Rectangle 10"/>
            <p:cNvSpPr/>
            <p:nvPr/>
          </p:nvSpPr>
          <p:spPr>
            <a:xfrm>
              <a:off x="5958840" y="2362200"/>
              <a:ext cx="762000" cy="6858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aphicFrame>
          <p:nvGraphicFramePr>
            <p:cNvPr id="12" name="Object 11">
              <a:hlinkClick r:id="" action="ppaction://ole?verb=0"/>
            </p:cNvPr>
            <p:cNvGraphicFramePr>
              <a:graphicFrameLocks noChangeAspect="1"/>
            </p:cNvGraphicFramePr>
            <p:nvPr>
              <p:extLst>
                <p:ext uri="{D42A27DB-BD31-4B8C-83A1-F6EECF244321}">
                  <p14:modId xmlns:p14="http://schemas.microsoft.com/office/powerpoint/2010/main" val="607944857"/>
                </p:ext>
              </p:extLst>
            </p:nvPr>
          </p:nvGraphicFramePr>
          <p:xfrm>
            <a:off x="6043885" y="2568819"/>
            <a:ext cx="596446" cy="236294"/>
          </p:xfrm>
          <a:graphic>
            <a:graphicData uri="http://schemas.openxmlformats.org/presentationml/2006/ole">
              <mc:AlternateContent xmlns:mc="http://schemas.openxmlformats.org/markup-compatibility/2006">
                <mc:Choice xmlns:v="urn:schemas-microsoft-com:vml" Requires="v">
                  <p:oleObj spid="_x0000_s1059" name="Packager Shell Object" showAsIcon="1" r:id="rId3" imgW="1107360" imgH="437760" progId="Package">
                    <p:embed/>
                  </p:oleObj>
                </mc:Choice>
                <mc:Fallback>
                  <p:oleObj name="Packager Shell Object" showAsIcon="1" r:id="rId3" imgW="1107360" imgH="437760" progId="Package">
                    <p:embed/>
                    <p:pic>
                      <p:nvPicPr>
                        <p:cNvPr id="2" name="Object 1">
                          <a:hlinkClick r:id="" action="ppaction://ole?verb=0"/>
                        </p:cNvPr>
                        <p:cNvPicPr>
                          <a:picLocks noChangeAspect="1" noChangeArrowheads="1"/>
                        </p:cNvPicPr>
                        <p:nvPr/>
                      </p:nvPicPr>
                      <p:blipFill>
                        <a:blip r:embed="rId4"/>
                        <a:srcRect/>
                        <a:stretch>
                          <a:fillRect/>
                        </a:stretch>
                      </p:blipFill>
                      <p:spPr bwMode="auto">
                        <a:xfrm>
                          <a:off x="6043885" y="2568819"/>
                          <a:ext cx="596446" cy="236294"/>
                        </a:xfrm>
                        <a:prstGeom prst="rect">
                          <a:avLst/>
                        </a:prstGeom>
                        <a:noFill/>
                        <a:extLst/>
                      </p:spPr>
                    </p:pic>
                  </p:oleObj>
                </mc:Fallback>
              </mc:AlternateContent>
            </a:graphicData>
          </a:graphic>
        </p:graphicFrame>
      </p:grpSp>
    </p:spTree>
    <p:extLst>
      <p:ext uri="{BB962C8B-B14F-4D97-AF65-F5344CB8AC3E}">
        <p14:creationId xmlns:p14="http://schemas.microsoft.com/office/powerpoint/2010/main" val="354166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3"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TextBox 4"/>
          <p:cNvSpPr txBox="1"/>
          <p:nvPr/>
        </p:nvSpPr>
        <p:spPr>
          <a:xfrm>
            <a:off x="4239493" y="235527"/>
            <a:ext cx="2563088"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738746" y="5671480"/>
            <a:ext cx="7931728"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আজকের পাঠঃ আলোর প্রতিসরণের নিয়ম ।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7" name="Picture 6" descr="re_9.jpg"/>
          <p:cNvPicPr>
            <a:picLocks noChangeAspect="1"/>
          </p:cNvPicPr>
          <p:nvPr/>
        </p:nvPicPr>
        <p:blipFill>
          <a:blip r:embed="rId2"/>
          <a:stretch>
            <a:fillRect/>
          </a:stretch>
        </p:blipFill>
        <p:spPr>
          <a:xfrm>
            <a:off x="454818" y="1122209"/>
            <a:ext cx="4324206" cy="3920846"/>
          </a:xfrm>
          <a:prstGeom prst="rect">
            <a:avLst/>
          </a:prstGeom>
          <a:ln>
            <a:noFill/>
          </a:ln>
          <a:effectLst>
            <a:outerShdw blurRad="292100" dist="139700" dir="2700000" algn="tl" rotWithShape="0">
              <a:srgbClr val="333333">
                <a:alpha val="65000"/>
              </a:srgbClr>
            </a:outerShdw>
          </a:effectLst>
        </p:spPr>
      </p:pic>
      <p:pic>
        <p:nvPicPr>
          <p:cNvPr id="8" name="Picture 7" descr="re_18.jpg"/>
          <p:cNvPicPr>
            <a:picLocks noChangeAspect="1"/>
          </p:cNvPicPr>
          <p:nvPr/>
        </p:nvPicPr>
        <p:blipFill>
          <a:blip r:embed="rId3"/>
          <a:srcRect l="10526" t="7595" r="8772" b="6329"/>
          <a:stretch>
            <a:fillRect/>
          </a:stretch>
        </p:blipFill>
        <p:spPr>
          <a:xfrm>
            <a:off x="5028406" y="1122209"/>
            <a:ext cx="3891539" cy="392084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9033165" y="1859340"/>
            <a:ext cx="2743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চামচটি</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পেন্সিল</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a:p>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এমন</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ভাবে</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মোটা</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হওয়ার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কারণ</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তোমরা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শিক্ষার্থী</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বন্ধুরা</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63504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56308" y="242455"/>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5043054" y="235528"/>
            <a:ext cx="2410691"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শিক্ষন ফল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602671" y="2951595"/>
            <a:ext cx="10287001" cy="298543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এই পাঠ শেষে শিক্ষার্থীরা ---</a:t>
            </a:r>
            <a:endParaRPr lang="bn-IN" sz="4400" i="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ক)আলোর প্রতিসরণের  সংজ্ঞা বলতে পারবে</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খ</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আলোর প্রতিসরণের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নিয়ম গুলো ব্যাখ্যা করতে </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 </a:t>
            </a:r>
            <a:r>
              <a:rPr lang="bn-IN"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আলোর প্রতিসরণের </a:t>
            </a:r>
            <a:r>
              <a:rPr lang="en-US" sz="3600" dirty="0" err="1">
                <a:latin typeface="NikoshBAN" pitchFamily="2" charset="0"/>
                <a:cs typeface="NikoshBAN" pitchFamily="2" charset="0"/>
              </a:rPr>
              <a:t>মাধ্যম</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পরিবর্তনে</a:t>
            </a:r>
            <a:r>
              <a:rPr lang="en-US" sz="3600" dirty="0">
                <a:latin typeface="NikoshBAN" pitchFamily="2" charset="0"/>
                <a:cs typeface="NikoshBAN" pitchFamily="2" charset="0"/>
              </a:rPr>
              <a:t> </a:t>
            </a:r>
            <a:r>
              <a:rPr lang="en-US" sz="3600" dirty="0" err="1">
                <a:latin typeface="NikoshBAN" pitchFamily="2" charset="0"/>
                <a:cs typeface="NikoshBAN" pitchFamily="2" charset="0"/>
              </a:rPr>
              <a:t>আলোকরশ্মির</a:t>
            </a:r>
            <a:r>
              <a:rPr lang="en-US" sz="3600" dirty="0">
                <a:latin typeface="NikoshBAN" pitchFamily="2" charset="0"/>
                <a:cs typeface="NikoshBAN" pitchFamily="2" charset="0"/>
              </a:rPr>
              <a:t> </a:t>
            </a:r>
            <a:r>
              <a:rPr lang="en-US" sz="3600" dirty="0" err="1">
                <a:latin typeface="NikoshBAN" pitchFamily="2" charset="0"/>
                <a:cs typeface="NikoshBAN" pitchFamily="2" charset="0"/>
              </a:rPr>
              <a:t>পরিবর্তন</a:t>
            </a:r>
            <a:r>
              <a:rPr lang="en-US" sz="3600" dirty="0">
                <a:latin typeface="NikoshBAN" pitchFamily="2" charset="0"/>
                <a:cs typeface="NikoshBAN" pitchFamily="2" charset="0"/>
              </a:rPr>
              <a:t> </a:t>
            </a:r>
            <a:r>
              <a:rPr lang="bn-IN" sz="3600" dirty="0" smtClean="0">
                <a:latin typeface="NikoshBAN" pitchFamily="2" charset="0"/>
                <a:cs typeface="NikoshBAN" pitchFamily="2" charset="0"/>
              </a:rPr>
              <a:t>হয় তা </a:t>
            </a:r>
            <a:r>
              <a:rPr lang="en-US" sz="3600" dirty="0" smtClean="0">
                <a:latin typeface="NikoshBAN" pitchFamily="2" charset="0"/>
                <a:cs typeface="NikoshBAN" pitchFamily="2" charset="0"/>
              </a:rPr>
              <a:t> </a:t>
            </a:r>
            <a:r>
              <a:rPr lang="bn-IN" sz="3600" dirty="0" smtClean="0">
                <a:latin typeface="NikoshBAN" pitchFamily="2" charset="0"/>
                <a:cs typeface="NikoshBAN" pitchFamily="2" charset="0"/>
              </a:rPr>
              <a:t> বর্ণনা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পারবে</a:t>
            </a:r>
            <a:r>
              <a:rPr lang="bn-BD" sz="3600" dirty="0">
                <a:latin typeface="NikoshBAN" pitchFamily="2" charset="0"/>
                <a:cs typeface="NikoshBAN" pitchFamily="2" charset="0"/>
              </a:rPr>
              <a:t>।</a:t>
            </a:r>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25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4239490" y="235528"/>
            <a:ext cx="3020291"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পরিকল্পনা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1545119"/>
              </p:ext>
            </p:extLst>
          </p:nvPr>
        </p:nvGraphicFramePr>
        <p:xfrm>
          <a:off x="339435" y="943414"/>
          <a:ext cx="11526983" cy="5665202"/>
        </p:xfrm>
        <a:graphic>
          <a:graphicData uri="http://schemas.openxmlformats.org/drawingml/2006/table">
            <a:tbl>
              <a:tblPr firstRow="1" bandRow="1">
                <a:tableStyleId>{F5AB1C69-6EDB-4FF4-983F-18BD219EF322}</a:tableStyleId>
              </a:tblPr>
              <a:tblGrid>
                <a:gridCol w="1077288">
                  <a:extLst>
                    <a:ext uri="{9D8B030D-6E8A-4147-A177-3AD203B41FA5}">
                      <a16:colId xmlns:a16="http://schemas.microsoft.com/office/drawing/2014/main" val="1315577623"/>
                    </a:ext>
                  </a:extLst>
                </a:gridCol>
                <a:gridCol w="1887584">
                  <a:extLst>
                    <a:ext uri="{9D8B030D-6E8A-4147-A177-3AD203B41FA5}">
                      <a16:colId xmlns:a16="http://schemas.microsoft.com/office/drawing/2014/main" val="3077048212"/>
                    </a:ext>
                  </a:extLst>
                </a:gridCol>
                <a:gridCol w="4576145">
                  <a:extLst>
                    <a:ext uri="{9D8B030D-6E8A-4147-A177-3AD203B41FA5}">
                      <a16:colId xmlns:a16="http://schemas.microsoft.com/office/drawing/2014/main" val="325731403"/>
                    </a:ext>
                  </a:extLst>
                </a:gridCol>
                <a:gridCol w="1400475">
                  <a:extLst>
                    <a:ext uri="{9D8B030D-6E8A-4147-A177-3AD203B41FA5}">
                      <a16:colId xmlns:a16="http://schemas.microsoft.com/office/drawing/2014/main" val="1316261284"/>
                    </a:ext>
                  </a:extLst>
                </a:gridCol>
                <a:gridCol w="2585491">
                  <a:extLst>
                    <a:ext uri="{9D8B030D-6E8A-4147-A177-3AD203B41FA5}">
                      <a16:colId xmlns:a16="http://schemas.microsoft.com/office/drawing/2014/main" val="130504952"/>
                    </a:ext>
                  </a:extLst>
                </a:gridCol>
              </a:tblGrid>
              <a:tr h="794451">
                <a:tc>
                  <a:txBody>
                    <a:bodyPr/>
                    <a:lstStyle/>
                    <a:p>
                      <a:pPr algn="ctr"/>
                      <a:r>
                        <a:rPr lang="bn-IN" sz="2400" dirty="0" smtClean="0">
                          <a:solidFill>
                            <a:schemeClr val="tx1"/>
                          </a:solidFill>
                          <a:latin typeface="NikoshBAN" panose="02000000000000000000" pitchFamily="2" charset="0"/>
                          <a:cs typeface="NikoshBAN" panose="02000000000000000000" pitchFamily="2" charset="0"/>
                        </a:rPr>
                        <a:t>ক্রম</a:t>
                      </a:r>
                      <a:r>
                        <a:rPr lang="bn-IN" sz="2400" baseline="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smtClean="0">
                          <a:solidFill>
                            <a:schemeClr val="tx1"/>
                          </a:solidFill>
                          <a:latin typeface="NikoshBAN" panose="02000000000000000000" pitchFamily="2" charset="0"/>
                          <a:cs typeface="NikoshBAN" panose="02000000000000000000" pitchFamily="2" charset="0"/>
                        </a:rPr>
                        <a:t>ধাপ</a:t>
                      </a:r>
                      <a:r>
                        <a:rPr lang="bn-IN" sz="2400" baseline="0" dirty="0" smtClean="0">
                          <a:solidFill>
                            <a:schemeClr val="tx1"/>
                          </a:solidFill>
                          <a:latin typeface="NikoshBAN" panose="02000000000000000000" pitchFamily="2" charset="0"/>
                          <a:cs typeface="NikoshBAN" panose="02000000000000000000" pitchFamily="2" charset="0"/>
                        </a:rPr>
                        <a:t>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smtClean="0">
                          <a:solidFill>
                            <a:schemeClr val="tx1"/>
                          </a:solidFill>
                          <a:latin typeface="NikoshBAN" panose="02000000000000000000" pitchFamily="2" charset="0"/>
                          <a:cs typeface="NikoshBAN" panose="02000000000000000000" pitchFamily="2" charset="0"/>
                        </a:rPr>
                        <a:t>কার্য</a:t>
                      </a:r>
                      <a:r>
                        <a:rPr lang="bn-IN" sz="2400" baseline="0" dirty="0" smtClean="0">
                          <a:solidFill>
                            <a:schemeClr val="tx1"/>
                          </a:solidFill>
                          <a:latin typeface="NikoshBAN" panose="02000000000000000000" pitchFamily="2" charset="0"/>
                          <a:cs typeface="NikoshBAN" panose="02000000000000000000" pitchFamily="2" charset="0"/>
                        </a:rPr>
                        <a:t>ক্রম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smtClean="0">
                          <a:solidFill>
                            <a:schemeClr val="tx1"/>
                          </a:solidFill>
                          <a:latin typeface="NikoshBAN" panose="02000000000000000000" pitchFamily="2" charset="0"/>
                          <a:cs typeface="NikoshBAN" panose="02000000000000000000" pitchFamily="2" charset="0"/>
                        </a:rPr>
                        <a:t>সময় </a:t>
                      </a:r>
                      <a:endParaRPr lang="en-US" sz="2400"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IN" sz="2400" dirty="0" smtClean="0">
                          <a:solidFill>
                            <a:schemeClr val="tx1"/>
                          </a:solidFill>
                          <a:latin typeface="NikoshBAN" panose="02000000000000000000" pitchFamily="2" charset="0"/>
                          <a:cs typeface="NikoshBAN" panose="02000000000000000000" pitchFamily="2" charset="0"/>
                        </a:rPr>
                        <a:t>উপকরণ</a:t>
                      </a:r>
                      <a:endParaRPr lang="en-US" sz="2400" dirty="0">
                        <a:solidFill>
                          <a:schemeClr val="tx1"/>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754347320"/>
                  </a:ext>
                </a:extLst>
              </a:tr>
              <a:tr h="616493">
                <a:tc>
                  <a:txBody>
                    <a:bodyPr/>
                    <a:lstStyle/>
                    <a:p>
                      <a:r>
                        <a:rPr lang="bn-IN" sz="2000" dirty="0" smtClean="0">
                          <a:latin typeface="NikoshBAN" panose="02000000000000000000" pitchFamily="2" charset="0"/>
                          <a:cs typeface="NikoshBAN" panose="02000000000000000000" pitchFamily="2" charset="0"/>
                        </a:rPr>
                        <a:t>১)</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প্রস্ততি</a:t>
                      </a:r>
                      <a:r>
                        <a:rPr lang="en-US" sz="2000" baseline="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r>
                        <a:rPr lang="en-US" dirty="0" err="1" smtClean="0">
                          <a:latin typeface="NikoshBAN" panose="02000000000000000000" pitchFamily="2" charset="0"/>
                          <a:cs typeface="NikoshBAN" panose="02000000000000000000" pitchFamily="2" charset="0"/>
                        </a:rPr>
                        <a:t>কৌশল</a:t>
                      </a:r>
                      <a:r>
                        <a:rPr lang="en-US" baseline="0" dirty="0" err="1" smtClean="0">
                          <a:latin typeface="NikoshBAN" panose="02000000000000000000" pitchFamily="2" charset="0"/>
                          <a:cs typeface="NikoshBAN" panose="02000000000000000000" pitchFamily="2" charset="0"/>
                        </a:rPr>
                        <a:t>বিনিময়,শ্রেণি</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বিন্যাস,রোল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a:t>
                      </a:r>
                      <a:r>
                        <a:rPr lang="en-US" baseline="0" dirty="0" smtClean="0">
                          <a:latin typeface="NikoshBAN" panose="02000000000000000000" pitchFamily="2" charset="0"/>
                          <a:cs typeface="NikoshBAN" panose="02000000000000000000" pitchFamily="2" charset="0"/>
                        </a:rPr>
                        <a:t>।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latin typeface="NikoshBAN" panose="02000000000000000000" pitchFamily="2" charset="0"/>
                          <a:cs typeface="NikoshBAN" panose="02000000000000000000" pitchFamily="2" charset="0"/>
                        </a:rPr>
                        <a:t>৫মিনিট </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pPr algn="ctr"/>
                      <a:r>
                        <a:rPr lang="en-US" sz="2000" dirty="0" err="1" smtClean="0">
                          <a:latin typeface="NikoshBAN" panose="02000000000000000000" pitchFamily="2" charset="0"/>
                          <a:cs typeface="NikoshBAN" panose="02000000000000000000" pitchFamily="2" charset="0"/>
                        </a:rPr>
                        <a:t>বই,মার্কার,ডাস্টার</a:t>
                      </a:r>
                      <a:r>
                        <a:rPr lang="en-US" sz="2000" dirty="0" smtClean="0">
                          <a:latin typeface="NikoshBAN" panose="02000000000000000000" pitchFamily="2" charset="0"/>
                          <a:cs typeface="NikoshBAN" panose="02000000000000000000" pitchFamily="2" charset="0"/>
                        </a:rPr>
                        <a:t>।</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612972300"/>
                  </a:ext>
                </a:extLst>
              </a:tr>
              <a:tr h="616493">
                <a:tc>
                  <a:txBody>
                    <a:bodyPr/>
                    <a:lstStyle/>
                    <a:p>
                      <a:r>
                        <a:rPr lang="bn-IN" sz="2000" dirty="0" smtClean="0">
                          <a:latin typeface="NikoshBAN" panose="02000000000000000000" pitchFamily="2" charset="0"/>
                          <a:cs typeface="NikoshBAN" panose="02000000000000000000" pitchFamily="2" charset="0"/>
                        </a:rPr>
                        <a:t>২)</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smtClean="0">
                          <a:latin typeface="NikoshBAN" panose="02000000000000000000" pitchFamily="2" charset="0"/>
                          <a:cs typeface="NikoshBAN" panose="02000000000000000000" pitchFamily="2" charset="0"/>
                        </a:rPr>
                        <a:t>শিখনফল-১</a:t>
                      </a:r>
                      <a:r>
                        <a:rPr lang="en-US" sz="2000" baseline="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পূর্বের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ক্লাস</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যাচাই,</a:t>
                      </a:r>
                      <a:r>
                        <a:rPr lang="en-US" dirty="0" err="1" smtClean="0">
                          <a:latin typeface="NikoshBAN" panose="02000000000000000000" pitchFamily="2" charset="0"/>
                          <a:cs typeface="NikoshBAN" panose="02000000000000000000" pitchFamily="2" charset="0"/>
                        </a:rPr>
                        <a:t>আলোচনা,</a:t>
                      </a:r>
                      <a:r>
                        <a:rPr lang="en-US" baseline="0" dirty="0" err="1" smtClean="0">
                          <a:latin typeface="NikoshBAN" panose="02000000000000000000" pitchFamily="2" charset="0"/>
                          <a:cs typeface="NikoshBAN" panose="02000000000000000000" pitchFamily="2" charset="0"/>
                        </a:rPr>
                        <a:t>চার্ট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প্রদর্শন</a:t>
                      </a:r>
                      <a:r>
                        <a:rPr lang="en-US"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pPr algn="ctr"/>
                      <a:r>
                        <a:rPr lang="en-US" baseline="0" dirty="0" smtClean="0">
                          <a:latin typeface="NikoshBAN" panose="02000000000000000000" pitchFamily="2" charset="0"/>
                          <a:cs typeface="NikoshBAN" panose="02000000000000000000" pitchFamily="2" charset="0"/>
                        </a:rPr>
                        <a:t>৬ </a:t>
                      </a:r>
                      <a:r>
                        <a:rPr lang="en-US" baseline="0" dirty="0" err="1" smtClean="0">
                          <a:latin typeface="NikoshBAN" panose="02000000000000000000" pitchFamily="2" charset="0"/>
                          <a:cs typeface="NikoshBAN" panose="02000000000000000000" pitchFamily="2" charset="0"/>
                        </a:rPr>
                        <a:t>মিনিট</a:t>
                      </a:r>
                      <a:endParaRPr lang="en-US" dirty="0">
                        <a:latin typeface="NikoshBAN" panose="02000000000000000000" pitchFamily="2" charset="0"/>
                        <a:cs typeface="NikoshBAN" panose="02000000000000000000" pitchFamily="2" charset="0"/>
                      </a:endParaRPr>
                    </a:p>
                  </a:txBody>
                  <a:tcPr/>
                </a:tc>
                <a:tc>
                  <a:txBody>
                    <a:bodyPr/>
                    <a:lstStyle/>
                    <a:p>
                      <a:pPr algn="ctr"/>
                      <a:r>
                        <a:rPr lang="en-US" sz="2000" dirty="0" err="1" smtClean="0">
                          <a:latin typeface="NikoshBAN" panose="02000000000000000000" pitchFamily="2" charset="0"/>
                          <a:cs typeface="NikoshBAN" panose="02000000000000000000" pitchFamily="2" charset="0"/>
                        </a:rPr>
                        <a:t>ডি</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687536834"/>
                  </a:ext>
                </a:extLst>
              </a:tr>
              <a:tr h="727553">
                <a:tc>
                  <a:txBody>
                    <a:bodyPr/>
                    <a:lstStyle/>
                    <a:p>
                      <a:r>
                        <a:rPr lang="bn-IN" sz="2000" dirty="0" smtClean="0">
                          <a:latin typeface="NikoshBAN" panose="02000000000000000000" pitchFamily="2" charset="0"/>
                          <a:cs typeface="NikoshBAN" panose="02000000000000000000" pitchFamily="2" charset="0"/>
                        </a:rPr>
                        <a:t>৩)</a:t>
                      </a:r>
                      <a:endParaRPr lang="en-US" sz="2000" dirty="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NikoshBAN" panose="02000000000000000000" pitchFamily="2" charset="0"/>
                          <a:cs typeface="NikoshBAN" panose="02000000000000000000" pitchFamily="2" charset="0"/>
                        </a:rPr>
                        <a:t>শিখনফল-২</a:t>
                      </a:r>
                      <a:r>
                        <a:rPr lang="en-US" sz="2000" baseline="0" dirty="0" smtClean="0">
                          <a:latin typeface="NikoshBAN" panose="02000000000000000000" pitchFamily="2" charset="0"/>
                          <a:cs typeface="NikoshBAN" panose="02000000000000000000" pitchFamily="2" charset="0"/>
                        </a:rPr>
                        <a:t> </a:t>
                      </a:r>
                      <a:endParaRPr lang="en-US" sz="2000" dirty="0" smtClean="0">
                        <a:latin typeface="NikoshBAN" panose="02000000000000000000" pitchFamily="2" charset="0"/>
                        <a:cs typeface="NikoshBAN" panose="02000000000000000000" pitchFamily="2" charset="0"/>
                      </a:endParaRPr>
                    </a:p>
                  </a:txBody>
                  <a:tcPr/>
                </a:tc>
                <a:tc>
                  <a:txBody>
                    <a:bodyPr/>
                    <a:lstStyle/>
                    <a:p>
                      <a:r>
                        <a:rPr lang="en-US" dirty="0" err="1" smtClean="0">
                          <a:latin typeface="NikoshBAN" panose="02000000000000000000" pitchFamily="2" charset="0"/>
                          <a:cs typeface="NikoshBAN" panose="02000000000000000000" pitchFamily="2" charset="0"/>
                        </a:rPr>
                        <a:t>আলোচনা,</a:t>
                      </a:r>
                      <a:r>
                        <a:rPr lang="en-US" baseline="0" dirty="0" err="1" smtClean="0">
                          <a:latin typeface="NikoshBAN" panose="02000000000000000000" pitchFamily="2" charset="0"/>
                          <a:cs typeface="NikoshBAN" panose="02000000000000000000" pitchFamily="2" charset="0"/>
                        </a:rPr>
                        <a:t>চার্ট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প্রদর্শন,একক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a:t>
                      </a:r>
                      <a:r>
                        <a:rPr lang="en-US"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pPr algn="ctr"/>
                      <a:r>
                        <a:rPr lang="en-US" baseline="0" dirty="0" smtClean="0">
                          <a:latin typeface="NikoshBAN" panose="02000000000000000000" pitchFamily="2" charset="0"/>
                          <a:cs typeface="NikoshBAN" panose="02000000000000000000" pitchFamily="2" charset="0"/>
                        </a:rPr>
                        <a:t>৯ </a:t>
                      </a:r>
                      <a:r>
                        <a:rPr lang="en-US" baseline="0" dirty="0" err="1" smtClean="0">
                          <a:latin typeface="NikoshBAN" panose="02000000000000000000" pitchFamily="2" charset="0"/>
                          <a:cs typeface="NikoshBAN" panose="02000000000000000000" pitchFamily="2" charset="0"/>
                        </a:rPr>
                        <a:t>মিনিট</a:t>
                      </a:r>
                      <a:endParaRPr lang="en-US"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NikoshBAN" panose="02000000000000000000" pitchFamily="2" charset="0"/>
                          <a:cs typeface="NikoshBAN" panose="02000000000000000000" pitchFamily="2" charset="0"/>
                        </a:rPr>
                        <a:t>ডি</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a:t>
                      </a:r>
                      <a:r>
                        <a:rPr lang="en-US" sz="2000" dirty="0" smtClean="0">
                          <a:latin typeface="NikoshBAN" panose="02000000000000000000" pitchFamily="2" charset="0"/>
                          <a:cs typeface="NikoshBAN" panose="02000000000000000000" pitchFamily="2" charset="0"/>
                        </a:rPr>
                        <a:t> </a:t>
                      </a:r>
                    </a:p>
                    <a:p>
                      <a:pPr algn="ct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222949876"/>
                  </a:ext>
                </a:extLst>
              </a:tr>
              <a:tr h="727553">
                <a:tc>
                  <a:txBody>
                    <a:bodyPr/>
                    <a:lstStyle/>
                    <a:p>
                      <a:r>
                        <a:rPr lang="bn-IN" sz="2000" dirty="0" smtClean="0">
                          <a:latin typeface="NikoshBAN" panose="02000000000000000000" pitchFamily="2" charset="0"/>
                          <a:cs typeface="NikoshBAN" panose="02000000000000000000" pitchFamily="2" charset="0"/>
                        </a:rPr>
                        <a:t>৪)</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smtClean="0">
                          <a:latin typeface="NikoshBAN" panose="02000000000000000000" pitchFamily="2" charset="0"/>
                          <a:cs typeface="NikoshBAN" panose="02000000000000000000" pitchFamily="2" charset="0"/>
                        </a:rPr>
                        <a:t>শিখনফল-৩</a:t>
                      </a:r>
                      <a:r>
                        <a:rPr lang="en-US" sz="2000" baseline="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NikoshBAN" panose="02000000000000000000" pitchFamily="2" charset="0"/>
                          <a:cs typeface="NikoshBAN" panose="02000000000000000000" pitchFamily="2" charset="0"/>
                        </a:rPr>
                        <a:t>আলোচনা,</a:t>
                      </a:r>
                      <a:r>
                        <a:rPr lang="en-US" baseline="0" dirty="0" err="1" smtClean="0">
                          <a:latin typeface="NikoshBAN" panose="02000000000000000000" pitchFamily="2" charset="0"/>
                          <a:cs typeface="NikoshBAN" panose="02000000000000000000" pitchFamily="2" charset="0"/>
                        </a:rPr>
                        <a:t>চার্ট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প্রদর্শন,ভিডিও,দলিয়</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কাজ</a:t>
                      </a:r>
                      <a:r>
                        <a:rPr lang="en-US" baseline="0"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pPr algn="ctr"/>
                      <a:r>
                        <a:rPr lang="en-US" baseline="0" dirty="0" smtClean="0">
                          <a:latin typeface="NikoshBAN" panose="02000000000000000000" pitchFamily="2" charset="0"/>
                          <a:cs typeface="NikoshBAN" panose="02000000000000000000" pitchFamily="2" charset="0"/>
                        </a:rPr>
                        <a:t>১৫মিনিট </a:t>
                      </a:r>
                      <a:endParaRPr lang="en-US"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NikoshBAN" panose="02000000000000000000" pitchFamily="2" charset="0"/>
                          <a:cs typeface="NikoshBAN" panose="02000000000000000000" pitchFamily="2" charset="0"/>
                        </a:rPr>
                        <a:t>ডি</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a:t>
                      </a:r>
                      <a:r>
                        <a:rPr lang="en-US" sz="2000" dirty="0" smtClean="0">
                          <a:latin typeface="NikoshBAN" panose="02000000000000000000" pitchFamily="2" charset="0"/>
                          <a:cs typeface="NikoshBAN" panose="02000000000000000000" pitchFamily="2" charset="0"/>
                        </a:rPr>
                        <a:t> </a:t>
                      </a:r>
                    </a:p>
                    <a:p>
                      <a:pPr algn="ct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397033123"/>
                  </a:ext>
                </a:extLst>
              </a:tr>
              <a:tr h="727553">
                <a:tc>
                  <a:txBody>
                    <a:bodyPr/>
                    <a:lstStyle/>
                    <a:p>
                      <a:r>
                        <a:rPr lang="bn-IN" sz="2000" dirty="0" smtClean="0">
                          <a:latin typeface="NikoshBAN" panose="02000000000000000000" pitchFamily="2" charset="0"/>
                          <a:cs typeface="NikoshBAN" panose="02000000000000000000" pitchFamily="2" charset="0"/>
                        </a:rPr>
                        <a:t>৫)</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মূল্যায়ন</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r>
                        <a:rPr lang="en-US" dirty="0" err="1" smtClean="0">
                          <a:latin typeface="NikoshBAN" panose="02000000000000000000" pitchFamily="2" charset="0"/>
                          <a:cs typeface="NikoshBAN" panose="02000000000000000000" pitchFamily="2" charset="0"/>
                        </a:rPr>
                        <a:t>সৃজনশীল</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মাধ্যমে</a:t>
                      </a:r>
                      <a:r>
                        <a:rPr lang="en-US" baseline="0" dirty="0" smtClean="0">
                          <a:latin typeface="NikoshBAN" panose="02000000000000000000" pitchFamily="2" charset="0"/>
                          <a:cs typeface="NikoshBAN" panose="02000000000000000000" pitchFamily="2" charset="0"/>
                        </a:rPr>
                        <a:t> । </a:t>
                      </a:r>
                      <a:endParaRPr lang="en-US" dirty="0">
                        <a:latin typeface="NikoshBAN" panose="02000000000000000000" pitchFamily="2" charset="0"/>
                        <a:cs typeface="NikoshBAN" panose="02000000000000000000" pitchFamily="2" charset="0"/>
                      </a:endParaRPr>
                    </a:p>
                  </a:txBody>
                  <a:tcPr/>
                </a:tc>
                <a:tc>
                  <a:txBody>
                    <a:bodyPr/>
                    <a:lstStyle/>
                    <a:p>
                      <a:pPr algn="ctr"/>
                      <a:r>
                        <a:rPr lang="en-US" baseline="0" dirty="0" smtClean="0">
                          <a:latin typeface="NikoshBAN" panose="02000000000000000000" pitchFamily="2" charset="0"/>
                          <a:cs typeface="NikoshBAN" panose="02000000000000000000" pitchFamily="2" charset="0"/>
                        </a:rPr>
                        <a:t>১০ </a:t>
                      </a:r>
                      <a:r>
                        <a:rPr lang="en-US" baseline="0" dirty="0" err="1" smtClean="0">
                          <a:latin typeface="NikoshBAN" panose="02000000000000000000" pitchFamily="2" charset="0"/>
                          <a:cs typeface="NikoshBAN" panose="02000000000000000000" pitchFamily="2" charset="0"/>
                        </a:rPr>
                        <a:t>মিনিট</a:t>
                      </a:r>
                      <a:endParaRPr lang="en-US"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NikoshBAN" panose="02000000000000000000" pitchFamily="2" charset="0"/>
                          <a:cs typeface="NikoshBAN" panose="02000000000000000000" pitchFamily="2" charset="0"/>
                        </a:rPr>
                        <a:t>ডি</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a:t>
                      </a:r>
                      <a:r>
                        <a:rPr lang="en-US" sz="2000" dirty="0" smtClean="0">
                          <a:latin typeface="NikoshBAN" panose="02000000000000000000" pitchFamily="2" charset="0"/>
                          <a:cs typeface="NikoshBAN" panose="02000000000000000000" pitchFamily="2" charset="0"/>
                        </a:rPr>
                        <a:t> </a:t>
                      </a:r>
                    </a:p>
                    <a:p>
                      <a:pPr algn="ct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810935227"/>
                  </a:ext>
                </a:extLst>
              </a:tr>
              <a:tr h="727553">
                <a:tc>
                  <a:txBody>
                    <a:bodyPr/>
                    <a:lstStyle/>
                    <a:p>
                      <a:r>
                        <a:rPr lang="bn-IN" sz="2000" dirty="0" smtClean="0">
                          <a:latin typeface="NikoshBAN" panose="02000000000000000000" pitchFamily="2" charset="0"/>
                          <a:cs typeface="NikoshBAN" panose="02000000000000000000" pitchFamily="2" charset="0"/>
                        </a:rPr>
                        <a:t>৬)</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বাড়ির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কাজ</a:t>
                      </a:r>
                      <a:r>
                        <a:rPr lang="en-US" sz="200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নতুন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প্রশ্ন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তৈরীর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মাধ্যমে</a:t>
                      </a:r>
                      <a:r>
                        <a:rPr lang="en-US" baseline="0" dirty="0" smtClean="0">
                          <a:latin typeface="NikoshBAN" panose="02000000000000000000" pitchFamily="2" charset="0"/>
                          <a:cs typeface="NikoshBAN" panose="02000000000000000000" pitchFamily="2" charset="0"/>
                        </a:rPr>
                        <a:t> । </a:t>
                      </a:r>
                      <a:endParaRPr lang="en-US"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txBody>
                  <a:tcPr/>
                </a:tc>
                <a:tc>
                  <a:txBody>
                    <a:bodyPr/>
                    <a:lstStyle/>
                    <a:p>
                      <a:pPr algn="ctr"/>
                      <a:r>
                        <a:rPr lang="en-US" baseline="0" dirty="0" smtClean="0">
                          <a:latin typeface="NikoshBAN" panose="02000000000000000000" pitchFamily="2" charset="0"/>
                          <a:cs typeface="NikoshBAN" panose="02000000000000000000" pitchFamily="2" charset="0"/>
                        </a:rPr>
                        <a:t>৩ </a:t>
                      </a:r>
                      <a:r>
                        <a:rPr lang="en-US" baseline="0" dirty="0" err="1" smtClean="0">
                          <a:latin typeface="NikoshBAN" panose="02000000000000000000" pitchFamily="2" charset="0"/>
                          <a:cs typeface="NikoshBAN" panose="02000000000000000000" pitchFamily="2" charset="0"/>
                        </a:rPr>
                        <a:t>মিনিট</a:t>
                      </a:r>
                      <a:endParaRPr lang="en-US"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NikoshBAN" panose="02000000000000000000" pitchFamily="2" charset="0"/>
                          <a:cs typeface="NikoshBAN" panose="02000000000000000000" pitchFamily="2" charset="0"/>
                        </a:rPr>
                        <a:t>ডি</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a:t>
                      </a:r>
                      <a:r>
                        <a:rPr lang="en-US" sz="2000" dirty="0" smtClean="0">
                          <a:latin typeface="NikoshBAN" panose="02000000000000000000" pitchFamily="2" charset="0"/>
                          <a:cs typeface="NikoshBAN" panose="02000000000000000000" pitchFamily="2" charset="0"/>
                        </a:rPr>
                        <a:t> </a:t>
                      </a:r>
                    </a:p>
                    <a:p>
                      <a:pPr algn="ct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046013289"/>
                  </a:ext>
                </a:extLst>
              </a:tr>
              <a:tr h="727553">
                <a:tc>
                  <a:txBody>
                    <a:bodyPr/>
                    <a:lstStyle/>
                    <a:p>
                      <a:r>
                        <a:rPr lang="bn-IN" sz="2000" dirty="0" smtClean="0">
                          <a:latin typeface="NikoshBAN" panose="02000000000000000000" pitchFamily="2" charset="0"/>
                          <a:cs typeface="NikoshBAN" panose="02000000000000000000" pitchFamily="2" charset="0"/>
                        </a:rPr>
                        <a:t>৭)</a:t>
                      </a:r>
                      <a:endParaRPr lang="en-US" sz="2000" dirty="0">
                        <a:latin typeface="NikoshBAN" panose="02000000000000000000" pitchFamily="2" charset="0"/>
                        <a:cs typeface="NikoshBAN" panose="02000000000000000000" pitchFamily="2" charset="0"/>
                      </a:endParaRPr>
                    </a:p>
                  </a:txBody>
                  <a:tcPr/>
                </a:tc>
                <a:tc>
                  <a:txBody>
                    <a:bodyPr/>
                    <a:lstStyle/>
                    <a:p>
                      <a:r>
                        <a:rPr lang="en-US" sz="2000" dirty="0" err="1" smtClean="0">
                          <a:latin typeface="NikoshBAN" panose="02000000000000000000" pitchFamily="2" charset="0"/>
                          <a:cs typeface="NikoshBAN" panose="02000000000000000000" pitchFamily="2" charset="0"/>
                        </a:rPr>
                        <a:t>সমাপ্তি</a:t>
                      </a:r>
                      <a:r>
                        <a:rPr lang="en-US" sz="2000" baseline="0" dirty="0" smtClean="0">
                          <a:latin typeface="NikoshBAN" panose="02000000000000000000" pitchFamily="2" charset="0"/>
                          <a:cs typeface="NikoshBAN" panose="02000000000000000000" pitchFamily="2" charset="0"/>
                        </a:rPr>
                        <a:t> </a:t>
                      </a:r>
                      <a:endParaRPr lang="en-US" sz="2000" dirty="0">
                        <a:latin typeface="NikoshBAN" panose="02000000000000000000" pitchFamily="2" charset="0"/>
                        <a:cs typeface="NikoshBAN" panose="02000000000000000000" pitchFamily="2" charset="0"/>
                      </a:endParaRPr>
                    </a:p>
                  </a:txBody>
                  <a:tcPr/>
                </a:tc>
                <a:tc>
                  <a:txBody>
                    <a:bodyPr/>
                    <a:lstStyle/>
                    <a:p>
                      <a:r>
                        <a:rPr lang="en-US" dirty="0" err="1" smtClean="0">
                          <a:latin typeface="NikoshBAN" panose="02000000000000000000" pitchFamily="2" charset="0"/>
                          <a:cs typeface="NikoshBAN" panose="02000000000000000000" pitchFamily="2" charset="0"/>
                        </a:rPr>
                        <a:t>সকলকে</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ধন্যবাদ</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জানিয়ে</a:t>
                      </a:r>
                      <a:r>
                        <a:rPr lang="en-US" baseline="0"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txBody>
                  <a:tcPr/>
                </a:tc>
                <a:tc>
                  <a:txBody>
                    <a:bodyPr/>
                    <a:lstStyle/>
                    <a:p>
                      <a:pPr algn="ctr"/>
                      <a:r>
                        <a:rPr lang="en-US" baseline="0" dirty="0" smtClean="0">
                          <a:latin typeface="NikoshBAN" panose="02000000000000000000" pitchFamily="2" charset="0"/>
                          <a:cs typeface="NikoshBAN" panose="02000000000000000000" pitchFamily="2" charset="0"/>
                        </a:rPr>
                        <a:t>২ </a:t>
                      </a:r>
                      <a:r>
                        <a:rPr lang="en-US" baseline="0" dirty="0" err="1" smtClean="0">
                          <a:latin typeface="NikoshBAN" panose="02000000000000000000" pitchFamily="2" charset="0"/>
                          <a:cs typeface="NikoshBAN" panose="02000000000000000000" pitchFamily="2" charset="0"/>
                        </a:rPr>
                        <a:t>মিনিট</a:t>
                      </a:r>
                      <a:endParaRPr lang="en-US" dirty="0">
                        <a:latin typeface="NikoshBAN" panose="02000000000000000000" pitchFamily="2" charset="0"/>
                        <a:cs typeface="NikoshBAN"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NikoshBAN" panose="02000000000000000000" pitchFamily="2" charset="0"/>
                          <a:cs typeface="NikoshBAN" panose="02000000000000000000" pitchFamily="2" charset="0"/>
                        </a:rPr>
                        <a:t>ডি</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a:t>
                      </a:r>
                      <a:r>
                        <a:rPr lang="en-US" sz="2000" dirty="0" smtClean="0">
                          <a:latin typeface="NikoshBAN" panose="02000000000000000000" pitchFamily="2" charset="0"/>
                          <a:cs typeface="NikoshBAN" panose="02000000000000000000" pitchFamily="2" charset="0"/>
                        </a:rPr>
                        <a:t> </a:t>
                      </a:r>
                    </a:p>
                    <a:p>
                      <a:pPr algn="ctr"/>
                      <a:endParaRPr lang="en-US" sz="2000" dirty="0">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1070100478"/>
                  </a:ext>
                </a:extLst>
              </a:tr>
            </a:tbl>
          </a:graphicData>
        </a:graphic>
      </p:graphicFrame>
    </p:spTree>
    <p:extLst>
      <p:ext uri="{BB962C8B-B14F-4D97-AF65-F5344CB8AC3E}">
        <p14:creationId xmlns:p14="http://schemas.microsoft.com/office/powerpoint/2010/main" val="321301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21673"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4" name="Picture 3" descr="Light_matter_refraction.svg.png"/>
          <p:cNvPicPr>
            <a:picLocks noChangeAspect="1"/>
          </p:cNvPicPr>
          <p:nvPr/>
        </p:nvPicPr>
        <p:blipFill>
          <a:blip r:embed="rId2"/>
          <a:stretch>
            <a:fillRect/>
          </a:stretch>
        </p:blipFill>
        <p:spPr>
          <a:xfrm>
            <a:off x="2393369" y="1586346"/>
            <a:ext cx="4540829" cy="1842654"/>
          </a:xfrm>
          <a:prstGeom prst="rect">
            <a:avLst/>
          </a:prstGeom>
        </p:spPr>
      </p:pic>
      <p:pic>
        <p:nvPicPr>
          <p:cNvPr id="5" name="Picture 4" descr="refraction -1.gif"/>
          <p:cNvPicPr>
            <a:picLocks noChangeAspect="1"/>
          </p:cNvPicPr>
          <p:nvPr/>
        </p:nvPicPr>
        <p:blipFill>
          <a:blip r:embed="rId3"/>
          <a:stretch>
            <a:fillRect/>
          </a:stretch>
        </p:blipFill>
        <p:spPr>
          <a:xfrm>
            <a:off x="7128162" y="1579419"/>
            <a:ext cx="3747655" cy="1842654"/>
          </a:xfrm>
          <a:prstGeom prst="rect">
            <a:avLst/>
          </a:prstGeom>
        </p:spPr>
      </p:pic>
      <p:sp>
        <p:nvSpPr>
          <p:cNvPr id="6" name="TextBox 5"/>
          <p:cNvSpPr txBox="1"/>
          <p:nvPr/>
        </p:nvSpPr>
        <p:spPr>
          <a:xfrm>
            <a:off x="446809" y="555671"/>
            <a:ext cx="5614555"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solidFill>
                  <a:srgbClr val="C00000"/>
                </a:solidFill>
                <a:latin typeface="NikoshBAN" pitchFamily="2" charset="0"/>
                <a:cs typeface="NikoshBAN" pitchFamily="2" charset="0"/>
              </a:rPr>
              <a:t> </a:t>
            </a:r>
            <a:r>
              <a:rPr lang="en-US" sz="3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উপকরণ</a:t>
            </a:r>
            <a:r>
              <a:rPr lang="bn-BD"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a:t>
            </a:r>
            <a:r>
              <a:rPr lang="en-US" sz="3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আয়তাকার</a:t>
            </a:r>
            <a:r>
              <a:rPr lang="en-US" sz="2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কাচফলক</a:t>
            </a:r>
            <a:r>
              <a:rPr lang="en-US" sz="2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আলপিন</a:t>
            </a:r>
            <a:r>
              <a:rPr lang="en-US" sz="2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ড্রইং</a:t>
            </a:r>
            <a:r>
              <a:rPr lang="en-US" sz="2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বোর্ড</a:t>
            </a:r>
            <a:endParaRPr lang="en-US" sz="24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7" name="TextBox 6"/>
          <p:cNvSpPr txBox="1"/>
          <p:nvPr/>
        </p:nvSpPr>
        <p:spPr>
          <a:xfrm>
            <a:off x="6244936" y="271791"/>
            <a:ext cx="4630881" cy="70788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 একটি পরীক্ষণ করিঃ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23842" y="2837298"/>
            <a:ext cx="1866900" cy="584775"/>
          </a:xfrm>
          <a:prstGeom prst="rect">
            <a:avLst/>
          </a:prstGeom>
          <a:solidFill>
            <a:schemeClr val="accent2">
              <a:lumMod val="75000"/>
            </a:schemeClr>
          </a:solidFill>
        </p:spPr>
        <p:txBody>
          <a:bodyPr wrap="square" rtlCol="0">
            <a:spAutoFit/>
          </a:bodyPr>
          <a:lstStyle/>
          <a:p>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কার্য</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পদ্ধতি</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9" name="TextBox 8"/>
          <p:cNvSpPr txBox="1"/>
          <p:nvPr/>
        </p:nvSpPr>
        <p:spPr>
          <a:xfrm>
            <a:off x="446809" y="3803772"/>
            <a:ext cx="9874828" cy="523220"/>
          </a:xfrm>
          <a:prstGeom prst="rect">
            <a:avLst/>
          </a:prstGeom>
          <a:solidFill>
            <a:schemeClr val="accent2">
              <a:lumMod val="7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fontAlgn="t"/>
            <a:r>
              <a:rPr lang="bn-IN"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 </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ড্রইং</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বোর্ডে</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সাদা</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কাগজ</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আটকিয়ে</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কাচফলক</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রেখে</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এর</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চারদিকে</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দাগাঙ্কিত</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a:t>
            </a:r>
            <a:r>
              <a:rPr lang="bn-IN"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রি। </a:t>
            </a:r>
            <a:endParaRPr lang="en-US" sz="28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0" name="TextBox 9"/>
          <p:cNvSpPr txBox="1"/>
          <p:nvPr/>
        </p:nvSpPr>
        <p:spPr>
          <a:xfrm>
            <a:off x="471051" y="4399471"/>
            <a:ext cx="9850586" cy="523220"/>
          </a:xfrm>
          <a:prstGeom prst="rect">
            <a:avLst/>
          </a:prstGeom>
          <a:solidFill>
            <a:schemeClr val="accent2">
              <a:lumMod val="60000"/>
              <a:lumOff val="40000"/>
            </a:schemeClr>
          </a:solid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খ) </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একটি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আপতিত</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রশ্মি</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অঙ্কন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এর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উপর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দুটি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পিন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সোজা সোজি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খাড়াভাবে</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রা</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খি। </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1" name="TextBox 10"/>
          <p:cNvSpPr txBox="1"/>
          <p:nvPr/>
        </p:nvSpPr>
        <p:spPr>
          <a:xfrm>
            <a:off x="450266" y="5057369"/>
            <a:ext cx="11270679" cy="523220"/>
          </a:xfrm>
          <a:prstGeom prst="rect">
            <a:avLst/>
          </a:prstGeom>
          <a:solidFill>
            <a:schemeClr val="accent2">
              <a:lumMod val="20000"/>
              <a:lumOff val="80000"/>
            </a:schemeClr>
          </a:solid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গ)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আবার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কাচফলকটিকে</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রেখে</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অপর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পাশ</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থেকে</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দুটো</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 পিন </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আগের মতো</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 সোজা সোজি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খাড়াভাবে</a:t>
            </a:r>
            <a:r>
              <a:rPr lang="en-US" sz="28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a:ln w="0"/>
                <a:effectLst>
                  <a:outerShdw blurRad="38100" dist="19050" dir="2700000" algn="tl" rotWithShape="0">
                    <a:schemeClr val="dk1">
                      <a:alpha val="40000"/>
                    </a:schemeClr>
                  </a:outerShdw>
                </a:effectLst>
                <a:latin typeface="NikoshBAN" pitchFamily="2" charset="0"/>
                <a:cs typeface="NikoshBAN" pitchFamily="2" charset="0"/>
              </a:rPr>
              <a:t>রা</a:t>
            </a:r>
            <a:r>
              <a:rPr lang="bn-IN" sz="2800" dirty="0">
                <a:ln w="0"/>
                <a:effectLst>
                  <a:outerShdw blurRad="38100" dist="19050" dir="2700000" algn="tl" rotWithShape="0">
                    <a:schemeClr val="dk1">
                      <a:alpha val="40000"/>
                    </a:schemeClr>
                  </a:outerShdw>
                </a:effectLst>
                <a:latin typeface="NikoshBAN" pitchFamily="2" charset="0"/>
                <a:cs typeface="NikoshBAN" pitchFamily="2" charset="0"/>
              </a:rPr>
              <a:t>খি।</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2" name="TextBox 11"/>
          <p:cNvSpPr txBox="1"/>
          <p:nvPr/>
        </p:nvSpPr>
        <p:spPr>
          <a:xfrm>
            <a:off x="471051" y="5711730"/>
            <a:ext cx="10875822" cy="523220"/>
          </a:xfrm>
          <a:prstGeom prst="rect">
            <a:avLst/>
          </a:prstGeom>
          <a:solidFill>
            <a:schemeClr val="accent2">
              <a:lumMod val="60000"/>
              <a:lumOff val="40000"/>
            </a:schemeClr>
          </a:solidFill>
        </p:spPr>
        <p:txBody>
          <a:bodyPr wrap="square" rtlCol="0">
            <a:spAutoFit/>
          </a:bodyPr>
          <a:lstStyle/>
          <a:p>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ঘ) </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এবার</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কাচফলকটিকে</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সরিয়ে</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লাইন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টেনে যোগ করি, এবং চিত্রের মতো রেখা</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পর্যবেক্ষন</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ক</a:t>
            </a:r>
            <a:r>
              <a:rPr lang="bn-IN" sz="2800" dirty="0" smtClean="0">
                <a:ln w="0"/>
                <a:effectLst>
                  <a:outerShdw blurRad="38100" dist="19050" dir="2700000" algn="tl" rotWithShape="0">
                    <a:schemeClr val="dk1">
                      <a:alpha val="40000"/>
                    </a:schemeClr>
                  </a:outerShdw>
                </a:effectLst>
                <a:latin typeface="NikoshBAN" pitchFamily="2" charset="0"/>
                <a:cs typeface="NikoshBAN" pitchFamily="2" charset="0"/>
              </a:rPr>
              <a:t>রি। </a:t>
            </a:r>
            <a:r>
              <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rPr>
              <a:t> </a:t>
            </a:r>
            <a:endParaRPr lang="en-US" sz="2800" dirty="0" smtClean="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extLst>
      <p:ext uri="{BB962C8B-B14F-4D97-AF65-F5344CB8AC3E}">
        <p14:creationId xmlns:p14="http://schemas.microsoft.com/office/powerpoint/2010/main" val="228037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75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7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235528"/>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grpSp>
        <p:nvGrpSpPr>
          <p:cNvPr id="4" name="Group 3"/>
          <p:cNvGrpSpPr/>
          <p:nvPr/>
        </p:nvGrpSpPr>
        <p:grpSpPr>
          <a:xfrm>
            <a:off x="8271164" y="1212271"/>
            <a:ext cx="2854036" cy="1572491"/>
            <a:chOff x="6023499" y="2517285"/>
            <a:chExt cx="762000" cy="762000"/>
          </a:xfrm>
        </p:grpSpPr>
        <p:sp>
          <p:nvSpPr>
            <p:cNvPr id="5" name="Rounded Rectangle 4"/>
            <p:cNvSpPr/>
            <p:nvPr/>
          </p:nvSpPr>
          <p:spPr>
            <a:xfrm>
              <a:off x="6023499" y="2517285"/>
              <a:ext cx="762000" cy="762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452828858"/>
                </p:ext>
              </p:extLst>
            </p:nvPr>
          </p:nvGraphicFramePr>
          <p:xfrm>
            <a:off x="6199935" y="2813745"/>
            <a:ext cx="468313" cy="263071"/>
          </p:xfrm>
          <a:graphic>
            <a:graphicData uri="http://schemas.openxmlformats.org/presentationml/2006/ole">
              <mc:AlternateContent xmlns:mc="http://schemas.openxmlformats.org/markup-compatibility/2006">
                <mc:Choice xmlns:v="urn:schemas-microsoft-com:vml" Requires="v">
                  <p:oleObj spid="_x0000_s2072" name="Packager Shell Object" showAsIcon="1" r:id="rId3" imgW="781920" imgH="437760" progId="Package">
                    <p:embed/>
                  </p:oleObj>
                </mc:Choice>
                <mc:Fallback>
                  <p:oleObj name="Packager Shell Object" showAsIcon="1" r:id="rId3" imgW="781920" imgH="437760" progId="Package">
                    <p:embed/>
                    <p:pic>
                      <p:nvPicPr>
                        <p:cNvPr id="2" name="Object 1">
                          <a:hlinkClick r:id="" action="ppaction://ole?verb=0"/>
                        </p:cNvPr>
                        <p:cNvPicPr>
                          <a:picLocks noChangeAspect="1" noChangeArrowheads="1"/>
                        </p:cNvPicPr>
                        <p:nvPr/>
                      </p:nvPicPr>
                      <p:blipFill>
                        <a:blip r:embed="rId4"/>
                        <a:srcRect/>
                        <a:stretch>
                          <a:fillRect/>
                        </a:stretch>
                      </p:blipFill>
                      <p:spPr bwMode="auto">
                        <a:xfrm>
                          <a:off x="6199935" y="2813745"/>
                          <a:ext cx="468313" cy="263071"/>
                        </a:xfrm>
                        <a:prstGeom prst="rect">
                          <a:avLst/>
                        </a:prstGeom>
                        <a:noFill/>
                        <a:extLst/>
                      </p:spPr>
                    </p:pic>
                  </p:oleObj>
                </mc:Fallback>
              </mc:AlternateContent>
            </a:graphicData>
          </a:graphic>
        </p:graphicFrame>
      </p:grpSp>
      <p:sp>
        <p:nvSpPr>
          <p:cNvPr id="7" name="TextBox 6"/>
          <p:cNvSpPr txBox="1"/>
          <p:nvPr/>
        </p:nvSpPr>
        <p:spPr>
          <a:xfrm>
            <a:off x="4267199" y="235528"/>
            <a:ext cx="2618509"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একক কাজ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87926" y="1470114"/>
            <a:ext cx="5999019"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প্রশ্নঃ আলোর প্রতিসরণ কাকে বলে।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678873" y="3761505"/>
            <a:ext cx="10266218"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আলোক রশ্নি যখন এক স্বচ্ছ মাধ্যম থেকে অন্য স্বচ্ছ মাধ্যমে তির্যকভাবে প্রবেশ করে তখন দুই মাধ্যমের বিভেদ তলে এর দিক পরিবর্তন হয়। এই আলোক রশ্নি দিক পরিবর্তন কে আলোর প্রতিশরণ বলে।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68541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1" y="0"/>
            <a:ext cx="12192001" cy="6858000"/>
          </a:xfrm>
          <a:prstGeom prst="frame">
            <a:avLst>
              <a:gd name="adj1" fmla="val 361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63236" y="152400"/>
            <a:ext cx="11679382" cy="6373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   </a:t>
            </a:r>
            <a:endParaRPr lang="en-US" dirty="0"/>
          </a:p>
        </p:txBody>
      </p:sp>
      <p:sp>
        <p:nvSpPr>
          <p:cNvPr id="4" name="Cube 3"/>
          <p:cNvSpPr/>
          <p:nvPr/>
        </p:nvSpPr>
        <p:spPr>
          <a:xfrm>
            <a:off x="3155373" y="1684770"/>
            <a:ext cx="4495800" cy="2819400"/>
          </a:xfrm>
          <a:prstGeom prst="cube">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5" name="Straight Connector 4"/>
          <p:cNvCxnSpPr/>
          <p:nvPr/>
        </p:nvCxnSpPr>
        <p:spPr>
          <a:xfrm rot="5400000">
            <a:off x="3636819" y="2288524"/>
            <a:ext cx="2590800" cy="1588"/>
          </a:xfrm>
          <a:prstGeom prst="line">
            <a:avLst/>
          </a:prstGeom>
        </p:spPr>
        <p:style>
          <a:lnRef idx="3">
            <a:schemeClr val="dk1"/>
          </a:lnRef>
          <a:fillRef idx="0">
            <a:schemeClr val="dk1"/>
          </a:fillRef>
          <a:effectRef idx="2">
            <a:schemeClr val="dk1"/>
          </a:effectRef>
          <a:fontRef idx="minor">
            <a:schemeClr val="tx1"/>
          </a:fontRef>
        </p:style>
      </p:cxnSp>
      <p:grpSp>
        <p:nvGrpSpPr>
          <p:cNvPr id="6" name="Group 5"/>
          <p:cNvGrpSpPr/>
          <p:nvPr/>
        </p:nvGrpSpPr>
        <p:grpSpPr>
          <a:xfrm>
            <a:off x="2180892" y="543897"/>
            <a:ext cx="2768106" cy="1840564"/>
            <a:chOff x="1562100" y="405285"/>
            <a:chExt cx="2657475" cy="1924050"/>
          </a:xfrm>
        </p:grpSpPr>
        <p:cxnSp>
          <p:nvCxnSpPr>
            <p:cNvPr id="7" name="Straight Arrow Connector 6"/>
            <p:cNvCxnSpPr/>
            <p:nvPr/>
          </p:nvCxnSpPr>
          <p:spPr>
            <a:xfrm>
              <a:off x="1562100" y="405285"/>
              <a:ext cx="2657475" cy="19240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Freeform 7"/>
            <p:cNvSpPr/>
            <p:nvPr/>
          </p:nvSpPr>
          <p:spPr>
            <a:xfrm>
              <a:off x="2590800" y="990600"/>
              <a:ext cx="219222" cy="259080"/>
            </a:xfrm>
            <a:custGeom>
              <a:avLst/>
              <a:gdLst>
                <a:gd name="connsiteX0" fmla="*/ 0 w 281354"/>
                <a:gd name="connsiteY0" fmla="*/ 225083 h 225083"/>
                <a:gd name="connsiteX1" fmla="*/ 281354 w 281354"/>
                <a:gd name="connsiteY1" fmla="*/ 225083 h 225083"/>
                <a:gd name="connsiteX2" fmla="*/ 267286 w 281354"/>
                <a:gd name="connsiteY2" fmla="*/ 126609 h 225083"/>
                <a:gd name="connsiteX3" fmla="*/ 239150 w 281354"/>
                <a:gd name="connsiteY3" fmla="*/ 84406 h 225083"/>
                <a:gd name="connsiteX4" fmla="*/ 225083 w 281354"/>
                <a:gd name="connsiteY4" fmla="*/ 0 h 22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225083">
                  <a:moveTo>
                    <a:pt x="0" y="225083"/>
                  </a:moveTo>
                  <a:lnTo>
                    <a:pt x="281354" y="225083"/>
                  </a:lnTo>
                  <a:cubicBezTo>
                    <a:pt x="276665" y="192258"/>
                    <a:pt x="276814" y="158368"/>
                    <a:pt x="267286" y="126609"/>
                  </a:cubicBezTo>
                  <a:cubicBezTo>
                    <a:pt x="262428" y="110415"/>
                    <a:pt x="246711" y="99528"/>
                    <a:pt x="239150" y="84406"/>
                  </a:cubicBezTo>
                  <a:cubicBezTo>
                    <a:pt x="220635" y="47375"/>
                    <a:pt x="225083" y="39464"/>
                    <a:pt x="225083"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cxnSp>
        <p:nvCxnSpPr>
          <p:cNvPr id="9" name="Straight Connector 8"/>
          <p:cNvCxnSpPr/>
          <p:nvPr/>
        </p:nvCxnSpPr>
        <p:spPr>
          <a:xfrm>
            <a:off x="4891160" y="2336365"/>
            <a:ext cx="1457324" cy="2141972"/>
          </a:xfrm>
          <a:prstGeom prst="line">
            <a:avLst/>
          </a:prstGeom>
        </p:spPr>
        <p:style>
          <a:lnRef idx="3">
            <a:schemeClr val="dk1"/>
          </a:lnRef>
          <a:fillRef idx="0">
            <a:schemeClr val="dk1"/>
          </a:fillRef>
          <a:effectRef idx="2">
            <a:schemeClr val="dk1"/>
          </a:effectRef>
          <a:fontRef idx="minor">
            <a:schemeClr val="tx1"/>
          </a:fontRef>
        </p:style>
      </p:cxnSp>
      <p:sp>
        <p:nvSpPr>
          <p:cNvPr id="11" name="Freeform 10"/>
          <p:cNvSpPr/>
          <p:nvPr/>
        </p:nvSpPr>
        <p:spPr>
          <a:xfrm rot="5400000" flipV="1">
            <a:off x="5384187" y="3188408"/>
            <a:ext cx="400341" cy="392280"/>
          </a:xfrm>
          <a:custGeom>
            <a:avLst/>
            <a:gdLst>
              <a:gd name="connsiteX0" fmla="*/ 0 w 332480"/>
              <a:gd name="connsiteY0" fmla="*/ 337624 h 351927"/>
              <a:gd name="connsiteX1" fmla="*/ 309489 w 332480"/>
              <a:gd name="connsiteY1" fmla="*/ 323557 h 351927"/>
              <a:gd name="connsiteX2" fmla="*/ 295421 w 332480"/>
              <a:gd name="connsiteY2" fmla="*/ 253218 h 351927"/>
              <a:gd name="connsiteX3" fmla="*/ 267286 w 332480"/>
              <a:gd name="connsiteY3" fmla="*/ 154744 h 351927"/>
              <a:gd name="connsiteX4" fmla="*/ 239150 w 332480"/>
              <a:gd name="connsiteY4" fmla="*/ 98474 h 351927"/>
              <a:gd name="connsiteX5" fmla="*/ 225083 w 332480"/>
              <a:gd name="connsiteY5" fmla="*/ 56271 h 351927"/>
              <a:gd name="connsiteX6" fmla="*/ 211015 w 332480"/>
              <a:gd name="connsiteY6" fmla="*/ 0 h 35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480" h="351927">
                <a:moveTo>
                  <a:pt x="0" y="337624"/>
                </a:moveTo>
                <a:cubicBezTo>
                  <a:pt x="103163" y="332935"/>
                  <a:pt x="210193" y="351927"/>
                  <a:pt x="309489" y="323557"/>
                </a:cubicBezTo>
                <a:cubicBezTo>
                  <a:pt x="332480" y="316988"/>
                  <a:pt x="300608" y="276559"/>
                  <a:pt x="295421" y="253218"/>
                </a:cubicBezTo>
                <a:cubicBezTo>
                  <a:pt x="289931" y="228515"/>
                  <a:pt x="278129" y="180045"/>
                  <a:pt x="267286" y="154744"/>
                </a:cubicBezTo>
                <a:cubicBezTo>
                  <a:pt x="259025" y="135469"/>
                  <a:pt x="247411" y="117749"/>
                  <a:pt x="239150" y="98474"/>
                </a:cubicBezTo>
                <a:cubicBezTo>
                  <a:pt x="233309" y="84844"/>
                  <a:pt x="229157" y="70529"/>
                  <a:pt x="225083" y="56271"/>
                </a:cubicBezTo>
                <a:cubicBezTo>
                  <a:pt x="219772" y="37681"/>
                  <a:pt x="211015" y="0"/>
                  <a:pt x="211015"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2" name="Straight Connector 11"/>
          <p:cNvCxnSpPr/>
          <p:nvPr/>
        </p:nvCxnSpPr>
        <p:spPr>
          <a:xfrm rot="16200000" flipH="1">
            <a:off x="4921969" y="4226213"/>
            <a:ext cx="2819400" cy="7620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6342565" y="4478337"/>
            <a:ext cx="1886811" cy="151029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Freeform 13"/>
          <p:cNvSpPr/>
          <p:nvPr/>
        </p:nvSpPr>
        <p:spPr>
          <a:xfrm>
            <a:off x="7349471" y="5072697"/>
            <a:ext cx="219222" cy="259080"/>
          </a:xfrm>
          <a:custGeom>
            <a:avLst/>
            <a:gdLst>
              <a:gd name="connsiteX0" fmla="*/ 0 w 281354"/>
              <a:gd name="connsiteY0" fmla="*/ 225083 h 225083"/>
              <a:gd name="connsiteX1" fmla="*/ 281354 w 281354"/>
              <a:gd name="connsiteY1" fmla="*/ 225083 h 225083"/>
              <a:gd name="connsiteX2" fmla="*/ 267286 w 281354"/>
              <a:gd name="connsiteY2" fmla="*/ 126609 h 225083"/>
              <a:gd name="connsiteX3" fmla="*/ 239150 w 281354"/>
              <a:gd name="connsiteY3" fmla="*/ 84406 h 225083"/>
              <a:gd name="connsiteX4" fmla="*/ 225083 w 281354"/>
              <a:gd name="connsiteY4" fmla="*/ 0 h 225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354" h="225083">
                <a:moveTo>
                  <a:pt x="0" y="225083"/>
                </a:moveTo>
                <a:lnTo>
                  <a:pt x="281354" y="225083"/>
                </a:lnTo>
                <a:cubicBezTo>
                  <a:pt x="276665" y="192258"/>
                  <a:pt x="276814" y="158368"/>
                  <a:pt x="267286" y="126609"/>
                </a:cubicBezTo>
                <a:cubicBezTo>
                  <a:pt x="262428" y="110415"/>
                  <a:pt x="246711" y="99528"/>
                  <a:pt x="239150" y="84406"/>
                </a:cubicBezTo>
                <a:cubicBezTo>
                  <a:pt x="220635" y="47375"/>
                  <a:pt x="225083" y="39464"/>
                  <a:pt x="225083"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Pie 14"/>
          <p:cNvSpPr/>
          <p:nvPr/>
        </p:nvSpPr>
        <p:spPr>
          <a:xfrm>
            <a:off x="5836368" y="3837420"/>
            <a:ext cx="990600" cy="1295400"/>
          </a:xfrm>
          <a:prstGeom prst="pie">
            <a:avLst>
              <a:gd name="adj1" fmla="val 2367642"/>
              <a:gd name="adj2" fmla="val 513467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ie 16"/>
          <p:cNvSpPr/>
          <p:nvPr/>
        </p:nvSpPr>
        <p:spPr>
          <a:xfrm rot="187025">
            <a:off x="5800574" y="3785131"/>
            <a:ext cx="1034984" cy="1320020"/>
          </a:xfrm>
          <a:prstGeom prst="pie">
            <a:avLst>
              <a:gd name="adj1" fmla="val 13878117"/>
              <a:gd name="adj2" fmla="val 1603018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e 17"/>
          <p:cNvSpPr/>
          <p:nvPr/>
        </p:nvSpPr>
        <p:spPr>
          <a:xfrm>
            <a:off x="4529898" y="1818119"/>
            <a:ext cx="838200" cy="1295400"/>
          </a:xfrm>
          <a:prstGeom prst="pie">
            <a:avLst>
              <a:gd name="adj1" fmla="val 3402913"/>
              <a:gd name="adj2" fmla="val 558152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4963633" y="2589868"/>
            <a:ext cx="217968" cy="523220"/>
          </a:xfrm>
          <a:prstGeom prst="rect">
            <a:avLst/>
          </a:prstGeom>
          <a:noFill/>
        </p:spPr>
        <p:txBody>
          <a:bodyPr wrap="square" rtlCol="0">
            <a:spAutoFit/>
          </a:bodyPr>
          <a:lstStyle/>
          <a:p>
            <a:r>
              <a:rPr lang="en-US" sz="2800" b="1" dirty="0" smtClean="0"/>
              <a:t>r</a:t>
            </a:r>
            <a:endParaRPr lang="en-US" sz="1600" b="1" dirty="0"/>
          </a:p>
        </p:txBody>
      </p:sp>
      <p:sp>
        <p:nvSpPr>
          <p:cNvPr id="20" name="Pie 19"/>
          <p:cNvSpPr/>
          <p:nvPr/>
        </p:nvSpPr>
        <p:spPr>
          <a:xfrm rot="187025">
            <a:off x="4456758" y="1711952"/>
            <a:ext cx="984479" cy="1320020"/>
          </a:xfrm>
          <a:prstGeom prst="pie">
            <a:avLst>
              <a:gd name="adj1" fmla="val 12646705"/>
              <a:gd name="adj2" fmla="val 1598004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4710545" y="1818119"/>
            <a:ext cx="471056" cy="461665"/>
          </a:xfrm>
          <a:prstGeom prst="rect">
            <a:avLst/>
          </a:prstGeom>
          <a:noFill/>
        </p:spPr>
        <p:txBody>
          <a:bodyPr wrap="square" rtlCol="0">
            <a:spAutoFit/>
          </a:bodyPr>
          <a:lstStyle/>
          <a:p>
            <a:r>
              <a:rPr lang="en-US" sz="2400" b="1" dirty="0" err="1" smtClean="0"/>
              <a:t>i</a:t>
            </a:r>
            <a:endParaRPr lang="en-US" b="1" dirty="0"/>
          </a:p>
        </p:txBody>
      </p:sp>
      <p:sp>
        <p:nvSpPr>
          <p:cNvPr id="10" name="TextBox 9"/>
          <p:cNvSpPr txBox="1"/>
          <p:nvPr/>
        </p:nvSpPr>
        <p:spPr>
          <a:xfrm>
            <a:off x="5765450" y="253406"/>
            <a:ext cx="4704157"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bn-IN"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আলোর প্রতিসরণের চিত্রঃ </a:t>
            </a:r>
            <a:endParaRPr lang="en-US" sz="40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9652358" y="1651149"/>
            <a:ext cx="2001585"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আয়াতকার কাঁচ ফলক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cxnSp>
        <p:nvCxnSpPr>
          <p:cNvPr id="23" name="Straight Arrow Connector 22"/>
          <p:cNvCxnSpPr/>
          <p:nvPr/>
        </p:nvCxnSpPr>
        <p:spPr>
          <a:xfrm flipH="1">
            <a:off x="7699531" y="2251313"/>
            <a:ext cx="1936843" cy="6001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97873" y="4827751"/>
            <a:ext cx="5384009"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আলোক রশ্নি যখন হালকা মাধ্যম থেকে ঘন মাধ্যমে প্রবেশ করে তখন অভিলম্বের দিকে এবং ঘন মাধ্যম থেকে যখন হালকা মাধ্যমে প্রবেশ করে তখন অভিলম্ব থেকে দূরে সরে যায়। </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538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573</Words>
  <Application>Microsoft Office PowerPoint</Application>
  <PresentationFormat>Widescreen</PresentationFormat>
  <Paragraphs>110</Paragraphs>
  <Slides>18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7" baseType="lpstr">
      <vt:lpstr>Arial</vt:lpstr>
      <vt:lpstr>Calibri</vt:lpstr>
      <vt:lpstr>Calibri Light</vt:lpstr>
      <vt:lpstr>Cambria Math</vt:lpstr>
      <vt:lpstr>NikoshBAN</vt:lpstr>
      <vt:lpstr>Vrinda</vt:lpstr>
      <vt:lpstr>Office Theme</vt:lpstr>
      <vt:lpstr>Packager Shell Object</vt:lpstr>
      <vt:lpstr>Package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41</cp:revision>
  <dcterms:created xsi:type="dcterms:W3CDTF">2020-08-22T14:42:32Z</dcterms:created>
  <dcterms:modified xsi:type="dcterms:W3CDTF">2020-08-25T17:42:50Z</dcterms:modified>
</cp:coreProperties>
</file>