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371" r:id="rId2"/>
    <p:sldId id="271" r:id="rId3"/>
    <p:sldId id="334" r:id="rId4"/>
    <p:sldId id="370" r:id="rId5"/>
    <p:sldId id="353" r:id="rId6"/>
    <p:sldId id="354" r:id="rId7"/>
    <p:sldId id="336" r:id="rId8"/>
    <p:sldId id="337" r:id="rId9"/>
    <p:sldId id="338" r:id="rId10"/>
    <p:sldId id="339" r:id="rId11"/>
    <p:sldId id="340" r:id="rId12"/>
    <p:sldId id="341" r:id="rId13"/>
    <p:sldId id="361" r:id="rId14"/>
    <p:sldId id="360" r:id="rId15"/>
    <p:sldId id="367" r:id="rId16"/>
    <p:sldId id="345" r:id="rId17"/>
    <p:sldId id="347" r:id="rId18"/>
    <p:sldId id="34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6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6B6C2-CF15-4D9E-AB76-DA1071D9C27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028E5B-F4A6-45DD-9892-5635672EC7D5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সঠিক খাবারের তালিকা তৈরি কর</a:t>
          </a:r>
          <a:endParaRPr lang="en-US" b="1" dirty="0">
            <a:solidFill>
              <a:schemeClr val="bg1"/>
            </a:solidFill>
          </a:endParaRPr>
        </a:p>
      </dgm:t>
    </dgm:pt>
    <dgm:pt modelId="{F07E3BCA-3C6C-4891-91A6-E70EFD2BCC16}" type="parTrans" cxnId="{A6DB128B-17D0-425F-898C-5BEA64189A64}">
      <dgm:prSet/>
      <dgm:spPr/>
      <dgm:t>
        <a:bodyPr/>
        <a:lstStyle/>
        <a:p>
          <a:endParaRPr lang="en-US"/>
        </a:p>
      </dgm:t>
    </dgm:pt>
    <dgm:pt modelId="{876B164D-9325-48AC-991F-46822FE0CDD5}" type="sibTrans" cxnId="{A6DB128B-17D0-425F-898C-5BEA64189A64}">
      <dgm:prSet/>
      <dgm:spPr/>
      <dgm:t>
        <a:bodyPr/>
        <a:lstStyle/>
        <a:p>
          <a:endParaRPr lang="en-US"/>
        </a:p>
      </dgm:t>
    </dgm:pt>
    <dgm:pt modelId="{022F82D7-8461-4827-8E1C-A82EBAF5101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শক্তিদায়ক খাবার</a:t>
          </a:r>
          <a:endParaRPr lang="en-US" sz="2000" b="1" dirty="0">
            <a:solidFill>
              <a:schemeClr val="bg1"/>
            </a:solidFill>
          </a:endParaRPr>
        </a:p>
      </dgm:t>
    </dgm:pt>
    <dgm:pt modelId="{A0C93032-2E9E-4AF0-A867-3701AC9D5D4A}" type="parTrans" cxnId="{F6B3B6E2-4C76-4BFC-AC71-EA7D90DD7561}">
      <dgm:prSet/>
      <dgm:spPr/>
      <dgm:t>
        <a:bodyPr/>
        <a:lstStyle/>
        <a:p>
          <a:endParaRPr lang="en-US"/>
        </a:p>
      </dgm:t>
    </dgm:pt>
    <dgm:pt modelId="{6F7C9415-F946-4F6A-A4A4-875FFAF629D2}" type="sibTrans" cxnId="{F6B3B6E2-4C76-4BFC-AC71-EA7D90DD7561}">
      <dgm:prSet/>
      <dgm:spPr/>
      <dgm:t>
        <a:bodyPr/>
        <a:lstStyle/>
        <a:p>
          <a:endParaRPr lang="en-US"/>
        </a:p>
      </dgm:t>
    </dgm:pt>
    <dgm:pt modelId="{F5EA2CB8-7291-4EA5-8E13-2FD84457F95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শরীর বৃদ্ধিকারক খাবার</a:t>
          </a:r>
          <a:endParaRPr lang="en-US" b="1" dirty="0">
            <a:solidFill>
              <a:schemeClr val="bg1"/>
            </a:solidFill>
          </a:endParaRPr>
        </a:p>
      </dgm:t>
    </dgm:pt>
    <dgm:pt modelId="{A76D38C7-F4DD-472F-B046-C63351174847}" type="parTrans" cxnId="{21B3A714-7679-49E5-B697-05EDE83A8F72}">
      <dgm:prSet/>
      <dgm:spPr/>
      <dgm:t>
        <a:bodyPr/>
        <a:lstStyle/>
        <a:p>
          <a:endParaRPr lang="en-US"/>
        </a:p>
      </dgm:t>
    </dgm:pt>
    <dgm:pt modelId="{C4D0E93B-0063-4A39-82A1-A51E848AFBE2}" type="sibTrans" cxnId="{21B3A714-7679-49E5-B697-05EDE83A8F72}">
      <dgm:prSet/>
      <dgm:spPr/>
      <dgm:t>
        <a:bodyPr/>
        <a:lstStyle/>
        <a:p>
          <a:endParaRPr lang="en-US"/>
        </a:p>
      </dgm:t>
    </dgm:pt>
    <dgm:pt modelId="{407B6A13-9284-4C3E-8410-F2B5C1064287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রোগ প্রতিরোধক খাবার</a:t>
          </a:r>
          <a:endParaRPr lang="en-US" sz="2000" b="1" dirty="0">
            <a:solidFill>
              <a:schemeClr val="bg1"/>
            </a:solidFill>
          </a:endParaRPr>
        </a:p>
      </dgm:t>
    </dgm:pt>
    <dgm:pt modelId="{1A04FCD2-182F-4900-8E18-55F5316349A4}" type="parTrans" cxnId="{2E88F240-8EDB-4357-8AF9-612851775B68}">
      <dgm:prSet/>
      <dgm:spPr/>
      <dgm:t>
        <a:bodyPr/>
        <a:lstStyle/>
        <a:p>
          <a:endParaRPr lang="en-US"/>
        </a:p>
      </dgm:t>
    </dgm:pt>
    <dgm:pt modelId="{71A0E2C6-BAD7-4B4F-8D4A-3B6F32BA6544}" type="sibTrans" cxnId="{2E88F240-8EDB-4357-8AF9-612851775B68}">
      <dgm:prSet/>
      <dgm:spPr/>
      <dgm:t>
        <a:bodyPr/>
        <a:lstStyle/>
        <a:p>
          <a:endParaRPr lang="en-US"/>
        </a:p>
      </dgm:t>
    </dgm:pt>
    <dgm:pt modelId="{572A6615-269D-420B-988E-33DC090ACEB7}" type="pres">
      <dgm:prSet presAssocID="{4BD6B6C2-CF15-4D9E-AB76-DA1071D9C277}" presName="composite" presStyleCnt="0">
        <dgm:presLayoutVars>
          <dgm:chMax val="1"/>
          <dgm:dir/>
          <dgm:resizeHandles val="exact"/>
        </dgm:presLayoutVars>
      </dgm:prSet>
      <dgm:spPr/>
    </dgm:pt>
    <dgm:pt modelId="{4A160558-E204-417E-9654-9BC52532E3D4}" type="pres">
      <dgm:prSet presAssocID="{4BD6B6C2-CF15-4D9E-AB76-DA1071D9C277}" presName="radial" presStyleCnt="0">
        <dgm:presLayoutVars>
          <dgm:animLvl val="ctr"/>
        </dgm:presLayoutVars>
      </dgm:prSet>
      <dgm:spPr/>
    </dgm:pt>
    <dgm:pt modelId="{4F2AE2CE-3FF4-4BAC-88AF-A2C99E999334}" type="pres">
      <dgm:prSet presAssocID="{C9028E5B-F4A6-45DD-9892-5635672EC7D5}" presName="centerShape" presStyleLbl="vennNode1" presStyleIdx="0" presStyleCnt="4" custScaleX="136283" custScaleY="115135"/>
      <dgm:spPr/>
    </dgm:pt>
    <dgm:pt modelId="{D285370B-A85A-47B7-9AE1-98402EB480F4}" type="pres">
      <dgm:prSet presAssocID="{022F82D7-8461-4827-8E1C-A82EBAF51014}" presName="node" presStyleLbl="vennNode1" presStyleIdx="1" presStyleCnt="4" custScaleX="198071" custScaleY="146710" custRadScaleRad="164553" custRadScaleInc="-47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F2964-EE01-4469-B8CE-2D8FFD58040C}" type="pres">
      <dgm:prSet presAssocID="{F5EA2CB8-7291-4EA5-8E13-2FD84457F952}" presName="node" presStyleLbl="vennNode1" presStyleIdx="2" presStyleCnt="4" custScaleX="206485" custScaleY="177049" custRadScaleRad="172245" custRadScaleInc="-24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FCD40-D144-4FF1-880F-BAF948A78A99}" type="pres">
      <dgm:prSet presAssocID="{407B6A13-9284-4C3E-8410-F2B5C1064287}" presName="node" presStyleLbl="vennNode1" presStyleIdx="3" presStyleCnt="4" custScaleX="222541" custScaleY="151571" custRadScaleRad="178805" custRadScaleInc="9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CA2211-EA50-4BD2-A4F2-BCDDF5451221}" type="presOf" srcId="{4BD6B6C2-CF15-4D9E-AB76-DA1071D9C277}" destId="{572A6615-269D-420B-988E-33DC090ACEB7}" srcOrd="0" destOrd="0" presId="urn:microsoft.com/office/officeart/2005/8/layout/radial3"/>
    <dgm:cxn modelId="{0F1876F8-1EE9-4F92-9BA6-9E223E080C25}" type="presOf" srcId="{022F82D7-8461-4827-8E1C-A82EBAF51014}" destId="{D285370B-A85A-47B7-9AE1-98402EB480F4}" srcOrd="0" destOrd="0" presId="urn:microsoft.com/office/officeart/2005/8/layout/radial3"/>
    <dgm:cxn modelId="{1DA42D5F-9FAE-4369-8279-D0B34524896D}" type="presOf" srcId="{407B6A13-9284-4C3E-8410-F2B5C1064287}" destId="{4A7FCD40-D144-4FF1-880F-BAF948A78A99}" srcOrd="0" destOrd="0" presId="urn:microsoft.com/office/officeart/2005/8/layout/radial3"/>
    <dgm:cxn modelId="{F6B3B6E2-4C76-4BFC-AC71-EA7D90DD7561}" srcId="{C9028E5B-F4A6-45DD-9892-5635672EC7D5}" destId="{022F82D7-8461-4827-8E1C-A82EBAF51014}" srcOrd="0" destOrd="0" parTransId="{A0C93032-2E9E-4AF0-A867-3701AC9D5D4A}" sibTransId="{6F7C9415-F946-4F6A-A4A4-875FFAF629D2}"/>
    <dgm:cxn modelId="{21B3A714-7679-49E5-B697-05EDE83A8F72}" srcId="{C9028E5B-F4A6-45DD-9892-5635672EC7D5}" destId="{F5EA2CB8-7291-4EA5-8E13-2FD84457F952}" srcOrd="1" destOrd="0" parTransId="{A76D38C7-F4DD-472F-B046-C63351174847}" sibTransId="{C4D0E93B-0063-4A39-82A1-A51E848AFBE2}"/>
    <dgm:cxn modelId="{2E88F240-8EDB-4357-8AF9-612851775B68}" srcId="{C9028E5B-F4A6-45DD-9892-5635672EC7D5}" destId="{407B6A13-9284-4C3E-8410-F2B5C1064287}" srcOrd="2" destOrd="0" parTransId="{1A04FCD2-182F-4900-8E18-55F5316349A4}" sibTransId="{71A0E2C6-BAD7-4B4F-8D4A-3B6F32BA6544}"/>
    <dgm:cxn modelId="{A887E807-2991-4D98-8C6B-B2D231CC37BB}" type="presOf" srcId="{C9028E5B-F4A6-45DD-9892-5635672EC7D5}" destId="{4F2AE2CE-3FF4-4BAC-88AF-A2C99E999334}" srcOrd="0" destOrd="0" presId="urn:microsoft.com/office/officeart/2005/8/layout/radial3"/>
    <dgm:cxn modelId="{493BF07F-DC2D-4B42-9A94-4326A652AD88}" type="presOf" srcId="{F5EA2CB8-7291-4EA5-8E13-2FD84457F952}" destId="{456F2964-EE01-4469-B8CE-2D8FFD58040C}" srcOrd="0" destOrd="0" presId="urn:microsoft.com/office/officeart/2005/8/layout/radial3"/>
    <dgm:cxn modelId="{A6DB128B-17D0-425F-898C-5BEA64189A64}" srcId="{4BD6B6C2-CF15-4D9E-AB76-DA1071D9C277}" destId="{C9028E5B-F4A6-45DD-9892-5635672EC7D5}" srcOrd="0" destOrd="0" parTransId="{F07E3BCA-3C6C-4891-91A6-E70EFD2BCC16}" sibTransId="{876B164D-9325-48AC-991F-46822FE0CDD5}"/>
    <dgm:cxn modelId="{92F78AFC-027D-4182-8C61-EAF90713A491}" type="presParOf" srcId="{572A6615-269D-420B-988E-33DC090ACEB7}" destId="{4A160558-E204-417E-9654-9BC52532E3D4}" srcOrd="0" destOrd="0" presId="urn:microsoft.com/office/officeart/2005/8/layout/radial3"/>
    <dgm:cxn modelId="{0A4C70BB-8AD5-47A3-A648-53ADC39A3484}" type="presParOf" srcId="{4A160558-E204-417E-9654-9BC52532E3D4}" destId="{4F2AE2CE-3FF4-4BAC-88AF-A2C99E999334}" srcOrd="0" destOrd="0" presId="urn:microsoft.com/office/officeart/2005/8/layout/radial3"/>
    <dgm:cxn modelId="{C0701E88-9EEF-4D34-9587-609BC381B71D}" type="presParOf" srcId="{4A160558-E204-417E-9654-9BC52532E3D4}" destId="{D285370B-A85A-47B7-9AE1-98402EB480F4}" srcOrd="1" destOrd="0" presId="urn:microsoft.com/office/officeart/2005/8/layout/radial3"/>
    <dgm:cxn modelId="{D4CF2534-CB6C-44CA-BC5D-4CE7BD001BC4}" type="presParOf" srcId="{4A160558-E204-417E-9654-9BC52532E3D4}" destId="{456F2964-EE01-4469-B8CE-2D8FFD58040C}" srcOrd="2" destOrd="0" presId="urn:microsoft.com/office/officeart/2005/8/layout/radial3"/>
    <dgm:cxn modelId="{7D7D5511-60E1-4604-970C-E3560F7540A1}" type="presParOf" srcId="{4A160558-E204-417E-9654-9BC52532E3D4}" destId="{4A7FCD40-D144-4FF1-880F-BAF948A78A99}" srcOrd="3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011F4-926C-4549-8AF4-93475E981E6E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278E6-67A2-48AA-87DA-BB4D8FBE72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D4F7-3BA2-45FD-9EF0-854E30FD858B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192A6-A08B-40B2-B1F3-A8D88B6E19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5D3961-5AB6-4782-A105-C004C9901E5C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2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3211734" cy="6858000"/>
            <a:chOff x="0" y="0"/>
            <a:chExt cx="3211734" cy="6858000"/>
          </a:xfrm>
        </p:grpSpPr>
        <p:pic>
          <p:nvPicPr>
            <p:cNvPr id="3" name="Picture 2" descr="InShot_20200803_18181909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 descr="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933546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14732" y="562708"/>
            <a:ext cx="7680960" cy="5950634"/>
            <a:chOff x="2841674" y="1603717"/>
            <a:chExt cx="6217920" cy="4726744"/>
          </a:xfrm>
        </p:grpSpPr>
        <p:grpSp>
          <p:nvGrpSpPr>
            <p:cNvPr id="33" name="Group 32"/>
            <p:cNvGrpSpPr/>
            <p:nvPr/>
          </p:nvGrpSpPr>
          <p:grpSpPr>
            <a:xfrm>
              <a:off x="2841674" y="1603717"/>
              <a:ext cx="6217920" cy="4726744"/>
              <a:chOff x="2841674" y="1603717"/>
              <a:chExt cx="6217920" cy="4726744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2841674" y="1603717"/>
                <a:ext cx="6203852" cy="4726744"/>
                <a:chOff x="2841674" y="1603717"/>
                <a:chExt cx="6203852" cy="4726744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>
                  <a:off x="527540" y="3931919"/>
                  <a:ext cx="4712677" cy="8440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1800666" y="5062027"/>
                  <a:ext cx="2445433" cy="58614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2940147" y="1603717"/>
                  <a:ext cx="6105379" cy="1406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3064412" y="3840480"/>
                  <a:ext cx="5952979" cy="1172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7863840" y="2729132"/>
                  <a:ext cx="2278966" cy="2813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841674" y="6316394"/>
                  <a:ext cx="154745" cy="1588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Rectangle 30"/>
              <p:cNvSpPr/>
              <p:nvPr/>
            </p:nvSpPr>
            <p:spPr>
              <a:xfrm>
                <a:off x="2855742" y="1603717"/>
                <a:ext cx="6203852" cy="223676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 flipH="1">
                <a:off x="2855740" y="3854548"/>
                <a:ext cx="253217" cy="246184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4937760" y="1913207"/>
              <a:ext cx="1856935" cy="15755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30658" y="3545058"/>
            <a:ext cx="6921305" cy="2180494"/>
            <a:chOff x="2897944" y="4656406"/>
            <a:chExt cx="6342187" cy="1209822"/>
          </a:xfrm>
        </p:grpSpPr>
        <p:sp>
          <p:nvSpPr>
            <p:cNvPr id="42" name="Oval 41"/>
            <p:cNvSpPr/>
            <p:nvPr/>
          </p:nvSpPr>
          <p:spPr>
            <a:xfrm>
              <a:off x="2897944" y="4656406"/>
              <a:ext cx="1702191" cy="12098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FFFF00"/>
                  </a:solidFill>
                </a:rPr>
                <a:t>স্বা</a:t>
              </a:r>
              <a:endParaRPr lang="en-US" sz="5400" b="1" dirty="0">
                <a:solidFill>
                  <a:srgbClr val="FFFF00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600136" y="4670473"/>
              <a:ext cx="1547446" cy="11676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FFFF00"/>
                  </a:solidFill>
                </a:rPr>
                <a:t>গ</a:t>
              </a:r>
              <a:endParaRPr lang="en-US" sz="54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117101" y="4682196"/>
              <a:ext cx="1547446" cy="11676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FFFF00"/>
                  </a:solidFill>
                </a:rPr>
                <a:t>ত</a:t>
              </a:r>
              <a:endParaRPr lang="en-US" sz="5400" b="1" dirty="0">
                <a:solidFill>
                  <a:srgbClr val="FFFF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692685" y="4696264"/>
              <a:ext cx="1547446" cy="11676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rgbClr val="FFFF00"/>
                  </a:solidFill>
                </a:rPr>
                <a:t>ম</a:t>
              </a:r>
              <a:endParaRPr lang="en-US" sz="54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3211734" cy="6858000"/>
            <a:chOff x="0" y="0"/>
            <a:chExt cx="3211734" cy="6858000"/>
          </a:xfrm>
        </p:grpSpPr>
        <p:pic>
          <p:nvPicPr>
            <p:cNvPr id="22" name="Picture 21" descr="InShot_20200803_18181909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3" name="Picture 22" descr="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4" name="Rectangle 23"/>
            <p:cNvSpPr/>
            <p:nvPr/>
          </p:nvSpPr>
          <p:spPr>
            <a:xfrm>
              <a:off x="933546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5" name="Picture 24" descr="১৩.৬৭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21" y="1547446"/>
            <a:ext cx="4220308" cy="386556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628270" y="1482545"/>
            <a:ext cx="730113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/>
              <a:t>কতকগুলো </a:t>
            </a:r>
            <a:r>
              <a:rPr lang="as-IN" sz="2800" dirty="0" smtClean="0"/>
              <a:t>নিয়ম মেনে একটি সুষম খাদ্য তালিকা তৈরি করতে হবে। যথা-</a:t>
            </a:r>
            <a:br>
              <a:rPr lang="as-IN" sz="2800" dirty="0" smtClean="0"/>
            </a:br>
            <a:r>
              <a:rPr lang="as-IN" sz="2800" dirty="0" smtClean="0"/>
              <a:t>১. প্রথমত খাদ্যের বিভিন্ন উপাদানগুলো </a:t>
            </a:r>
            <a:r>
              <a:rPr lang="as-IN" sz="2800" dirty="0" smtClean="0"/>
              <a:t>ব্যক্তি</a:t>
            </a:r>
            <a:r>
              <a:rPr lang="en-US" sz="2800" dirty="0" smtClean="0"/>
              <a:t> </a:t>
            </a:r>
            <a:r>
              <a:rPr lang="as-IN" sz="2800" dirty="0" smtClean="0"/>
              <a:t>বিশেষের </a:t>
            </a:r>
            <a:r>
              <a:rPr lang="as-IN" sz="2800" dirty="0" smtClean="0"/>
              <a:t>বয়স, কর্ম ও শারীরিক অবস্থাভেদে যে বিভিন্ন ধরনের হয় সেদিকে লক্ষ রেখে খাদ্য তালিকা প্রস্তুত করা।</a:t>
            </a:r>
            <a:br>
              <a:rPr lang="as-IN" sz="2800" dirty="0" smtClean="0"/>
            </a:br>
            <a:r>
              <a:rPr lang="as-IN" sz="2800" dirty="0" smtClean="0"/>
              <a:t>২. দৈহিক প্রয়োজন অনুযায়ী খাদ্যের তাপমূল্য বা ক্যালরি তাপ শক্তির পরিমাণ নিশ্চিতকরণ।</a:t>
            </a:r>
            <a:br>
              <a:rPr lang="as-IN" sz="2800" dirty="0" smtClean="0"/>
            </a:br>
            <a:r>
              <a:rPr lang="as-IN" sz="2800" dirty="0" smtClean="0"/>
              <a:t>৩. খাদ্যে দেহ গঠনের ও ক্ষয়পূরণের উপযোগী আমিষ সরবরাহ করা।</a:t>
            </a:r>
            <a:br>
              <a:rPr lang="as-IN" sz="2800" dirty="0" smtClean="0"/>
            </a:br>
            <a:r>
              <a:rPr lang="as-IN" sz="2800" dirty="0" smtClean="0"/>
              <a:t>৪. খাদ্যে যথোপযুক্ত ভিটামিন, খনিজ লবণ ও পানির উপস্থিতি।</a:t>
            </a:r>
            <a:br>
              <a:rPr lang="as-IN" sz="2800" dirty="0" smtClean="0"/>
            </a:br>
            <a:endParaRPr lang="en-US" sz="2800" dirty="0"/>
          </a:p>
        </p:txBody>
      </p:sp>
      <p:sp>
        <p:nvSpPr>
          <p:cNvPr id="27" name="Flowchart: Terminator 26"/>
          <p:cNvSpPr/>
          <p:nvPr/>
        </p:nvSpPr>
        <p:spPr>
          <a:xfrm>
            <a:off x="4037428" y="182880"/>
            <a:ext cx="4754880" cy="116761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সুষম</a:t>
            </a:r>
            <a:r>
              <a:rPr lang="en-US" sz="4000" b="1" dirty="0" smtClean="0"/>
              <a:t> </a:t>
            </a:r>
            <a:r>
              <a:rPr lang="en-US" sz="4000" b="1" dirty="0" smtClean="0"/>
              <a:t>খাদ্য</a:t>
            </a:r>
            <a:r>
              <a:rPr lang="en-US" sz="4000" b="1" dirty="0" smtClean="0"/>
              <a:t> </a:t>
            </a:r>
            <a:r>
              <a:rPr lang="en-US" sz="4000" b="1" dirty="0" smtClean="0"/>
              <a:t>তালিকা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3183598" cy="6858000"/>
            <a:chOff x="0" y="0"/>
            <a:chExt cx="3183598" cy="6858000"/>
          </a:xfrm>
        </p:grpSpPr>
        <p:pic>
          <p:nvPicPr>
            <p:cNvPr id="2" name="Picture 1" descr="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" name="Rectangle 2"/>
            <p:cNvSpPr/>
            <p:nvPr/>
          </p:nvSpPr>
          <p:spPr>
            <a:xfrm>
              <a:off x="905410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InShot_20200803_18181909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11" name="Picture 10" descr="১৩.৬৭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21" y="1378634"/>
            <a:ext cx="4586068" cy="42005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14423" y="1334481"/>
            <a:ext cx="66305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/>
              <a:t>৫. বিভিন্ন খাদ্যের পুষ্টিমান ও খাদ্যের শ্রেণিবিভাগ সম্বন্ধে জ্ঞান অর্জন। প্রথমে খাদ্যের মূল বিভাগগুলো থেকে খাদ্য বাছাই করা। খাদ্য বাছাইয়ে বৈচিত্র্য থাকা।</a:t>
            </a:r>
            <a:br>
              <a:rPr lang="as-IN" sz="2800" dirty="0" smtClean="0"/>
            </a:br>
            <a:r>
              <a:rPr lang="as-IN" sz="2800" dirty="0" smtClean="0"/>
              <a:t>৬. খাদ্য তালিকা প্রস্তুতির সময় খাদ্যাভ্যাস সম্পর্কে সচেতন থাকা।</a:t>
            </a:r>
            <a:br>
              <a:rPr lang="as-IN" sz="2800" dirty="0" smtClean="0"/>
            </a:br>
            <a:r>
              <a:rPr lang="as-IN" sz="2800" dirty="0" smtClean="0"/>
              <a:t>৭. ব্যক্তি ও পরিবারের আর্থিক সঙ্গতির দিক ভেবে খাদ্য তালিকা প্রস্তুত করা।</a:t>
            </a:r>
            <a:br>
              <a:rPr lang="as-IN" sz="2800" dirty="0" smtClean="0"/>
            </a:br>
            <a:r>
              <a:rPr lang="as-IN" sz="2800" dirty="0" smtClean="0"/>
              <a:t>৮. ঋতু ও আবহাওয়ার কথা চিন্তা করে খাদ্য তালিকা প্রস্তুত করা</a:t>
            </a:r>
            <a:r>
              <a:rPr lang="bn-BD" sz="2800" dirty="0" smtClean="0"/>
              <a:t>। </a:t>
            </a:r>
            <a:endParaRPr lang="en-US" sz="2800" dirty="0"/>
          </a:p>
        </p:txBody>
      </p:sp>
      <p:sp>
        <p:nvSpPr>
          <p:cNvPr id="14" name="Flowchart: Terminator 13"/>
          <p:cNvSpPr/>
          <p:nvPr/>
        </p:nvSpPr>
        <p:spPr>
          <a:xfrm>
            <a:off x="3643533" y="168812"/>
            <a:ext cx="4811150" cy="94253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সুষম</a:t>
            </a:r>
            <a:r>
              <a:rPr lang="en-US" sz="4000" b="1" dirty="0" smtClean="0"/>
              <a:t> </a:t>
            </a:r>
            <a:r>
              <a:rPr lang="en-US" sz="4000" b="1" dirty="0" smtClean="0"/>
              <a:t>খাদ্য</a:t>
            </a:r>
            <a:r>
              <a:rPr lang="en-US" sz="4000" b="1" dirty="0" smtClean="0"/>
              <a:t> </a:t>
            </a:r>
            <a:r>
              <a:rPr lang="en-US" sz="4000" b="1" dirty="0" smtClean="0"/>
              <a:t>তালিকা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3197666" cy="6858000"/>
            <a:chOff x="0" y="0"/>
            <a:chExt cx="3197666" cy="6858000"/>
          </a:xfrm>
        </p:grpSpPr>
        <p:pic>
          <p:nvPicPr>
            <p:cNvPr id="2" name="Picture 1" descr="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" name="Rectangle 2"/>
            <p:cNvSpPr/>
            <p:nvPr/>
          </p:nvSpPr>
          <p:spPr>
            <a:xfrm>
              <a:off x="919478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InShot_20200803_18181909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4" name="Flowchart: Terminator 13"/>
          <p:cNvSpPr/>
          <p:nvPr/>
        </p:nvSpPr>
        <p:spPr>
          <a:xfrm>
            <a:off x="4009292" y="211016"/>
            <a:ext cx="3474720" cy="98473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জোড়ায় কাজ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158069" y="478302"/>
            <a:ext cx="2546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সময়ঃ ৫ মিনিট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45588" y="1362443"/>
            <a:ext cx="10691446" cy="3845786"/>
            <a:chOff x="365760" y="1460916"/>
            <a:chExt cx="10691446" cy="3845786"/>
          </a:xfrm>
        </p:grpSpPr>
        <p:pic>
          <p:nvPicPr>
            <p:cNvPr id="9" name="Picture 8" descr="১৩.২.১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760" y="1460916"/>
              <a:ext cx="1983545" cy="1166108"/>
            </a:xfrm>
            <a:prstGeom prst="rect">
              <a:avLst/>
            </a:prstGeom>
          </p:spPr>
        </p:pic>
        <p:pic>
          <p:nvPicPr>
            <p:cNvPr id="10" name="Picture 9" descr="১৩.২.৩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3539" y="1491175"/>
              <a:ext cx="1851514" cy="1167618"/>
            </a:xfrm>
            <a:prstGeom prst="rect">
              <a:avLst/>
            </a:prstGeom>
          </p:spPr>
        </p:pic>
        <p:pic>
          <p:nvPicPr>
            <p:cNvPr id="11" name="Picture 10" descr="১৩.৩.১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4929" y="1495866"/>
              <a:ext cx="2022817" cy="1148861"/>
            </a:xfrm>
            <a:prstGeom prst="rect">
              <a:avLst/>
            </a:prstGeom>
          </p:spPr>
        </p:pic>
        <p:pic>
          <p:nvPicPr>
            <p:cNvPr id="12" name="Picture 11" descr="১৩.৩.৩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85610" y="1482236"/>
              <a:ext cx="2062968" cy="1161156"/>
            </a:xfrm>
            <a:prstGeom prst="rect">
              <a:avLst/>
            </a:prstGeom>
          </p:spPr>
        </p:pic>
        <p:pic>
          <p:nvPicPr>
            <p:cNvPr id="16" name="Picture 15" descr="১৩.৩.৯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17390" y="1510959"/>
              <a:ext cx="2011681" cy="1105632"/>
            </a:xfrm>
            <a:prstGeom prst="rect">
              <a:avLst/>
            </a:prstGeom>
          </p:spPr>
        </p:pic>
        <p:pic>
          <p:nvPicPr>
            <p:cNvPr id="18" name="Picture 17" descr="১৩.৪.২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9827" y="2883877"/>
              <a:ext cx="1955410" cy="1210044"/>
            </a:xfrm>
            <a:prstGeom prst="rect">
              <a:avLst/>
            </a:prstGeom>
          </p:spPr>
        </p:pic>
        <p:pic>
          <p:nvPicPr>
            <p:cNvPr id="19" name="Picture 18" descr="১৩.২১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18117" y="2883291"/>
              <a:ext cx="1800665" cy="1210408"/>
            </a:xfrm>
            <a:prstGeom prst="rect">
              <a:avLst/>
            </a:prstGeom>
          </p:spPr>
        </p:pic>
        <p:pic>
          <p:nvPicPr>
            <p:cNvPr id="20" name="Picture 19" descr="১৩.৩৬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15730" y="2838818"/>
              <a:ext cx="2096085" cy="1212678"/>
            </a:xfrm>
            <a:prstGeom prst="rect">
              <a:avLst/>
            </a:prstGeom>
          </p:spPr>
        </p:pic>
        <p:pic>
          <p:nvPicPr>
            <p:cNvPr id="21" name="Picture 20" descr="১৩.৩৭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22829" y="2835372"/>
              <a:ext cx="1997614" cy="1170256"/>
            </a:xfrm>
            <a:prstGeom prst="rect">
              <a:avLst/>
            </a:prstGeom>
          </p:spPr>
        </p:pic>
        <p:pic>
          <p:nvPicPr>
            <p:cNvPr id="22" name="Picture 21" descr="১৩.৭০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09030" y="4318783"/>
              <a:ext cx="1909752" cy="956602"/>
            </a:xfrm>
            <a:prstGeom prst="rect">
              <a:avLst/>
            </a:prstGeom>
          </p:spPr>
        </p:pic>
        <p:pic>
          <p:nvPicPr>
            <p:cNvPr id="23" name="Picture 22" descr="১৩.৭৫.jp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5434" y="4317023"/>
              <a:ext cx="1813194" cy="958362"/>
            </a:xfrm>
            <a:prstGeom prst="rect">
              <a:avLst/>
            </a:prstGeom>
          </p:spPr>
        </p:pic>
        <p:pic>
          <p:nvPicPr>
            <p:cNvPr id="24" name="Picture 23" descr="১৩.৭২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03324" y="2816836"/>
              <a:ext cx="2053882" cy="1178389"/>
            </a:xfrm>
            <a:prstGeom prst="rect">
              <a:avLst/>
            </a:prstGeom>
          </p:spPr>
        </p:pic>
        <p:pic>
          <p:nvPicPr>
            <p:cNvPr id="25" name="Picture 24" descr="১৩.৭১.jpg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10483" y="4256796"/>
              <a:ext cx="2080299" cy="990453"/>
            </a:xfrm>
            <a:prstGeom prst="rect">
              <a:avLst/>
            </a:prstGeom>
          </p:spPr>
        </p:pic>
        <p:pic>
          <p:nvPicPr>
            <p:cNvPr id="26" name="Picture 25" descr="১৩.৭৪.jpg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548848" y="4295776"/>
              <a:ext cx="2062968" cy="979609"/>
            </a:xfrm>
            <a:prstGeom prst="rect">
              <a:avLst/>
            </a:prstGeom>
          </p:spPr>
        </p:pic>
        <p:pic>
          <p:nvPicPr>
            <p:cNvPr id="27" name="Picture 26" descr="১৩.৭৩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15864" y="4210929"/>
              <a:ext cx="1917602" cy="1095773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2208627" y="5556739"/>
            <a:ext cx="924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শক্তিদায়ক</a:t>
            </a:r>
            <a:r>
              <a:rPr lang="en-US" sz="2800" dirty="0" smtClean="0"/>
              <a:t> </a:t>
            </a:r>
            <a:r>
              <a:rPr lang="en-US" sz="2800" dirty="0" smtClean="0"/>
              <a:t>খাবার</a:t>
            </a:r>
            <a:r>
              <a:rPr lang="en-US" sz="2800" dirty="0" smtClean="0"/>
              <a:t>, </a:t>
            </a:r>
            <a:r>
              <a:rPr lang="en-US" sz="2800" dirty="0" smtClean="0"/>
              <a:t>শরীর</a:t>
            </a:r>
            <a:r>
              <a:rPr lang="en-US" sz="2800" dirty="0" smtClean="0"/>
              <a:t> </a:t>
            </a:r>
            <a:r>
              <a:rPr lang="en-US" sz="2800" dirty="0" smtClean="0"/>
              <a:t>বৃদ্ধিকারক</a:t>
            </a:r>
            <a:r>
              <a:rPr lang="en-US" sz="2800" dirty="0" smtClean="0"/>
              <a:t> </a:t>
            </a:r>
            <a:r>
              <a:rPr lang="en-US" sz="2800" dirty="0" smtClean="0"/>
              <a:t>খাবার</a:t>
            </a:r>
            <a:r>
              <a:rPr lang="en-US" sz="2800" dirty="0" smtClean="0"/>
              <a:t> </a:t>
            </a:r>
            <a:r>
              <a:rPr lang="en-US" sz="2800" dirty="0" smtClean="0"/>
              <a:t>আলাদা</a:t>
            </a:r>
            <a:r>
              <a:rPr lang="en-US" sz="2800" dirty="0" smtClean="0"/>
              <a:t> </a:t>
            </a:r>
            <a:r>
              <a:rPr lang="en-US" sz="2800" dirty="0" smtClean="0"/>
              <a:t>করে</a:t>
            </a:r>
            <a:r>
              <a:rPr lang="en-US" sz="2800" dirty="0" smtClean="0"/>
              <a:t> </a:t>
            </a:r>
            <a:r>
              <a:rPr lang="en-US" sz="2800" dirty="0" smtClean="0"/>
              <a:t>খাতায়</a:t>
            </a:r>
            <a:r>
              <a:rPr lang="en-US" sz="2800" dirty="0" smtClean="0"/>
              <a:t> </a:t>
            </a:r>
            <a:r>
              <a:rPr lang="en-US" sz="2800" dirty="0" smtClean="0"/>
              <a:t>লিখ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0"/>
            <a:ext cx="3239869" cy="6858000"/>
            <a:chOff x="0" y="0"/>
            <a:chExt cx="3239869" cy="6858000"/>
          </a:xfrm>
        </p:grpSpPr>
        <p:pic>
          <p:nvPicPr>
            <p:cNvPr id="2" name="Picture 1" descr="InShot_20200803_18181909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 descr="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Rectangle 3"/>
            <p:cNvSpPr/>
            <p:nvPr/>
          </p:nvSpPr>
          <p:spPr>
            <a:xfrm>
              <a:off x="961681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Flowchart: Terminator 30"/>
          <p:cNvSpPr/>
          <p:nvPr/>
        </p:nvSpPr>
        <p:spPr>
          <a:xfrm>
            <a:off x="2785403" y="239151"/>
            <a:ext cx="6865034" cy="7174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নিচের</a:t>
            </a:r>
            <a:r>
              <a:rPr lang="en-US" sz="4000" b="1" dirty="0" smtClean="0"/>
              <a:t> </a:t>
            </a:r>
            <a:r>
              <a:rPr lang="en-US" sz="4000" b="1" dirty="0" smtClean="0"/>
              <a:t>চিত্র</a:t>
            </a:r>
            <a:r>
              <a:rPr lang="en-US" sz="4000" b="1" dirty="0" smtClean="0"/>
              <a:t> </a:t>
            </a:r>
            <a:r>
              <a:rPr lang="en-US" sz="4000" b="1" dirty="0" smtClean="0"/>
              <a:t>গুলো</a:t>
            </a:r>
            <a:r>
              <a:rPr lang="en-US" sz="4000" b="1" dirty="0" smtClean="0"/>
              <a:t> </a:t>
            </a:r>
            <a:r>
              <a:rPr lang="en-US" sz="4000" b="1" dirty="0" smtClean="0"/>
              <a:t>লক্ষ্য</a:t>
            </a:r>
            <a:r>
              <a:rPr lang="en-US" sz="4000" b="1" dirty="0" smtClean="0"/>
              <a:t> </a:t>
            </a:r>
            <a:r>
              <a:rPr lang="en-US" sz="4000" b="1" dirty="0" smtClean="0"/>
              <a:t>করি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498669" y="1322365"/>
            <a:ext cx="11261922" cy="3123026"/>
            <a:chOff x="498669" y="1322365"/>
            <a:chExt cx="11261922" cy="3123026"/>
          </a:xfrm>
        </p:grpSpPr>
        <p:grpSp>
          <p:nvGrpSpPr>
            <p:cNvPr id="13" name="Group 12"/>
            <p:cNvGrpSpPr/>
            <p:nvPr/>
          </p:nvGrpSpPr>
          <p:grpSpPr>
            <a:xfrm>
              <a:off x="6028884" y="1322365"/>
              <a:ext cx="5731707" cy="3123026"/>
              <a:chOff x="570620" y="1448973"/>
              <a:chExt cx="5478487" cy="3151419"/>
            </a:xfrm>
          </p:grpSpPr>
          <p:pic>
            <p:nvPicPr>
              <p:cNvPr id="9" name="Picture 8" descr="১৩.৭৬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620" y="1479599"/>
                <a:ext cx="2693086" cy="3092401"/>
              </a:xfrm>
              <a:prstGeom prst="rect">
                <a:avLst/>
              </a:prstGeom>
            </p:spPr>
          </p:pic>
          <p:pic>
            <p:nvPicPr>
              <p:cNvPr id="10" name="Picture 9" descr="১৩.৭৭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1944" y="1448973"/>
                <a:ext cx="2807163" cy="3151419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498669" y="1329910"/>
              <a:ext cx="5522302" cy="3031075"/>
              <a:chOff x="6125747" y="1526857"/>
              <a:chExt cx="5522302" cy="3031075"/>
            </a:xfrm>
          </p:grpSpPr>
          <p:pic>
            <p:nvPicPr>
              <p:cNvPr id="11" name="Picture 10" descr="১৩.৭৯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25747" y="1526857"/>
                <a:ext cx="2838450" cy="3031075"/>
              </a:xfrm>
              <a:prstGeom prst="rect">
                <a:avLst/>
              </a:prstGeom>
            </p:spPr>
          </p:pic>
          <p:pic>
            <p:nvPicPr>
              <p:cNvPr id="12" name="Picture 11" descr="১৩.৮০.jp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42142" y="1547446"/>
                <a:ext cx="2705907" cy="2996419"/>
              </a:xfrm>
              <a:prstGeom prst="rect">
                <a:avLst/>
              </a:prstGeom>
            </p:spPr>
          </p:pic>
        </p:grpSp>
      </p:grpSp>
      <p:sp>
        <p:nvSpPr>
          <p:cNvPr id="16" name="TextBox 15"/>
          <p:cNvSpPr txBox="1"/>
          <p:nvPr/>
        </p:nvSpPr>
        <p:spPr>
          <a:xfrm>
            <a:off x="2757268" y="4951828"/>
            <a:ext cx="6260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 </a:t>
            </a:r>
            <a:r>
              <a:rPr lang="en-US" sz="3600" dirty="0" smtClean="0"/>
              <a:t>আমরা</a:t>
            </a:r>
            <a:r>
              <a:rPr lang="en-US" sz="3600" dirty="0" smtClean="0"/>
              <a:t> </a:t>
            </a:r>
            <a:r>
              <a:rPr lang="en-US" sz="3600" dirty="0" smtClean="0"/>
              <a:t>কি</a:t>
            </a:r>
            <a:r>
              <a:rPr lang="en-US" sz="3600" dirty="0" smtClean="0"/>
              <a:t> </a:t>
            </a:r>
            <a:r>
              <a:rPr lang="en-US" sz="3600" dirty="0" smtClean="0"/>
              <a:t>দেখতে</a:t>
            </a:r>
            <a:r>
              <a:rPr lang="en-US" sz="3600" dirty="0" smtClean="0"/>
              <a:t> </a:t>
            </a:r>
            <a:r>
              <a:rPr lang="en-US" sz="3600" dirty="0" smtClean="0"/>
              <a:t>পাচ্ছি</a:t>
            </a:r>
            <a:r>
              <a:rPr lang="en-US" sz="3600" dirty="0" smtClean="0"/>
              <a:t>?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 </a:t>
            </a:r>
            <a:r>
              <a:rPr lang="en-US" sz="3600" dirty="0" smtClean="0"/>
              <a:t>কি</a:t>
            </a:r>
            <a:r>
              <a:rPr lang="en-US" sz="3600" dirty="0" smtClean="0"/>
              <a:t> </a:t>
            </a:r>
            <a:r>
              <a:rPr lang="en-US" sz="3600" dirty="0" smtClean="0"/>
              <a:t>কাজে</a:t>
            </a:r>
            <a:r>
              <a:rPr lang="en-US" sz="3600" dirty="0" smtClean="0"/>
              <a:t> </a:t>
            </a:r>
            <a:r>
              <a:rPr lang="en-US" sz="3600" dirty="0" smtClean="0"/>
              <a:t>ব্যবহার</a:t>
            </a:r>
            <a:r>
              <a:rPr lang="en-US" sz="3600" dirty="0" smtClean="0"/>
              <a:t> </a:t>
            </a:r>
            <a:r>
              <a:rPr lang="en-US" sz="3600" dirty="0" smtClean="0"/>
              <a:t>করা</a:t>
            </a:r>
            <a:r>
              <a:rPr lang="en-US" sz="3600" dirty="0" smtClean="0"/>
              <a:t> </a:t>
            </a:r>
            <a:r>
              <a:rPr lang="en-US" sz="3600" dirty="0" smtClean="0"/>
              <a:t>হয়</a:t>
            </a:r>
            <a:r>
              <a:rPr lang="en-US" sz="3600" dirty="0" smtClean="0"/>
              <a:t>?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3211734" cy="6858000"/>
            <a:chOff x="0" y="0"/>
            <a:chExt cx="3211734" cy="6858000"/>
          </a:xfrm>
        </p:grpSpPr>
        <p:pic>
          <p:nvPicPr>
            <p:cNvPr id="5" name="Picture 4" descr="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 descr="InShot_20200803_18181909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933546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Flowchart: Terminator 12"/>
          <p:cNvSpPr/>
          <p:nvPr/>
        </p:nvSpPr>
        <p:spPr>
          <a:xfrm>
            <a:off x="4431325" y="196949"/>
            <a:ext cx="1856934" cy="67524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পানি</a:t>
            </a:r>
            <a:endParaRPr lang="en-US" sz="4000" b="1" dirty="0"/>
          </a:p>
        </p:txBody>
      </p:sp>
      <p:pic>
        <p:nvPicPr>
          <p:cNvPr id="14" name="Picture 13" descr="১৩.৭৮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85" y="1350498"/>
            <a:ext cx="3940126" cy="43469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18781" y="2039040"/>
            <a:ext cx="76246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u="sng" dirty="0" smtClean="0">
                <a:solidFill>
                  <a:srgbClr val="FF0000"/>
                </a:solidFill>
              </a:rPr>
              <a:t>কাজ</a:t>
            </a:r>
            <a:r>
              <a:rPr lang="as-IN" sz="2400" dirty="0" smtClean="0"/>
              <a:t/>
            </a:r>
            <a:br>
              <a:rPr lang="as-IN" sz="2400" dirty="0" smtClean="0"/>
            </a:br>
            <a:r>
              <a:rPr lang="as-IN" sz="2400" dirty="0" smtClean="0"/>
              <a:t>- পানির জন্যই রক্ত সঞ্চালন ও তাপ নিয়ন্ত্রণ সম্ভব হয়।</a:t>
            </a:r>
            <a:br>
              <a:rPr lang="as-IN" sz="2400" dirty="0" smtClean="0"/>
            </a:br>
            <a:r>
              <a:rPr lang="as-IN" sz="2400" dirty="0" smtClean="0"/>
              <a:t>- পানি দেহ থেকে দূষিত পদার্থ অপসারণ করে। যেমন- মূত্র ও ঘাম</a:t>
            </a:r>
            <a:r>
              <a:rPr lang="as-IN" sz="2400" dirty="0" smtClean="0"/>
              <a:t>।</a:t>
            </a:r>
            <a:endParaRPr lang="en-US" sz="2400" dirty="0" smtClean="0"/>
          </a:p>
          <a:p>
            <a:r>
              <a:rPr lang="bn-BD" sz="2400" dirty="0" smtClean="0"/>
              <a:t/>
            </a:r>
            <a:br>
              <a:rPr lang="bn-BD" sz="2400" dirty="0" smtClean="0"/>
            </a:br>
            <a:r>
              <a:rPr lang="as-IN" sz="2400" b="1" dirty="0" smtClean="0"/>
              <a:t> </a:t>
            </a:r>
            <a:r>
              <a:rPr lang="as-IN" sz="2400" b="1" u="sng" dirty="0" smtClean="0">
                <a:solidFill>
                  <a:srgbClr val="FF0000"/>
                </a:solidFill>
              </a:rPr>
              <a:t>শুষ্কতা</a:t>
            </a:r>
            <a:r>
              <a:rPr lang="as-IN" sz="2400" dirty="0" smtClean="0"/>
              <a:t/>
            </a:r>
            <a:br>
              <a:rPr lang="as-IN" sz="2400" dirty="0" smtClean="0"/>
            </a:br>
            <a:r>
              <a:rPr lang="as-IN" sz="2400" dirty="0" smtClean="0"/>
              <a:t>কোষের পানি কমে গেলে অতিরিক্ত পিপাসা হয়, রক্তের চাপ কমে যায়, রক্ত সঞ্চালনে অসুবিধা হয়, বিপাক ক্রিয়ায় ব্যাঘাত ঘটে। পানির অভাবে দেহের ওজন কমে যায় এবং পেশি ও স্নায়ুকোষ দুর্বল হয়ে পড়ে। দেহে পানির পরিমাণ ২০ শতাংশের নিচে নেমে গেলে দেহের স্বাভাবিক কাজে বি</a:t>
            </a:r>
            <a:r>
              <a:rPr lang="bn-BD" sz="2400" dirty="0" smtClean="0"/>
              <a:t>ঘ্ন</a:t>
            </a:r>
            <a:r>
              <a:rPr lang="en-US" sz="2400" dirty="0" smtClean="0"/>
              <a:t> </a:t>
            </a:r>
            <a:r>
              <a:rPr lang="as-IN" sz="2400" dirty="0" smtClean="0"/>
              <a:t>ঘটে, ফলে রোগী বেহুশ হয়ে পড়ে, এমনকি মৃত্যু পর্যন্ত ঘটতে পারে।</a:t>
            </a:r>
            <a:br>
              <a:rPr lang="as-IN" sz="2400" dirty="0" smtClean="0"/>
            </a:b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4909625" y="1336431"/>
            <a:ext cx="6274190" cy="647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 smtClean="0"/>
              <a:t>প্রাণী দেহের ৬০-৭০ ভাগই পানি।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3211734" cy="6858000"/>
            <a:chOff x="0" y="0"/>
            <a:chExt cx="3211734" cy="6858000"/>
          </a:xfrm>
        </p:grpSpPr>
        <p:pic>
          <p:nvPicPr>
            <p:cNvPr id="9" name="Picture 8" descr="InShot_20200803_18181909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 descr="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933546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14401" y="3105835"/>
            <a:ext cx="10283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স্যালাইন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স্যালাইন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সাবধানতা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/>
          </a:p>
        </p:txBody>
      </p:sp>
      <p:sp>
        <p:nvSpPr>
          <p:cNvPr id="13" name="Flowchart: Terminator 12"/>
          <p:cNvSpPr/>
          <p:nvPr/>
        </p:nvSpPr>
        <p:spPr>
          <a:xfrm>
            <a:off x="3221502" y="407964"/>
            <a:ext cx="3080825" cy="90033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দলগত কাজ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904849" y="956603"/>
            <a:ext cx="260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সময়ঃ ১০ মিনিট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0" y="0"/>
            <a:ext cx="3211734" cy="6858000"/>
            <a:chOff x="0" y="0"/>
            <a:chExt cx="3211734" cy="6858000"/>
          </a:xfrm>
        </p:grpSpPr>
        <p:pic>
          <p:nvPicPr>
            <p:cNvPr id="42" name="Picture 41" descr="InShot_20200803_18181909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3" name="Picture 42" descr="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4" name="Rectangle 43"/>
            <p:cNvSpPr/>
            <p:nvPr/>
          </p:nvSpPr>
          <p:spPr>
            <a:xfrm>
              <a:off x="933546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5" name="Flowchart: Terminator 44"/>
          <p:cNvSpPr/>
          <p:nvPr/>
        </p:nvSpPr>
        <p:spPr>
          <a:xfrm>
            <a:off x="4726745" y="253218"/>
            <a:ext cx="2405575" cy="78779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মূল্যায়ণ</a:t>
            </a:r>
            <a:endParaRPr lang="en-US" sz="4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76775" y="1364567"/>
            <a:ext cx="755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১. </a:t>
            </a:r>
            <a:r>
              <a:rPr lang="en-US" sz="2800" dirty="0" smtClean="0"/>
              <a:t>প্রাণী</a:t>
            </a:r>
            <a:r>
              <a:rPr lang="en-US" sz="2800" dirty="0" smtClean="0"/>
              <a:t> </a:t>
            </a:r>
            <a:r>
              <a:rPr lang="en-US" sz="2800" dirty="0" smtClean="0"/>
              <a:t>দেহে</a:t>
            </a:r>
            <a:r>
              <a:rPr lang="en-US" sz="2800" dirty="0" smtClean="0"/>
              <a:t> </a:t>
            </a:r>
            <a:r>
              <a:rPr lang="en-US" sz="2800" dirty="0" smtClean="0"/>
              <a:t>কত</a:t>
            </a:r>
            <a:r>
              <a:rPr lang="en-US" sz="2800" dirty="0" smtClean="0"/>
              <a:t> </a:t>
            </a:r>
            <a:r>
              <a:rPr lang="en-US" sz="2800" dirty="0" smtClean="0"/>
              <a:t>ভাগ</a:t>
            </a:r>
            <a:r>
              <a:rPr lang="en-US" sz="2800" dirty="0" smtClean="0"/>
              <a:t> </a:t>
            </a:r>
            <a:r>
              <a:rPr lang="en-US" sz="2800" dirty="0" smtClean="0"/>
              <a:t>পানি</a:t>
            </a:r>
            <a:r>
              <a:rPr lang="en-US" sz="2800" dirty="0" smtClean="0"/>
              <a:t> </a:t>
            </a:r>
            <a:r>
              <a:rPr lang="en-US" sz="2800" dirty="0" smtClean="0"/>
              <a:t>থাকে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967980" y="1992310"/>
            <a:ext cx="9601210" cy="593558"/>
            <a:chOff x="967980" y="1992310"/>
            <a:chExt cx="9601210" cy="593558"/>
          </a:xfrm>
        </p:grpSpPr>
        <p:sp>
          <p:nvSpPr>
            <p:cNvPr id="50" name="Rectangle 49"/>
            <p:cNvSpPr/>
            <p:nvPr/>
          </p:nvSpPr>
          <p:spPr>
            <a:xfrm>
              <a:off x="967980" y="1992310"/>
              <a:ext cx="95265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ক</a:t>
              </a:r>
              <a:endParaRPr lang="en-US" sz="28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1012874" y="2039816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ক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46282" y="2020445"/>
              <a:ext cx="12137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২০-৩০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3627120" y="2023404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খ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159305" y="2051540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গ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8775896" y="2037472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ঘ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54635" y="2006377"/>
              <a:ext cx="12202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৬০-৭০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771226" y="2062648"/>
              <a:ext cx="10935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৪০-৫০</a:t>
              </a:r>
              <a:endParaRPr lang="en-US" sz="28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401883" y="2020445"/>
              <a:ext cx="11673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৫০-৬০</a:t>
              </a:r>
              <a:endParaRPr lang="en-US" sz="28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263703" y="2025749"/>
            <a:ext cx="57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3" name="Rectangle 62"/>
          <p:cNvSpPr/>
          <p:nvPr/>
        </p:nvSpPr>
        <p:spPr>
          <a:xfrm>
            <a:off x="560017" y="2751964"/>
            <a:ext cx="4354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২. </a:t>
            </a:r>
            <a:r>
              <a:rPr lang="en-US" sz="2800" dirty="0" smtClean="0"/>
              <a:t>সুষম</a:t>
            </a:r>
            <a:r>
              <a:rPr lang="en-US" sz="2800" dirty="0" smtClean="0"/>
              <a:t> </a:t>
            </a:r>
            <a:r>
              <a:rPr lang="en-US" sz="2800" dirty="0" smtClean="0"/>
              <a:t>খাদ্যের</a:t>
            </a:r>
            <a:r>
              <a:rPr lang="en-US" sz="2800" dirty="0" smtClean="0"/>
              <a:t> </a:t>
            </a:r>
            <a:r>
              <a:rPr lang="en-US" sz="2800" dirty="0" smtClean="0"/>
              <a:t>উপাদান</a:t>
            </a:r>
            <a:r>
              <a:rPr lang="en-US" sz="2800" dirty="0" smtClean="0"/>
              <a:t> </a:t>
            </a:r>
            <a:r>
              <a:rPr lang="en-US" sz="2800" dirty="0" smtClean="0"/>
              <a:t>কয়টি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993772" y="3354532"/>
            <a:ext cx="9526518" cy="551355"/>
            <a:chOff x="967980" y="1992310"/>
            <a:chExt cx="9526518" cy="551355"/>
          </a:xfrm>
        </p:grpSpPr>
        <p:sp>
          <p:nvSpPr>
            <p:cNvPr id="65" name="Rectangle 64"/>
            <p:cNvSpPr/>
            <p:nvPr/>
          </p:nvSpPr>
          <p:spPr>
            <a:xfrm>
              <a:off x="967980" y="1992310"/>
              <a:ext cx="95265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ক</a:t>
              </a:r>
              <a:endParaRPr lang="en-US" sz="2800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1012874" y="2039816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ক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446282" y="2020445"/>
              <a:ext cx="7393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৮টি</a:t>
              </a:r>
              <a:endParaRPr lang="en-US" sz="2800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3627120" y="2023404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খ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6159305" y="2051540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গ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8958776" y="2037472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ঘ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154635" y="2006377"/>
              <a:ext cx="6447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৪টি</a:t>
              </a:r>
              <a:endParaRPr lang="en-US" sz="28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714955" y="2020444"/>
              <a:ext cx="7120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৩টি</a:t>
              </a:r>
              <a:endParaRPr lang="en-US" sz="28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401883" y="2020445"/>
              <a:ext cx="7184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৬টি</a:t>
              </a:r>
              <a:endParaRPr lang="en-US" sz="2800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8644716" y="3385010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514472" y="4074328"/>
            <a:ext cx="7244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৩. </a:t>
            </a:r>
            <a:r>
              <a:rPr lang="en-US" sz="2800" dirty="0" smtClean="0"/>
              <a:t>শস্যদানা</a:t>
            </a:r>
            <a:r>
              <a:rPr lang="en-US" sz="2800" dirty="0" smtClean="0"/>
              <a:t>, </a:t>
            </a:r>
            <a:r>
              <a:rPr lang="en-US" sz="2800" dirty="0" smtClean="0"/>
              <a:t>ফলমূল</a:t>
            </a:r>
            <a:r>
              <a:rPr lang="en-US" sz="2800" dirty="0" smtClean="0"/>
              <a:t> ও </a:t>
            </a:r>
            <a:r>
              <a:rPr lang="en-US" sz="2800" dirty="0" smtClean="0"/>
              <a:t>সবজির</a:t>
            </a:r>
            <a:r>
              <a:rPr lang="en-US" sz="2800" dirty="0" smtClean="0"/>
              <a:t> </a:t>
            </a:r>
            <a:r>
              <a:rPr lang="en-US" sz="2800" dirty="0" smtClean="0"/>
              <a:t>অপাচ্য</a:t>
            </a:r>
            <a:r>
              <a:rPr lang="en-US" sz="2800" dirty="0" smtClean="0"/>
              <a:t> </a:t>
            </a:r>
            <a:r>
              <a:rPr lang="en-US" sz="2800" dirty="0" smtClean="0"/>
              <a:t>অংশকে</a:t>
            </a:r>
            <a:r>
              <a:rPr lang="en-US" sz="2800" dirty="0" smtClean="0"/>
              <a:t> </a:t>
            </a:r>
            <a:r>
              <a:rPr lang="en-US" sz="2800" dirty="0" smtClean="0"/>
              <a:t>কি</a:t>
            </a:r>
            <a:r>
              <a:rPr lang="en-US" sz="2800" dirty="0" smtClean="0"/>
              <a:t> </a:t>
            </a:r>
            <a:r>
              <a:rPr lang="en-US" sz="2800" dirty="0" smtClean="0"/>
              <a:t>বলে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1061766" y="4660483"/>
            <a:ext cx="9526518" cy="551355"/>
            <a:chOff x="967980" y="1992310"/>
            <a:chExt cx="9526518" cy="551355"/>
          </a:xfrm>
        </p:grpSpPr>
        <p:sp>
          <p:nvSpPr>
            <p:cNvPr id="77" name="Rectangle 76"/>
            <p:cNvSpPr/>
            <p:nvPr/>
          </p:nvSpPr>
          <p:spPr>
            <a:xfrm>
              <a:off x="967980" y="1992310"/>
              <a:ext cx="95265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ক</a:t>
              </a:r>
              <a:endParaRPr lang="en-US" sz="2800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1012874" y="2039816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ক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46282" y="2020445"/>
              <a:ext cx="14863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সুষম</a:t>
              </a:r>
              <a:r>
                <a:rPr lang="en-US" sz="2800" dirty="0" smtClean="0"/>
                <a:t> </a:t>
              </a:r>
              <a:r>
                <a:rPr lang="en-US" sz="2800" dirty="0" smtClean="0"/>
                <a:t>খাদ্য</a:t>
              </a:r>
              <a:endParaRPr lang="en-US" sz="2800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3627120" y="2023404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খ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6159305" y="2051540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গ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8958776" y="2037472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ঘ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154635" y="2006377"/>
              <a:ext cx="13163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ভিটামিন</a:t>
              </a:r>
              <a:endParaRPr lang="en-US" sz="28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714955" y="2020444"/>
              <a:ext cx="10839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রাফেজ</a:t>
              </a:r>
              <a:endParaRPr lang="en-US" sz="28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401883" y="2020445"/>
              <a:ext cx="8851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স্কার্ভি</a:t>
              </a:r>
              <a:endParaRPr lang="en-US" sz="2800" dirty="0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5927306" y="4676893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7" name="Rectangle 86"/>
          <p:cNvSpPr/>
          <p:nvPr/>
        </p:nvSpPr>
        <p:spPr>
          <a:xfrm>
            <a:off x="483992" y="5197400"/>
            <a:ext cx="106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৪. </a:t>
            </a:r>
            <a:r>
              <a:rPr lang="en-US" sz="2800" dirty="0" smtClean="0"/>
              <a:t>১ </a:t>
            </a:r>
            <a:r>
              <a:rPr lang="en-US" sz="2800" dirty="0" smtClean="0"/>
              <a:t>লিটার</a:t>
            </a:r>
            <a:r>
              <a:rPr lang="en-US" sz="2800" dirty="0" smtClean="0"/>
              <a:t> </a:t>
            </a:r>
            <a:r>
              <a:rPr lang="en-US" sz="2800" dirty="0" smtClean="0"/>
              <a:t>পানি</a:t>
            </a:r>
            <a:r>
              <a:rPr lang="en-US" sz="2800" dirty="0" smtClean="0"/>
              <a:t>, ৫০ </a:t>
            </a:r>
            <a:r>
              <a:rPr lang="en-US" sz="2800" dirty="0" smtClean="0"/>
              <a:t>গ্রাম</a:t>
            </a:r>
            <a:r>
              <a:rPr lang="en-US" sz="2800" dirty="0" smtClean="0"/>
              <a:t> </a:t>
            </a:r>
            <a:r>
              <a:rPr lang="en-US" sz="2800" dirty="0" smtClean="0"/>
              <a:t>চালের</a:t>
            </a:r>
            <a:r>
              <a:rPr lang="en-US" sz="2800" dirty="0" smtClean="0"/>
              <a:t> </a:t>
            </a:r>
            <a:r>
              <a:rPr lang="en-US" sz="2800" dirty="0" smtClean="0"/>
              <a:t>গুঁড়া</a:t>
            </a:r>
            <a:r>
              <a:rPr lang="en-US" sz="2800" dirty="0" smtClean="0"/>
              <a:t> ও </a:t>
            </a:r>
            <a:r>
              <a:rPr lang="en-US" sz="2800" dirty="0" smtClean="0"/>
              <a:t>এক</a:t>
            </a:r>
            <a:r>
              <a:rPr lang="en-US" sz="2800" dirty="0" smtClean="0"/>
              <a:t> </a:t>
            </a:r>
            <a:r>
              <a:rPr lang="en-US" sz="2800" dirty="0" smtClean="0"/>
              <a:t>চিমটি</a:t>
            </a:r>
            <a:r>
              <a:rPr lang="en-US" sz="2800" dirty="0" smtClean="0"/>
              <a:t> </a:t>
            </a:r>
            <a:r>
              <a:rPr lang="en-US" sz="2800" dirty="0" smtClean="0"/>
              <a:t>লবণ</a:t>
            </a:r>
            <a:r>
              <a:rPr lang="en-US" sz="2800" dirty="0" smtClean="0"/>
              <a:t> </a:t>
            </a:r>
            <a:r>
              <a:rPr lang="en-US" sz="2800" dirty="0" smtClean="0"/>
              <a:t>মিশিয়ে</a:t>
            </a:r>
            <a:r>
              <a:rPr lang="en-US" sz="2800" dirty="0" smtClean="0"/>
              <a:t> ক </a:t>
            </a:r>
            <a:r>
              <a:rPr lang="en-US" sz="2800" dirty="0" smtClean="0"/>
              <a:t>তৈরি</a:t>
            </a:r>
            <a:r>
              <a:rPr lang="en-US" sz="2800" dirty="0" smtClean="0"/>
              <a:t> </a:t>
            </a:r>
            <a:r>
              <a:rPr lang="en-US" sz="2800" dirty="0" smtClean="0"/>
              <a:t>করা</a:t>
            </a:r>
            <a:r>
              <a:rPr lang="en-US" sz="2800" dirty="0" smtClean="0"/>
              <a:t> </a:t>
            </a:r>
            <a:r>
              <a:rPr lang="en-US" sz="2800" dirty="0" smtClean="0"/>
              <a:t>হয়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1073489" y="5699147"/>
            <a:ext cx="9526518" cy="551355"/>
            <a:chOff x="967980" y="1992310"/>
            <a:chExt cx="9526518" cy="551355"/>
          </a:xfrm>
        </p:grpSpPr>
        <p:sp>
          <p:nvSpPr>
            <p:cNvPr id="89" name="Rectangle 88"/>
            <p:cNvSpPr/>
            <p:nvPr/>
          </p:nvSpPr>
          <p:spPr>
            <a:xfrm>
              <a:off x="967980" y="1992310"/>
              <a:ext cx="95265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ক</a:t>
              </a:r>
              <a:endParaRPr lang="en-US" sz="2800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1012874" y="2039816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ক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446282" y="2020445"/>
              <a:ext cx="17796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অ্যান্টারসিড</a:t>
              </a:r>
              <a:endParaRPr lang="en-US" sz="2800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3627120" y="2023404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খ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6159305" y="2051540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গ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8958776" y="2037472"/>
              <a:ext cx="450165" cy="4360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ঘ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154635" y="2006377"/>
              <a:ext cx="12715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স্যালাইন</a:t>
              </a:r>
              <a:endParaRPr lang="en-US" sz="28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714955" y="2020444"/>
              <a:ext cx="10518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স্যাকলু</a:t>
              </a:r>
              <a:endParaRPr lang="en-US" sz="28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9401883" y="2020445"/>
              <a:ext cx="7938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নাপা</a:t>
              </a:r>
              <a:endParaRPr lang="en-US" sz="2800" dirty="0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3397467" y="5706179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/>
      <p:bldP spid="62" grpId="0"/>
      <p:bldP spid="63" grpId="0"/>
      <p:bldP spid="74" grpId="0"/>
      <p:bldP spid="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1702191" y="0"/>
            <a:ext cx="10489809" cy="57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বাড়ির কাজ </a:t>
            </a:r>
            <a:endParaRPr lang="en-US" sz="4400" b="1" dirty="0"/>
          </a:p>
        </p:txBody>
      </p:sp>
      <p:pic>
        <p:nvPicPr>
          <p:cNvPr id="8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717452" y="680513"/>
            <a:ext cx="10396025" cy="5410797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13" name="Diagram 12"/>
          <p:cNvGraphicFramePr/>
          <p:nvPr/>
        </p:nvGraphicFramePr>
        <p:xfrm>
          <a:off x="3024554" y="1125415"/>
          <a:ext cx="6091312" cy="2897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6935372" y="787790"/>
            <a:ext cx="4994031" cy="101287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সবাইকে ধন্যবাদ </a:t>
            </a:r>
            <a:endParaRPr lang="en-US" sz="5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921304" y="4839287"/>
            <a:ext cx="4933071" cy="10199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নিরাপদে থাক</a:t>
            </a:r>
            <a:endParaRPr lang="en-US" sz="5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921304" y="2827606"/>
            <a:ext cx="4965896" cy="984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সুস্থ থাক</a:t>
            </a:r>
            <a:endParaRPr lang="en-US" sz="5400" b="1" dirty="0"/>
          </a:p>
        </p:txBody>
      </p:sp>
      <p:pic>
        <p:nvPicPr>
          <p:cNvPr id="12" name="Picture 11" descr="১৩.৭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36" y="815926"/>
            <a:ext cx="6564630" cy="5036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562 -0.00416 L 2.08333E-6 6.93642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32 -0.01503 L 5E-6 1.7919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18 -0.02335 L -1.875E-6 4.62428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2544" y="0"/>
            <a:ext cx="5083665" cy="798610"/>
          </a:xfrm>
          <a:prstGeom prst="horizontalScroll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sz="quarter" idx="1"/>
          </p:nvPr>
        </p:nvSpPr>
        <p:spPr>
          <a:xfrm>
            <a:off x="6344529" y="886265"/>
            <a:ext cx="5190980" cy="476894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জুয়েল রানা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হতেয়া এইচ এইচ ইউ উচ্চ বিদ্যালয়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সখীপুর, টাঙ্গাইল  </a:t>
            </a:r>
            <a:endPara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০১৭২২-৪৫০৪০৬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61656" y="942535"/>
            <a:ext cx="192031" cy="4831938"/>
            <a:chOff x="5814874" y="280847"/>
            <a:chExt cx="230514" cy="590158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927678" y="280847"/>
              <a:ext cx="0" cy="5901589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814874" y="919201"/>
              <a:ext cx="230514" cy="4727713"/>
              <a:chOff x="5814874" y="919201"/>
              <a:chExt cx="230514" cy="472771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814874" y="919201"/>
                <a:ext cx="0" cy="4714069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045388" y="954108"/>
                <a:ext cx="0" cy="4692806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Picture 10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905411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IMG_20200825_1040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84" y="1026942"/>
            <a:ext cx="4754880" cy="423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837105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60079" y="6488668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659988" y="0"/>
            <a:ext cx="10532012" cy="6611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</a:rPr>
              <a:t>নিচের চিত্রগুলো লক্ষ কর 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05906" y="5781821"/>
            <a:ext cx="7118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চিন্তা করে বলো এগুলো কিসের ছবি?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১৩.৬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493" y="940630"/>
            <a:ext cx="8553156" cy="4770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3113260" cy="6858000"/>
            <a:chOff x="0" y="0"/>
            <a:chExt cx="3113260" cy="6858000"/>
          </a:xfrm>
        </p:grpSpPr>
        <p:pic>
          <p:nvPicPr>
            <p:cNvPr id="2" name="Picture 1" descr="InShot_20200803_18181909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80721" cy="5767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 descr="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43600"/>
              <a:ext cx="914400" cy="914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Rectangle 3"/>
            <p:cNvSpPr/>
            <p:nvPr/>
          </p:nvSpPr>
          <p:spPr>
            <a:xfrm>
              <a:off x="835072" y="6488668"/>
              <a:ext cx="2278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E-Mail: juelrana450@gmail.com</a:t>
              </a:r>
              <a:endParaRPr lang="bn-BD" u="sng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967862" y="4961040"/>
            <a:ext cx="8034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 কাজে ব্যবহৃত হয়? </a:t>
            </a:r>
            <a:endParaRPr lang="en-US" sz="3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52505" y="886266"/>
            <a:ext cx="9734362" cy="3727938"/>
            <a:chOff x="1252505" y="1558656"/>
            <a:chExt cx="9734362" cy="3055547"/>
          </a:xfrm>
        </p:grpSpPr>
        <p:pic>
          <p:nvPicPr>
            <p:cNvPr id="12" name="Picture 11" descr="১৩.৪৩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2505" y="1558656"/>
              <a:ext cx="4591669" cy="3055547"/>
            </a:xfrm>
            <a:prstGeom prst="rect">
              <a:avLst/>
            </a:prstGeom>
          </p:spPr>
        </p:pic>
        <p:pic>
          <p:nvPicPr>
            <p:cNvPr id="16" name="Picture 15" descr="১৩.৩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3371" y="1582688"/>
              <a:ext cx="4813496" cy="29611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51162" y="323556"/>
            <a:ext cx="5064369" cy="140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পাঠ শিরোনাম 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44394" y="3291840"/>
            <a:ext cx="8567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b="1" dirty="0" smtClean="0">
                <a:ln w="31550" cmpd="sng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xmlns:lc="http://schemas.openxmlformats.org/drawingml/2006/lockedCanvas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রাফেজ</a:t>
            </a:r>
            <a:r>
              <a:rPr lang="en-US" sz="6000" b="1" dirty="0" smtClean="0">
                <a:ln w="31550" cmpd="sng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xmlns:lc="http://schemas.openxmlformats.org/drawingml/2006/lockedCanvas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smtClean="0">
                <a:ln w="31550" cmpd="sng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xmlns:lc="http://schemas.openxmlformats.org/drawingml/2006/lockedCanvas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বা</a:t>
            </a:r>
            <a:r>
              <a:rPr lang="en-US" sz="6000" b="1" dirty="0" smtClean="0">
                <a:ln w="31550" cmpd="sng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xmlns:lc="http://schemas.openxmlformats.org/drawingml/2006/lockedCanvas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smtClean="0">
                <a:ln w="31550" cmpd="sng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xmlns:lc="http://schemas.openxmlformats.org/drawingml/2006/lockedCanvas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আঁশযুক্ত</a:t>
            </a:r>
            <a:r>
              <a:rPr lang="en-US" sz="6000" b="1" dirty="0" smtClean="0">
                <a:ln w="31550" cmpd="sng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xmlns:lc="http://schemas.openxmlformats.org/drawingml/2006/lockedCanvas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dirty="0" smtClean="0">
                <a:ln w="31550" cmpd="sng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xmlns:lc="http://schemas.openxmlformats.org/drawingml/2006/lockedCanvas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খাদ্য</a:t>
            </a:r>
            <a:endParaRPr lang="bn-BD" sz="6000" b="1" dirty="0" smtClean="0">
              <a:ln w="31550" cmpd="sng">
                <a:noFill/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="" xmlns:a14="http://schemas.microsoft.com/office/drawing/2010/main" xmlns:lc="http://schemas.openxmlformats.org/drawingml/2006/lockedCanvas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  <a:sym typeface="Wingdings"/>
            </a:endParaRPr>
          </a:p>
          <a:p>
            <a:endParaRPr lang="en-US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05411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30991" y="225083"/>
            <a:ext cx="5233182" cy="970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পাঠ পরিচিতি </a:t>
            </a:r>
            <a:endParaRPr lang="en-US" sz="6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1" y="1491176"/>
            <a:ext cx="3291840" cy="4243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7061982" y="1491177"/>
            <a:ext cx="4459457" cy="4220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ত্রয়োদশ 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 </a:t>
            </a: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522" y="1481524"/>
            <a:ext cx="624551" cy="4398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3348111" y="196947"/>
            <a:ext cx="4164037" cy="1041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শিখনফল </a:t>
            </a:r>
            <a:endParaRPr lang="en-US" sz="66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222739" y="2035615"/>
            <a:ext cx="721323" cy="2766413"/>
            <a:chOff x="222739" y="2035615"/>
            <a:chExt cx="721323" cy="27664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3220" y="2035615"/>
              <a:ext cx="690842" cy="64687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3214" y="2767135"/>
              <a:ext cx="650508" cy="60911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53070" y="2048579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</a:rPr>
                <a:t>১</a:t>
              </a:r>
              <a:endParaRPr lang="en-US" sz="32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6799" y="2780100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</a:rPr>
                <a:t>২</a:t>
              </a:r>
              <a:endParaRPr lang="en-US" sz="2800" b="1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739" y="3411906"/>
              <a:ext cx="690842" cy="64687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81207" y="3441282"/>
              <a:ext cx="4539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</a:rPr>
                <a:t>৩</a:t>
              </a:r>
              <a:endParaRPr lang="en-US" sz="2800" b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4462" y="4155149"/>
              <a:ext cx="690842" cy="64687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79828" y="4164037"/>
              <a:ext cx="393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৪</a:t>
              </a:r>
              <a:endParaRPr lang="en-US" sz="2800" b="1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1103183" y="2118918"/>
            <a:ext cx="8631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রাফেজ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/>
          </a:p>
        </p:txBody>
      </p:sp>
      <p:sp>
        <p:nvSpPr>
          <p:cNvPr id="28" name="Rectangle 27"/>
          <p:cNvSpPr/>
          <p:nvPr/>
        </p:nvSpPr>
        <p:spPr>
          <a:xfrm>
            <a:off x="1006920" y="2878573"/>
            <a:ext cx="6016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60098" y="3511619"/>
            <a:ext cx="6543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1069145" y="41077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জীবন</a:t>
            </a:r>
            <a:r>
              <a:rPr lang="en-US" sz="3200" dirty="0" smtClean="0"/>
              <a:t> </a:t>
            </a:r>
            <a:r>
              <a:rPr lang="en-US" sz="3200" dirty="0" smtClean="0"/>
              <a:t>ধারনের</a:t>
            </a:r>
            <a:r>
              <a:rPr lang="en-US" sz="3200" dirty="0" smtClean="0"/>
              <a:t> </a:t>
            </a:r>
            <a:r>
              <a:rPr lang="en-US" sz="3200" dirty="0" smtClean="0"/>
              <a:t>জন্য</a:t>
            </a:r>
            <a:r>
              <a:rPr lang="en-US" sz="3200" dirty="0" smtClean="0"/>
              <a:t> </a:t>
            </a:r>
            <a:r>
              <a:rPr lang="en-US" sz="3200" dirty="0" smtClean="0"/>
              <a:t>পানির</a:t>
            </a:r>
            <a:r>
              <a:rPr lang="en-US" sz="3200" dirty="0" smtClean="0"/>
              <a:t> </a:t>
            </a:r>
            <a:r>
              <a:rPr lang="en-US" sz="3200" dirty="0" smtClean="0"/>
              <a:t>গুরুত্ব</a:t>
            </a:r>
            <a:r>
              <a:rPr lang="en-US" sz="3200" dirty="0" smtClean="0"/>
              <a:t> </a:t>
            </a:r>
            <a:r>
              <a:rPr lang="en-US" sz="3200" dirty="0" smtClean="0"/>
              <a:t>বিশ্লেষণ</a:t>
            </a:r>
            <a:r>
              <a:rPr lang="en-US" sz="3200" dirty="0" smtClean="0"/>
              <a:t> </a:t>
            </a:r>
            <a:r>
              <a:rPr lang="en-US" sz="3200" dirty="0" smtClean="0"/>
              <a:t>করতে</a:t>
            </a:r>
            <a:r>
              <a:rPr lang="en-US" sz="3200" dirty="0" smtClean="0"/>
              <a:t> </a:t>
            </a:r>
            <a:r>
              <a:rPr lang="en-US" sz="3200" dirty="0" smtClean="0"/>
              <a:t>পারবে</a:t>
            </a:r>
            <a:r>
              <a:rPr lang="en-US" sz="3200" dirty="0" smtClean="0"/>
              <a:t>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/>
      <p:bldP spid="28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05410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5" name="TextBox 44"/>
          <p:cNvSpPr txBox="1"/>
          <p:nvPr/>
        </p:nvSpPr>
        <p:spPr>
          <a:xfrm>
            <a:off x="7033846" y="46986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28491" y="2666090"/>
            <a:ext cx="66024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 smtClean="0"/>
              <a:t>দেহের </a:t>
            </a:r>
            <a:r>
              <a:rPr lang="as-IN" sz="2800" dirty="0" smtClean="0"/>
              <a:t>ভিতর রাফেজের কোনো পরিবর্তন ঘটে না। রাফেজ কোনো পুষ্টি উপাদান নয়। তবে স্বাস্থ্য রক্ষার জন্য এটা একটা গুরুত্বপূর্ণ উপাদান। রাফেজ পৌষ্টিক নালির ভিতর দিয়ে সরাসরি স্থানান্তরিত হয়। ফল ও সবজির রাফেজ, সেলুলোজ নির্মিত কোষপ্রাচীর। আঁশযুক্ত খাবার থেকে রাফেজ পাওয়া যায়।</a:t>
            </a:r>
            <a:endParaRPr lang="en-US" sz="2800" dirty="0"/>
          </a:p>
        </p:txBody>
      </p:sp>
      <p:sp>
        <p:nvSpPr>
          <p:cNvPr id="12" name="Flowchart: Terminator 11"/>
          <p:cNvSpPr/>
          <p:nvPr/>
        </p:nvSpPr>
        <p:spPr>
          <a:xfrm>
            <a:off x="3193366" y="379826"/>
            <a:ext cx="5795889" cy="900333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রাফেজ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বা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আঁশযুক্ত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খাদ্য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153551" y="1716258"/>
            <a:ext cx="10269415" cy="6189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 smtClean="0"/>
              <a:t>শস্যদানা, ফলমূল, সবজির অপাচ্য অংশকে রাফেজ বলে</a:t>
            </a:r>
            <a:endParaRPr lang="en-US" sz="3600" dirty="0"/>
          </a:p>
        </p:txBody>
      </p:sp>
      <p:pic>
        <p:nvPicPr>
          <p:cNvPr id="14" name="Picture 13" descr="১৩.৪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89" y="2641868"/>
            <a:ext cx="4554636" cy="3030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19478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Rectangle 21"/>
          <p:cNvSpPr/>
          <p:nvPr/>
        </p:nvSpPr>
        <p:spPr>
          <a:xfrm>
            <a:off x="464235" y="3234164"/>
            <a:ext cx="11422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C00000"/>
                </a:solidFill>
              </a:rPr>
              <a:t>যে </a:t>
            </a:r>
            <a:r>
              <a:rPr lang="as-IN" sz="2800" dirty="0" smtClean="0">
                <a:solidFill>
                  <a:srgbClr val="C00000"/>
                </a:solidFill>
              </a:rPr>
              <a:t>শর্ত পালনে খাবার সুষম হয় সেগুলো হলো-</a:t>
            </a:r>
            <a:br>
              <a:rPr lang="as-IN" sz="2800" dirty="0" smtClean="0">
                <a:solidFill>
                  <a:srgbClr val="C00000"/>
                </a:solidFill>
              </a:rPr>
            </a:br>
            <a:r>
              <a:rPr lang="as-IN" sz="2800" dirty="0" smtClean="0">
                <a:solidFill>
                  <a:srgbClr val="C00000"/>
                </a:solidFill>
              </a:rPr>
              <a:t>১. প্রতিবেলার খাবারে আমিষ, শর্করা, স্ন</a:t>
            </a:r>
            <a:r>
              <a:rPr lang="bn-BD" sz="2800" dirty="0" smtClean="0">
                <a:solidFill>
                  <a:srgbClr val="C00000"/>
                </a:solidFill>
              </a:rPr>
              <a:t>ে</a:t>
            </a:r>
            <a:r>
              <a:rPr lang="as-IN" sz="2800" dirty="0" smtClean="0">
                <a:solidFill>
                  <a:srgbClr val="C00000"/>
                </a:solidFill>
              </a:rPr>
              <a:t>হ পদার্থ এই তিনটি শ্রেণির খাবার অন্তর্ভুক্ত করে খাদ্যের ছয়টি উপাদানের অন্তর্ভুক্তিকরণ নিশ্চিত করা।</a:t>
            </a:r>
            <a:br>
              <a:rPr lang="as-IN" sz="2800" dirty="0" smtClean="0">
                <a:solidFill>
                  <a:srgbClr val="C00000"/>
                </a:solidFill>
              </a:rPr>
            </a:br>
            <a:r>
              <a:rPr lang="as-IN" sz="2800" dirty="0" smtClean="0">
                <a:solidFill>
                  <a:srgbClr val="C00000"/>
                </a:solidFill>
              </a:rPr>
              <a:t>২. প্রত্যেক শ্রেণির খাদ্য বয়স, লিঙ্গ ও জীবিকা অনুযায়ী সরবরাহ করা।</a:t>
            </a:r>
            <a:br>
              <a:rPr lang="as-IN" sz="2800" dirty="0" smtClean="0">
                <a:solidFill>
                  <a:srgbClr val="C00000"/>
                </a:solidFill>
              </a:rPr>
            </a:br>
            <a:r>
              <a:rPr lang="as-IN" sz="2800" dirty="0" smtClean="0">
                <a:solidFill>
                  <a:srgbClr val="C00000"/>
                </a:solidFill>
              </a:rPr>
              <a:t>৩. দৈনিক ক্যালরি ৬০-৭০% শর্করা, ১০% আমিষ ও ৩০-৪০% স্নহ জাতীয় পদার্থ থেকে গ্রহণ করা।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3" name="Flowchart: Terminator 22"/>
          <p:cNvSpPr/>
          <p:nvPr/>
        </p:nvSpPr>
        <p:spPr>
          <a:xfrm>
            <a:off x="3770142" y="239151"/>
            <a:ext cx="3868615" cy="787791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 smtClean="0">
                <a:solidFill>
                  <a:schemeClr val="tx1"/>
                </a:solidFill>
              </a:rPr>
              <a:t>খাদ্য নির্বাচন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7962" y="1546498"/>
            <a:ext cx="11479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as-IN" sz="3200" dirty="0" smtClean="0">
                <a:solidFill>
                  <a:srgbClr val="00B050"/>
                </a:solidFill>
              </a:rPr>
              <a:t>যে </a:t>
            </a:r>
            <a:r>
              <a:rPr lang="as-IN" sz="3200" dirty="0" smtClean="0">
                <a:solidFill>
                  <a:srgbClr val="00B050"/>
                </a:solidFill>
              </a:rPr>
              <a:t>সমস্ত খাদ্যবস্তু দেহের ক্যালরি চাহিদা পূরণ করে, টিস্যু কোষের বৃদ্ধি ও গঠন বজায় রাখে এবং দেহের শারীরবৃত্তীয় কার্যাবলীকে সুষ্ঠুভাবে নিয়ন্ত্রণ করতে পারে তাকে সুষম খাদ্য বলে।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3993</TotalTime>
  <Words>483</Words>
  <Application>Microsoft Office PowerPoint</Application>
  <PresentationFormat>Custom</PresentationFormat>
  <Paragraphs>135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Slide 1</vt:lpstr>
      <vt:lpstr>শিক্ষক 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Juel Rana</cp:lastModifiedBy>
  <cp:revision>597</cp:revision>
  <dcterms:created xsi:type="dcterms:W3CDTF">2019-10-09T08:40:31Z</dcterms:created>
  <dcterms:modified xsi:type="dcterms:W3CDTF">2020-08-25T10:24:20Z</dcterms:modified>
</cp:coreProperties>
</file>