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94" r:id="rId2"/>
    <p:sldId id="257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272" r:id="rId21"/>
    <p:sldId id="301" r:id="rId22"/>
    <p:sldId id="271" r:id="rId23"/>
    <p:sldId id="266" r:id="rId24"/>
    <p:sldId id="297" r:id="rId25"/>
  </p:sldIdLst>
  <p:sldSz cx="13716000" cy="8229600"/>
  <p:notesSz cx="6858000" cy="9144000"/>
  <p:defaultTextStyle>
    <a:defPPr>
      <a:defRPr lang="en-US"/>
    </a:defPPr>
    <a:lvl1pPr marL="0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27004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54008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881012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08016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135020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762024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389029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016033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FEDE"/>
    <a:srgbClr val="FCC0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>
      <p:cViewPr varScale="1">
        <p:scale>
          <a:sx n="60" d="100"/>
          <a:sy n="60" d="100"/>
        </p:scale>
        <p:origin x="810" y="72"/>
      </p:cViewPr>
      <p:guideLst>
        <p:guide orient="horz" pos="2592"/>
        <p:guide pos="43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542B9E-55C0-4CFC-802F-1BBF3FF6499F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CC405-FE0F-4055-9D71-45E8DF3FF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14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শিক্ষার্থীদের শুভেচ্ছা জানাবেন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। আপনাদের নিজস্ব কলাকৌশল প্রয়োগ করেও সুন্দর ভাবে ক্লাসটি উপস্থাপন করতে পারেন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CC405-FE0F-4055-9D71-45E8DF3FF1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645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এককভাবে   প্রশ্ন করে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উত্তর আদায় করার মধ্য দিয়ে পাঠটি কতটুকু শিখতে পারলো এবং তাদের চিন্তন দক্ষতা কতটুকু বৃদ্ধি পেল তা যাচাই করা যেতে পারে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CC405-FE0F-4055-9D71-45E8DF3FF10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63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556511"/>
            <a:ext cx="11658600" cy="176403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663440"/>
            <a:ext cx="9601200" cy="21031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2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54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81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08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35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762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89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016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9566"/>
            <a:ext cx="1234440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920240"/>
            <a:ext cx="12344400" cy="543115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329566"/>
            <a:ext cx="3086100" cy="702183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29566"/>
            <a:ext cx="9029700" cy="702183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9566"/>
            <a:ext cx="1234440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20240"/>
            <a:ext cx="12344400" cy="54311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5288281"/>
            <a:ext cx="11658600" cy="1634490"/>
          </a:xfrm>
          <a:prstGeom prst="rect">
            <a:avLst/>
          </a:prstGeom>
        </p:spPr>
        <p:txBody>
          <a:bodyPr anchor="t"/>
          <a:lstStyle>
            <a:lvl1pPr algn="l">
              <a:defRPr sz="5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488056"/>
            <a:ext cx="11658600" cy="18002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2700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5400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8101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50801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1350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7620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38902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501603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9566"/>
            <a:ext cx="1234440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20240"/>
            <a:ext cx="6057900" cy="5431156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7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1920240"/>
            <a:ext cx="6057900" cy="5431156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7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9566"/>
            <a:ext cx="12344400" cy="1371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42136"/>
            <a:ext cx="6060282" cy="76771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300" b="1"/>
            </a:lvl1pPr>
            <a:lvl2pPr marL="627004" indent="0">
              <a:buNone/>
              <a:defRPr sz="2700" b="1"/>
            </a:lvl2pPr>
            <a:lvl3pPr marL="1254008" indent="0">
              <a:buNone/>
              <a:defRPr sz="2500" b="1"/>
            </a:lvl3pPr>
            <a:lvl4pPr marL="1881012" indent="0">
              <a:buNone/>
              <a:defRPr sz="2200" b="1"/>
            </a:lvl4pPr>
            <a:lvl5pPr marL="2508016" indent="0">
              <a:buNone/>
              <a:defRPr sz="2200" b="1"/>
            </a:lvl5pPr>
            <a:lvl6pPr marL="3135020" indent="0">
              <a:buNone/>
              <a:defRPr sz="2200" b="1"/>
            </a:lvl6pPr>
            <a:lvl7pPr marL="3762024" indent="0">
              <a:buNone/>
              <a:defRPr sz="2200" b="1"/>
            </a:lvl7pPr>
            <a:lvl8pPr marL="4389029" indent="0">
              <a:buNone/>
              <a:defRPr sz="2200" b="1"/>
            </a:lvl8pPr>
            <a:lvl9pPr marL="5016033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09850"/>
            <a:ext cx="6060282" cy="4741546"/>
          </a:xfrm>
          <a:prstGeom prst="rect">
            <a:avLst/>
          </a:prstGeom>
        </p:spPr>
        <p:txBody>
          <a:bodyPr/>
          <a:lstStyle>
            <a:lvl1pPr>
              <a:defRPr sz="3300"/>
            </a:lvl1pPr>
            <a:lvl2pPr>
              <a:defRPr sz="27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1842136"/>
            <a:ext cx="6062663" cy="76771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300" b="1"/>
            </a:lvl1pPr>
            <a:lvl2pPr marL="627004" indent="0">
              <a:buNone/>
              <a:defRPr sz="2700" b="1"/>
            </a:lvl2pPr>
            <a:lvl3pPr marL="1254008" indent="0">
              <a:buNone/>
              <a:defRPr sz="2500" b="1"/>
            </a:lvl3pPr>
            <a:lvl4pPr marL="1881012" indent="0">
              <a:buNone/>
              <a:defRPr sz="2200" b="1"/>
            </a:lvl4pPr>
            <a:lvl5pPr marL="2508016" indent="0">
              <a:buNone/>
              <a:defRPr sz="2200" b="1"/>
            </a:lvl5pPr>
            <a:lvl6pPr marL="3135020" indent="0">
              <a:buNone/>
              <a:defRPr sz="2200" b="1"/>
            </a:lvl6pPr>
            <a:lvl7pPr marL="3762024" indent="0">
              <a:buNone/>
              <a:defRPr sz="2200" b="1"/>
            </a:lvl7pPr>
            <a:lvl8pPr marL="4389029" indent="0">
              <a:buNone/>
              <a:defRPr sz="2200" b="1"/>
            </a:lvl8pPr>
            <a:lvl9pPr marL="5016033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609850"/>
            <a:ext cx="6062663" cy="4741546"/>
          </a:xfrm>
          <a:prstGeom prst="rect">
            <a:avLst/>
          </a:prstGeom>
        </p:spPr>
        <p:txBody>
          <a:bodyPr/>
          <a:lstStyle>
            <a:lvl1pPr>
              <a:defRPr sz="3300"/>
            </a:lvl1pPr>
            <a:lvl2pPr>
              <a:defRPr sz="27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9566"/>
            <a:ext cx="1234440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27660"/>
            <a:ext cx="4512470" cy="1394460"/>
          </a:xfrm>
          <a:prstGeom prst="rect">
            <a:avLst/>
          </a:prstGeo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327660"/>
            <a:ext cx="7667625" cy="7023736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3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722120"/>
            <a:ext cx="4512470" cy="56292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27004" indent="0">
              <a:buNone/>
              <a:defRPr sz="1600"/>
            </a:lvl2pPr>
            <a:lvl3pPr marL="1254008" indent="0">
              <a:buNone/>
              <a:defRPr sz="1400"/>
            </a:lvl3pPr>
            <a:lvl4pPr marL="1881012" indent="0">
              <a:buNone/>
              <a:defRPr sz="1200"/>
            </a:lvl4pPr>
            <a:lvl5pPr marL="2508016" indent="0">
              <a:buNone/>
              <a:defRPr sz="1200"/>
            </a:lvl5pPr>
            <a:lvl6pPr marL="3135020" indent="0">
              <a:buNone/>
              <a:defRPr sz="1200"/>
            </a:lvl6pPr>
            <a:lvl7pPr marL="3762024" indent="0">
              <a:buNone/>
              <a:defRPr sz="1200"/>
            </a:lvl7pPr>
            <a:lvl8pPr marL="4389029" indent="0">
              <a:buNone/>
              <a:defRPr sz="1200"/>
            </a:lvl8pPr>
            <a:lvl9pPr marL="5016033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5760720"/>
            <a:ext cx="8229600" cy="680086"/>
          </a:xfrm>
          <a:prstGeom prst="rect">
            <a:avLst/>
          </a:prstGeo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735330"/>
            <a:ext cx="8229600" cy="49377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/>
            </a:lvl1pPr>
            <a:lvl2pPr marL="627004" indent="0">
              <a:buNone/>
              <a:defRPr sz="3800"/>
            </a:lvl2pPr>
            <a:lvl3pPr marL="1254008" indent="0">
              <a:buNone/>
              <a:defRPr sz="3300"/>
            </a:lvl3pPr>
            <a:lvl4pPr marL="1881012" indent="0">
              <a:buNone/>
              <a:defRPr sz="2700"/>
            </a:lvl4pPr>
            <a:lvl5pPr marL="2508016" indent="0">
              <a:buNone/>
              <a:defRPr sz="2700"/>
            </a:lvl5pPr>
            <a:lvl6pPr marL="3135020" indent="0">
              <a:buNone/>
              <a:defRPr sz="2700"/>
            </a:lvl6pPr>
            <a:lvl7pPr marL="3762024" indent="0">
              <a:buNone/>
              <a:defRPr sz="2700"/>
            </a:lvl7pPr>
            <a:lvl8pPr marL="4389029" indent="0">
              <a:buNone/>
              <a:defRPr sz="2700"/>
            </a:lvl8pPr>
            <a:lvl9pPr marL="5016033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6440806"/>
            <a:ext cx="8229600" cy="9658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27004" indent="0">
              <a:buNone/>
              <a:defRPr sz="1600"/>
            </a:lvl2pPr>
            <a:lvl3pPr marL="1254008" indent="0">
              <a:buNone/>
              <a:defRPr sz="1400"/>
            </a:lvl3pPr>
            <a:lvl4pPr marL="1881012" indent="0">
              <a:buNone/>
              <a:defRPr sz="1200"/>
            </a:lvl4pPr>
            <a:lvl5pPr marL="2508016" indent="0">
              <a:buNone/>
              <a:defRPr sz="1200"/>
            </a:lvl5pPr>
            <a:lvl6pPr marL="3135020" indent="0">
              <a:buNone/>
              <a:defRPr sz="1200"/>
            </a:lvl6pPr>
            <a:lvl7pPr marL="3762024" indent="0">
              <a:buNone/>
              <a:defRPr sz="1200"/>
            </a:lvl7pPr>
            <a:lvl8pPr marL="4389029" indent="0">
              <a:buNone/>
              <a:defRPr sz="1200"/>
            </a:lvl8pPr>
            <a:lvl9pPr marL="5016033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54008" rtl="0" eaLnBrk="1" latinLnBrk="0" hangingPunct="1"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0253" indent="-470253" algn="l" defTabSz="1254008" rtl="0" eaLnBrk="1" latinLnBrk="0" hangingPunct="1">
        <a:spcBef>
          <a:spcPct val="20000"/>
        </a:spcBef>
        <a:buFont typeface="Arial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1018882" indent="-391878" algn="l" defTabSz="1254008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67510" indent="-313502" algn="l" defTabSz="1254008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14" indent="-313502" algn="l" defTabSz="1254008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821518" indent="-313502" algn="l" defTabSz="1254008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48522" indent="-313502" algn="l" defTabSz="125400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75527" indent="-313502" algn="l" defTabSz="125400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02531" indent="-313502" algn="l" defTabSz="125400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329535" indent="-313502" algn="l" defTabSz="125400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04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54008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881012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08016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35020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62024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89029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016033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fif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82540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914400"/>
            <a:ext cx="6156925" cy="41005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0" y="4495800"/>
            <a:ext cx="5562600" cy="186204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1500" b="1" spc="50" dirty="0" smtClean="0">
                <a:ln w="11430">
                  <a:solidFill>
                    <a:srgbClr val="C00000"/>
                  </a:solidFill>
                </a:ln>
                <a:solidFill>
                  <a:srgbClr val="92D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b="1" cap="none" spc="50" dirty="0">
              <a:ln w="11430">
                <a:solidFill>
                  <a:srgbClr val="C00000"/>
                </a:solidFill>
              </a:ln>
              <a:solidFill>
                <a:srgbClr val="92D05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67" t="2990" r="2960" b="3264"/>
          <a:stretch/>
        </p:blipFill>
        <p:spPr>
          <a:xfrm>
            <a:off x="7086600" y="0"/>
            <a:ext cx="6629400" cy="822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5" t="2811" r="47435" b="2845"/>
          <a:stretch/>
        </p:blipFill>
        <p:spPr>
          <a:xfrm>
            <a:off x="0" y="0"/>
            <a:ext cx="7101904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86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609600" y="381000"/>
            <a:ext cx="12360442" cy="707886"/>
          </a:xfrm>
          <a:prstGeom prst="rect">
            <a:avLst/>
          </a:prstGeom>
          <a:solidFill>
            <a:srgbClr val="FCC0E2"/>
          </a:solidFill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কংক্রিটের</a:t>
            </a:r>
            <a:r>
              <a:rPr lang="en-US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স্লাম্পের</a:t>
            </a:r>
            <a:r>
              <a:rPr lang="en-US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পরিমাণ</a:t>
            </a:r>
            <a:endParaRPr lang="en-US" sz="4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89284" y="6858000"/>
            <a:ext cx="12617116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1254008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পানিরোধী</a:t>
            </a:r>
            <a:r>
              <a:rPr lang="en-US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নির্মাণ</a:t>
            </a:r>
            <a:r>
              <a:rPr lang="en-US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কংক্রিট</a:t>
            </a:r>
            <a:r>
              <a:rPr lang="en-US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স্লাম্প</a:t>
            </a:r>
            <a:r>
              <a:rPr lang="en-US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৭৫ </a:t>
            </a:r>
            <a:r>
              <a:rPr lang="en-US" sz="2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মিমি</a:t>
            </a:r>
            <a:r>
              <a:rPr lang="en-US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১২০ </a:t>
            </a:r>
            <a:r>
              <a:rPr lang="en-US" sz="2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মিমি</a:t>
            </a:r>
            <a:endParaRPr lang="en-US" sz="28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877943"/>
            <a:ext cx="5384800" cy="40386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7" name="Straight Arrow Connector 6"/>
          <p:cNvCxnSpPr/>
          <p:nvPr/>
        </p:nvCxnSpPr>
        <p:spPr>
          <a:xfrm flipV="1">
            <a:off x="10058400" y="3000799"/>
            <a:ext cx="76200" cy="385720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841847"/>
            <a:ext cx="5600700" cy="40746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1779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609600" y="381000"/>
            <a:ext cx="12360442" cy="707886"/>
          </a:xfrm>
          <a:prstGeom prst="rect">
            <a:avLst/>
          </a:prstGeom>
          <a:solidFill>
            <a:srgbClr val="FCC0E2"/>
          </a:solidFill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কংক্রিটের</a:t>
            </a:r>
            <a:r>
              <a:rPr lang="en-US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স্লাম্পের</a:t>
            </a:r>
            <a:r>
              <a:rPr lang="en-US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পরিমাণ</a:t>
            </a:r>
            <a:endParaRPr lang="en-US" sz="4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89284" y="6858000"/>
            <a:ext cx="12617116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1254008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ভাইব্রেটেড</a:t>
            </a: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কংক্রিট</a:t>
            </a: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স্লাম্প</a:t>
            </a: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১২ </a:t>
            </a:r>
            <a:r>
              <a:rPr lang="en-US" sz="36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মিমি</a:t>
            </a: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২৫ </a:t>
            </a:r>
            <a:r>
              <a:rPr lang="en-US" sz="36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মিমি</a:t>
            </a:r>
            <a:endParaRPr lang="en-US" sz="36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877943"/>
            <a:ext cx="5384800" cy="40386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7" name="Straight Arrow Connector 6"/>
          <p:cNvCxnSpPr/>
          <p:nvPr/>
        </p:nvCxnSpPr>
        <p:spPr>
          <a:xfrm flipV="1">
            <a:off x="9753600" y="3000800"/>
            <a:ext cx="381000" cy="38572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877943"/>
            <a:ext cx="5079020" cy="4038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2477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609600" y="381000"/>
            <a:ext cx="12360442" cy="707886"/>
          </a:xfrm>
          <a:prstGeom prst="rect">
            <a:avLst/>
          </a:prstGeom>
          <a:solidFill>
            <a:srgbClr val="FCC0E2"/>
          </a:solidFill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কংক্রিটের</a:t>
            </a:r>
            <a:r>
              <a:rPr lang="en-US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স্লাম্পের</a:t>
            </a:r>
            <a:r>
              <a:rPr lang="en-US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পরিমাণ</a:t>
            </a:r>
            <a:endParaRPr lang="en-US" sz="4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89284" y="6858000"/>
            <a:ext cx="12617116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1254008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পুরু</a:t>
            </a: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কংক্রিট</a:t>
            </a: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কংক্রিট</a:t>
            </a: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স্লাম্প</a:t>
            </a: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২৫ </a:t>
            </a:r>
            <a:r>
              <a:rPr lang="en-US" sz="36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মিমি</a:t>
            </a: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36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মিমি</a:t>
            </a:r>
            <a:endParaRPr lang="en-US" sz="36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877943"/>
            <a:ext cx="5384800" cy="40386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7" name="Straight Arrow Connector 6"/>
          <p:cNvCxnSpPr/>
          <p:nvPr/>
        </p:nvCxnSpPr>
        <p:spPr>
          <a:xfrm flipV="1">
            <a:off x="9753600" y="3000800"/>
            <a:ext cx="381000" cy="38572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75" y="1877943"/>
            <a:ext cx="4803189" cy="4038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8180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366" y="6296851"/>
            <a:ext cx="2162174" cy="16195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64012">
            <a:off x="8241167" y="3647308"/>
            <a:ext cx="1828800" cy="2286000"/>
          </a:xfrm>
          <a:prstGeom prst="rect">
            <a:avLst/>
          </a:prstGeom>
        </p:spPr>
      </p:pic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609600" y="381000"/>
            <a:ext cx="12360442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স্লাম্প</a:t>
            </a:r>
            <a:r>
              <a:rPr lang="en-US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টেস্ট</a:t>
            </a:r>
            <a:endParaRPr lang="en-US" sz="4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629652" y="1219200"/>
            <a:ext cx="7599947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1254008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যন্ত্রপাতি</a:t>
            </a: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 </a:t>
            </a:r>
            <a:r>
              <a:rPr lang="en-US" sz="36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উপকরণঃ</a:t>
            </a:r>
            <a:endParaRPr lang="en-US" sz="36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29652" y="2286000"/>
            <a:ext cx="12344400" cy="5431156"/>
          </a:xfrm>
        </p:spPr>
        <p:txBody>
          <a:bodyPr/>
          <a:lstStyle/>
          <a:p>
            <a:r>
              <a:rPr lang="en-US" sz="3200" dirty="0" smtClean="0"/>
              <a:t>১। </a:t>
            </a:r>
            <a:r>
              <a:rPr lang="en-US" sz="3200" dirty="0" err="1" smtClean="0"/>
              <a:t>স্লাম</a:t>
            </a:r>
            <a:r>
              <a:rPr lang="en-US" sz="3200" dirty="0" smtClean="0"/>
              <a:t> </a:t>
            </a:r>
            <a:r>
              <a:rPr lang="en-US" sz="3200" dirty="0" err="1" smtClean="0"/>
              <a:t>কৌণ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২। </a:t>
            </a:r>
            <a:r>
              <a:rPr lang="en-US" sz="3200" dirty="0" err="1" smtClean="0"/>
              <a:t>ছোট</a:t>
            </a:r>
            <a:r>
              <a:rPr lang="en-US" sz="3200" dirty="0" smtClean="0"/>
              <a:t> </a:t>
            </a:r>
            <a:r>
              <a:rPr lang="en-US" sz="3200" dirty="0" err="1" smtClean="0"/>
              <a:t>কুর্ণি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/>
              <a:t>৩</a:t>
            </a:r>
            <a:r>
              <a:rPr lang="en-US" sz="3200" dirty="0" smtClean="0"/>
              <a:t>। </a:t>
            </a:r>
            <a:r>
              <a:rPr lang="en-US" sz="3200" dirty="0" err="1" smtClean="0"/>
              <a:t>রড</a:t>
            </a:r>
            <a:r>
              <a:rPr lang="en-US" sz="3200" dirty="0" smtClean="0"/>
              <a:t> </a:t>
            </a:r>
          </a:p>
          <a:p>
            <a:endParaRPr lang="en-US" sz="3200" dirty="0" smtClean="0"/>
          </a:p>
          <a:p>
            <a:r>
              <a:rPr lang="en-US" sz="3200" dirty="0" smtClean="0"/>
              <a:t>৪। </a:t>
            </a:r>
            <a:r>
              <a:rPr lang="en-US" sz="3200" dirty="0" err="1" smtClean="0"/>
              <a:t>স্কেল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৫। </a:t>
            </a:r>
            <a:r>
              <a:rPr lang="en-US" sz="3200" dirty="0" err="1" smtClean="0"/>
              <a:t>স্লাম্প</a:t>
            </a:r>
            <a:r>
              <a:rPr lang="en-US" sz="3200" dirty="0"/>
              <a:t> </a:t>
            </a:r>
            <a:r>
              <a:rPr lang="en-US" sz="3200" dirty="0" err="1" smtClean="0"/>
              <a:t>প্লেট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99" y="1123949"/>
            <a:ext cx="1600201" cy="2000252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3505200" y="2514600"/>
            <a:ext cx="4953000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3065274"/>
            <a:ext cx="1447800" cy="14478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3505200" y="3733800"/>
            <a:ext cx="4953000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590800" y="4790308"/>
            <a:ext cx="5334000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917" y="5001579"/>
            <a:ext cx="2509884" cy="1670214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2667000" y="6071167"/>
            <a:ext cx="5334000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505201" y="7239000"/>
            <a:ext cx="4419599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29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762000" y="533400"/>
            <a:ext cx="1219200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স্লাম্প</a:t>
            </a:r>
            <a:r>
              <a:rPr lang="en-US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টেস্ট</a:t>
            </a:r>
            <a:r>
              <a:rPr lang="en-US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4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371600"/>
            <a:ext cx="6858000" cy="5136881"/>
          </a:xfrm>
          <a:prstGeom prst="rect">
            <a:avLst/>
          </a:prstGeom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489284" y="6858000"/>
            <a:ext cx="12617116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1254008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সমতল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জায়গায়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স্লাম্প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প্লেটটি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বসাতে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79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70" b="25414"/>
          <a:stretch/>
        </p:blipFill>
        <p:spPr>
          <a:xfrm>
            <a:off x="2590800" y="457200"/>
            <a:ext cx="7772400" cy="5321665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457200" y="6324600"/>
            <a:ext cx="12617116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1254008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স্লাম্প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প্লেটের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স্লাম্প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কৌণ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এইভাবে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বসাতে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73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84" y="533400"/>
            <a:ext cx="4191000" cy="45978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685800"/>
            <a:ext cx="6882282" cy="4579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457200" y="5454141"/>
            <a:ext cx="12801600" cy="23083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1254008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সদ্যমিশ্রিত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কংক্রিট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স্তরে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ঢালতে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স্তরে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১৬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মিমি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ব্যাসের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রড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২৫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খুচিঁয়ে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ভর্তি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9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599" y="304800"/>
            <a:ext cx="7197343" cy="58673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609600" y="6172200"/>
            <a:ext cx="12801600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1254008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সম্পূর্ণ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ভর্তি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যাওয়ার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উপরিভাগটা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কুর্ণি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67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685800"/>
            <a:ext cx="6096000" cy="5198436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609600" y="6172200"/>
            <a:ext cx="12801600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1254008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দু’দিকের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হাতল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আস্তে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আস্তে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স্লাম্প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কৌণ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উঠাতে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61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685800"/>
            <a:ext cx="7162800" cy="5372100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609600" y="6172200"/>
            <a:ext cx="12801600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1254008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স্লাম্প</a:t>
            </a: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কৌণ</a:t>
            </a: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স্কেল</a:t>
            </a: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মাপতে</a:t>
            </a: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স্লাম্প</a:t>
            </a: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কৌণ</a:t>
            </a: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যাওয়া</a:t>
            </a: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কংক্রিটের</a:t>
            </a: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ব্যবধান</a:t>
            </a: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স্লাম্পের</a:t>
            </a: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82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Diagonal Corner Rectangle 9"/>
          <p:cNvSpPr/>
          <p:nvPr/>
        </p:nvSpPr>
        <p:spPr>
          <a:xfrm>
            <a:off x="6607418" y="2663167"/>
            <a:ext cx="6817817" cy="3554749"/>
          </a:xfrm>
          <a:prstGeom prst="round2DiagRect">
            <a:avLst/>
          </a:prstGeom>
          <a:solidFill>
            <a:schemeClr val="bg1"/>
          </a:solidFill>
          <a:ln>
            <a:solidFill>
              <a:srgbClr val="0064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740767" y="3364555"/>
            <a:ext cx="6551117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শ্রেণি       :    </a:t>
            </a:r>
            <a:r>
              <a:rPr lang="en-US" sz="32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দশম</a:t>
            </a:r>
            <a:endParaRPr lang="bn-BD" sz="3200" b="1" dirty="0" smtClean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বিষয়      :   </a:t>
            </a:r>
            <a:r>
              <a:rPr lang="bn-BD" sz="18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বিল্ডিং</a:t>
            </a:r>
            <a:r>
              <a:rPr lang="en-US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মেইনটেন্যান্স</a:t>
            </a:r>
            <a:r>
              <a:rPr lang="en-US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ট্রেড</a:t>
            </a:r>
            <a:endParaRPr lang="bn-BD" sz="2400" b="1" dirty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BD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:    </a:t>
            </a:r>
            <a:r>
              <a:rPr lang="en-US" sz="32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সপ্তম</a:t>
            </a:r>
            <a:endParaRPr lang="bn-BD" sz="3200" b="1" dirty="0" smtClean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সময়       </a:t>
            </a:r>
            <a:r>
              <a:rPr lang="en-AU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 মিনিট।</a:t>
            </a:r>
            <a:endParaRPr lang="en-US" sz="3200" b="1" dirty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1674319" y="3381040"/>
            <a:ext cx="4574082" cy="2562562"/>
          </a:xfrm>
          <a:prstGeom prst="round2DiagRect">
            <a:avLst/>
          </a:prstGeom>
          <a:solidFill>
            <a:schemeClr val="bg1"/>
          </a:solidFill>
          <a:ln>
            <a:solidFill>
              <a:srgbClr val="0064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905001" y="3657600"/>
            <a:ext cx="4495800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32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নীরেন্দ্র</a:t>
            </a:r>
            <a:r>
              <a:rPr lang="en-US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নাথ</a:t>
            </a:r>
            <a:r>
              <a:rPr lang="en-US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মুন্সী</a:t>
            </a:r>
            <a:endParaRPr lang="bn-BD" sz="3200" b="1" dirty="0" smtClean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ট্রেড</a:t>
            </a:r>
            <a:r>
              <a:rPr lang="en-US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ইন্সট্রাক্টর</a:t>
            </a:r>
            <a:endParaRPr lang="bn-BD" sz="3200" b="1" dirty="0" smtClean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munshinirendranath</a:t>
            </a:r>
            <a:r>
              <a:rPr lang="bn-BD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algn="just"/>
            <a:r>
              <a:rPr lang="bn-BD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@gmail.com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76900" y="471851"/>
            <a:ext cx="49530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60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4800" y="6716130"/>
            <a:ext cx="134112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নড়িয়া</a:t>
            </a:r>
            <a:r>
              <a:rPr lang="en-US" sz="36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বিহারীলাল</a:t>
            </a:r>
            <a:r>
              <a:rPr lang="en-US" sz="36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বিদ্যালয়,নড়িয়া,শরীয়তপুর</a:t>
            </a:r>
            <a:endParaRPr lang="bn-BD" sz="3600" b="1" dirty="0" smtClean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265" y="471851"/>
            <a:ext cx="2622884" cy="264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9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0" y="381000"/>
            <a:ext cx="5638800" cy="769441"/>
          </a:xfrm>
          <a:prstGeom prst="rect">
            <a:avLst/>
          </a:prstGeom>
          <a:solidFill>
            <a:schemeClr val="bg1"/>
          </a:solidFill>
          <a:ln>
            <a:solidFill>
              <a:srgbClr val="2B0C03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bn-BD" sz="4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কক কাজ</a:t>
            </a:r>
            <a:endParaRPr lang="en-US" sz="44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5638800"/>
            <a:ext cx="9601200" cy="1323439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40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স্লাম্প</a:t>
            </a:r>
            <a:r>
              <a:rPr lang="en-US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কৌণের</a:t>
            </a:r>
            <a:r>
              <a:rPr lang="en-US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অংকণ</a:t>
            </a:r>
            <a:r>
              <a:rPr lang="en-US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মাপ</a:t>
            </a:r>
            <a:r>
              <a:rPr lang="en-US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গুলি</a:t>
            </a:r>
            <a:r>
              <a:rPr lang="en-US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দেখাও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371601"/>
            <a:ext cx="8458200" cy="4495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533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0" y="560656"/>
            <a:ext cx="54102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en-US" sz="4800" b="1" dirty="0" err="1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লগত</a:t>
            </a:r>
            <a:r>
              <a:rPr lang="bn-BD" sz="48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371600"/>
            <a:ext cx="7696200" cy="4800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ound Diagonal Corner Rectangle 3"/>
          <p:cNvSpPr/>
          <p:nvPr/>
        </p:nvSpPr>
        <p:spPr>
          <a:xfrm>
            <a:off x="1600200" y="6188242"/>
            <a:ext cx="11049000" cy="1339345"/>
          </a:xfrm>
          <a:prstGeom prst="round2DiagRect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স্লাম্প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টেস্টের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প্রতিবেদন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51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10200" y="457200"/>
            <a:ext cx="3886200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09800" y="2362200"/>
            <a:ext cx="6116105" cy="533400"/>
          </a:xfrm>
          <a:prstGeom prst="rect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স্লাম্প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কৌণের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সাইজ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05788" y="3229053"/>
            <a:ext cx="7471611" cy="533400"/>
          </a:xfrm>
          <a:prstGeom prst="rect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স্লাম্প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টেস্টের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রডের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ব্যাস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05788" y="4051212"/>
            <a:ext cx="8081212" cy="533400"/>
          </a:xfrm>
          <a:prstGeom prst="rect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স্লাম্প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টেস্ট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কংক্রিট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স্তরে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ঢালা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05788" y="4938118"/>
            <a:ext cx="8081212" cy="533400"/>
          </a:xfrm>
          <a:prstGeom prst="rect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স্লাম্প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টেস্ট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করবো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47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438400" y="6477000"/>
            <a:ext cx="8839200" cy="1339345"/>
          </a:xfrm>
          <a:prstGeom prst="round2DiagRect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দেব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5800" y="457200"/>
            <a:ext cx="4495799" cy="830997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35" b="6632"/>
          <a:stretch/>
        </p:blipFill>
        <p:spPr>
          <a:xfrm>
            <a:off x="2819400" y="1524000"/>
            <a:ext cx="7755135" cy="46129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241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82540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914400"/>
            <a:ext cx="6156925" cy="41005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0" y="4495800"/>
            <a:ext cx="5562600" cy="186204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1500" b="1" spc="50" dirty="0" smtClean="0">
                <a:ln w="11430">
                  <a:solidFill>
                    <a:srgbClr val="C00000"/>
                  </a:solidFill>
                </a:ln>
                <a:solidFill>
                  <a:srgbClr val="92D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b="1" cap="none" spc="50" dirty="0">
              <a:ln w="11430">
                <a:solidFill>
                  <a:srgbClr val="C00000"/>
                </a:solidFill>
              </a:ln>
              <a:solidFill>
                <a:srgbClr val="92D05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67" t="2990" r="2960" b="3264"/>
          <a:stretch/>
        </p:blipFill>
        <p:spPr>
          <a:xfrm>
            <a:off x="7162800" y="0"/>
            <a:ext cx="6553200" cy="822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5" t="2811" r="47435" b="2845"/>
          <a:stretch/>
        </p:blipFill>
        <p:spPr>
          <a:xfrm>
            <a:off x="0" y="0"/>
            <a:ext cx="72390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23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685800"/>
            <a:ext cx="9067800" cy="1446550"/>
          </a:xfrm>
          <a:prstGeom prst="rect">
            <a:avLst/>
          </a:prstGeom>
          <a:solidFill>
            <a:schemeClr val="bg1"/>
          </a:solidFill>
          <a:ln w="57150">
            <a:solidFill>
              <a:srgbClr val="2B0C03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88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590175"/>
            <a:ext cx="12877800" cy="1107996"/>
          </a:xfrm>
          <a:prstGeom prst="rect">
            <a:avLst/>
          </a:prstGeom>
          <a:solidFill>
            <a:srgbClr val="FCC0E2"/>
          </a:solidFill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স্লাম্প</a:t>
            </a:r>
            <a:r>
              <a:rPr lang="en-US" sz="6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টেস্ট</a:t>
            </a:r>
            <a:r>
              <a:rPr lang="en-US" sz="6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6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নতি</a:t>
            </a:r>
            <a:r>
              <a:rPr lang="en-US" sz="6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পরীক্ষা</a:t>
            </a:r>
            <a:endParaRPr lang="en-US" sz="66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886200"/>
            <a:ext cx="575945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80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6608"/>
            <a:ext cx="12344400" cy="1371600"/>
          </a:xfrm>
          <a:solidFill>
            <a:srgbClr val="FCC0E2"/>
          </a:solidFill>
        </p:spPr>
        <p:txBody>
          <a:bodyPr/>
          <a:lstStyle/>
          <a:p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শিক্ষণ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90800"/>
            <a:ext cx="12344400" cy="5431156"/>
          </a:xfrm>
        </p:spPr>
        <p:txBody>
          <a:bodyPr/>
          <a:lstStyle/>
          <a:p>
            <a:r>
              <a:rPr lang="en-US" sz="3200" dirty="0" smtClean="0"/>
              <a:t>১। </a:t>
            </a:r>
            <a:r>
              <a:rPr lang="en-US" sz="3200" dirty="0" err="1" smtClean="0"/>
              <a:t>স্লাম</a:t>
            </a:r>
            <a:r>
              <a:rPr lang="en-US" sz="3200" dirty="0" smtClean="0"/>
              <a:t> </a:t>
            </a:r>
            <a:r>
              <a:rPr lang="en-US" sz="3200" dirty="0" err="1" smtClean="0"/>
              <a:t>কি</a:t>
            </a:r>
            <a:r>
              <a:rPr lang="en-US" sz="3200" dirty="0" smtClean="0"/>
              <a:t> </a:t>
            </a:r>
            <a:r>
              <a:rPr lang="en-US" sz="3200" dirty="0" err="1" smtClean="0"/>
              <a:t>তা</a:t>
            </a:r>
            <a:r>
              <a:rPr lang="en-US" sz="3200" dirty="0" smtClean="0"/>
              <a:t> </a:t>
            </a:r>
            <a:r>
              <a:rPr lang="en-US" sz="3200" dirty="0" err="1" smtClean="0"/>
              <a:t>বলতে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পারবে</a:t>
            </a:r>
            <a:r>
              <a:rPr lang="en-US" sz="3200" dirty="0" smtClean="0"/>
              <a:t>।</a:t>
            </a:r>
          </a:p>
          <a:p>
            <a:r>
              <a:rPr lang="en-US" sz="3200" dirty="0" smtClean="0"/>
              <a:t>২। </a:t>
            </a:r>
            <a:r>
              <a:rPr lang="en-US" sz="3200" dirty="0" err="1"/>
              <a:t>স্লাম্প</a:t>
            </a:r>
            <a:r>
              <a:rPr lang="en-US" sz="3200" dirty="0"/>
              <a:t> </a:t>
            </a:r>
            <a:r>
              <a:rPr lang="en-US" sz="3200" dirty="0" err="1"/>
              <a:t>কোনের</a:t>
            </a:r>
            <a:r>
              <a:rPr lang="en-US" sz="3200" dirty="0"/>
              <a:t> </a:t>
            </a:r>
            <a:r>
              <a:rPr lang="en-US" sz="3200" dirty="0" err="1"/>
              <a:t>মাপ</a:t>
            </a:r>
            <a:r>
              <a:rPr lang="en-US" sz="3200" dirty="0"/>
              <a:t> </a:t>
            </a:r>
            <a:r>
              <a:rPr lang="en-US" sz="3200" dirty="0" err="1"/>
              <a:t>বলতে</a:t>
            </a:r>
            <a:r>
              <a:rPr lang="en-US" sz="3200" dirty="0"/>
              <a:t> </a:t>
            </a:r>
            <a:r>
              <a:rPr lang="en-US" sz="3200" dirty="0" err="1"/>
              <a:t>পারবে</a:t>
            </a:r>
            <a:r>
              <a:rPr lang="en-US" sz="3200" dirty="0"/>
              <a:t>।</a:t>
            </a:r>
          </a:p>
          <a:p>
            <a:r>
              <a:rPr lang="en-US" sz="3200" dirty="0"/>
              <a:t>৩</a:t>
            </a:r>
            <a:r>
              <a:rPr lang="en-US" sz="3200" dirty="0" smtClean="0"/>
              <a:t>। </a:t>
            </a:r>
            <a:r>
              <a:rPr lang="en-US" sz="3200" dirty="0" err="1"/>
              <a:t>বিভিন্ন</a:t>
            </a:r>
            <a:r>
              <a:rPr lang="en-US" sz="3200" dirty="0"/>
              <a:t> </a:t>
            </a:r>
            <a:r>
              <a:rPr lang="en-US" sz="3200" dirty="0" err="1"/>
              <a:t>কাজে</a:t>
            </a:r>
            <a:r>
              <a:rPr lang="en-US" sz="3200" dirty="0"/>
              <a:t> </a:t>
            </a:r>
            <a:r>
              <a:rPr lang="en-US" sz="3200" dirty="0" err="1"/>
              <a:t>ব্যবহৃত</a:t>
            </a:r>
            <a:r>
              <a:rPr lang="en-US" sz="3200" dirty="0"/>
              <a:t> </a:t>
            </a:r>
            <a:r>
              <a:rPr lang="en-US" sz="3200" dirty="0" err="1"/>
              <a:t>কংক্রিটের</a:t>
            </a:r>
            <a:r>
              <a:rPr lang="en-US" sz="3200" dirty="0"/>
              <a:t> </a:t>
            </a:r>
            <a:r>
              <a:rPr lang="en-US" sz="3200" dirty="0" err="1"/>
              <a:t>স্লাম্পের</a:t>
            </a:r>
            <a:r>
              <a:rPr lang="en-US" sz="3200" dirty="0"/>
              <a:t> </a:t>
            </a:r>
            <a:r>
              <a:rPr lang="en-US" sz="3200" dirty="0" err="1"/>
              <a:t>পরিমান</a:t>
            </a:r>
            <a:r>
              <a:rPr lang="en-US" sz="3200" dirty="0"/>
              <a:t> </a:t>
            </a:r>
            <a:r>
              <a:rPr lang="en-US" sz="3200" dirty="0" err="1"/>
              <a:t>বলতে</a:t>
            </a:r>
            <a:r>
              <a:rPr lang="en-US" sz="3200" dirty="0"/>
              <a:t> </a:t>
            </a:r>
            <a:r>
              <a:rPr lang="en-US" sz="3200" dirty="0" err="1"/>
              <a:t>পারবে</a:t>
            </a:r>
            <a:r>
              <a:rPr lang="en-US" sz="3200" dirty="0" smtClean="0"/>
              <a:t>।</a:t>
            </a:r>
          </a:p>
          <a:p>
            <a:r>
              <a:rPr lang="en-US" sz="3200" dirty="0" smtClean="0"/>
              <a:t>৪। </a:t>
            </a:r>
            <a:r>
              <a:rPr lang="en-US" sz="3200" dirty="0" err="1" smtClean="0"/>
              <a:t>স্লাম্প</a:t>
            </a:r>
            <a:r>
              <a:rPr lang="en-US" sz="3200" dirty="0" smtClean="0"/>
              <a:t> </a:t>
            </a:r>
            <a:r>
              <a:rPr lang="en-US" sz="3200" dirty="0" err="1" smtClean="0"/>
              <a:t>টেস্ট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পদ্ধতি</a:t>
            </a:r>
            <a:r>
              <a:rPr lang="en-US" sz="3200" dirty="0" smtClean="0"/>
              <a:t> </a:t>
            </a:r>
            <a:r>
              <a:rPr lang="en-US" sz="3200" dirty="0" err="1" smtClean="0"/>
              <a:t>বর্ণনা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পারবে</a:t>
            </a:r>
            <a:r>
              <a:rPr lang="en-US" sz="3200" dirty="0" smtClean="0"/>
              <a:t>।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15204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স্লাম্প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828800"/>
            <a:ext cx="8077200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0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স্লাম্প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কৌণ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533" y="1904999"/>
            <a:ext cx="11209867" cy="548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4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12344400" cy="707886"/>
          </a:xfrm>
          <a:prstGeom prst="rect">
            <a:avLst/>
          </a:prstGeom>
          <a:solidFill>
            <a:srgbClr val="FCC0E2"/>
          </a:solidFill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কংক্রিটের</a:t>
            </a:r>
            <a:r>
              <a:rPr lang="en-US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স্লাম্পের</a:t>
            </a:r>
            <a:r>
              <a:rPr lang="en-US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পরিমাণ</a:t>
            </a:r>
            <a:endParaRPr lang="en-US" sz="4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820292"/>
            <a:ext cx="6013173" cy="4038600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533400" y="6934200"/>
            <a:ext cx="12480758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1254008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রাস্তা</a:t>
            </a:r>
            <a:r>
              <a:rPr lang="en-US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তৈরিতে</a:t>
            </a:r>
            <a:r>
              <a:rPr lang="en-US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কংক্রিট</a:t>
            </a:r>
            <a:r>
              <a:rPr lang="en-US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স্লাম্প</a:t>
            </a:r>
            <a:r>
              <a:rPr lang="en-US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২০ </a:t>
            </a:r>
            <a:r>
              <a:rPr lang="en-US" sz="40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মিমি</a:t>
            </a:r>
            <a:r>
              <a:rPr lang="en-US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৩০ </a:t>
            </a:r>
            <a:r>
              <a:rPr lang="en-US" sz="40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মিমি</a:t>
            </a:r>
            <a:endParaRPr lang="en-US" sz="4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820292"/>
            <a:ext cx="5384800" cy="40386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9" name="Straight Arrow Connector 8"/>
          <p:cNvCxnSpPr/>
          <p:nvPr/>
        </p:nvCxnSpPr>
        <p:spPr>
          <a:xfrm flipV="1">
            <a:off x="9677400" y="2971800"/>
            <a:ext cx="914400" cy="41148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162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609600" y="381000"/>
            <a:ext cx="12360442" cy="707886"/>
          </a:xfrm>
          <a:prstGeom prst="rect">
            <a:avLst/>
          </a:prstGeom>
          <a:solidFill>
            <a:srgbClr val="FCC0E2"/>
          </a:solidFill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কংক্রিটের</a:t>
            </a:r>
            <a:r>
              <a:rPr lang="en-US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স্লাম্পের</a:t>
            </a:r>
            <a:r>
              <a:rPr lang="en-US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পরিমাণ</a:t>
            </a:r>
            <a:endParaRPr lang="en-US" sz="4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/>
          <a:stretch/>
        </p:blipFill>
        <p:spPr>
          <a:xfrm>
            <a:off x="598571" y="1371600"/>
            <a:ext cx="6608346" cy="4066674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399674"/>
            <a:ext cx="5384800" cy="40386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7" name="Straight Arrow Connector 6"/>
          <p:cNvCxnSpPr/>
          <p:nvPr/>
        </p:nvCxnSpPr>
        <p:spPr>
          <a:xfrm flipV="1">
            <a:off x="9525000" y="2551182"/>
            <a:ext cx="914400" cy="430681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itle 3"/>
          <p:cNvSpPr txBox="1">
            <a:spLocks/>
          </p:cNvSpPr>
          <p:nvPr/>
        </p:nvSpPr>
        <p:spPr>
          <a:xfrm>
            <a:off x="489284" y="6858000"/>
            <a:ext cx="12617116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1254008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আরসিসি</a:t>
            </a:r>
            <a:r>
              <a:rPr lang="en-US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ছাদ</a:t>
            </a:r>
            <a:r>
              <a:rPr lang="en-US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</a:t>
            </a:r>
            <a:r>
              <a:rPr lang="en-US" sz="2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বীম</a:t>
            </a:r>
            <a:r>
              <a:rPr lang="en-US" sz="2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ওয়াল</a:t>
            </a:r>
            <a:r>
              <a:rPr lang="en-US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তৈরিতে</a:t>
            </a:r>
            <a:r>
              <a:rPr lang="en-US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কংক্রিট</a:t>
            </a:r>
            <a:r>
              <a:rPr lang="en-US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স্লাম্প</a:t>
            </a:r>
            <a:r>
              <a:rPr lang="en-US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2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মিমি</a:t>
            </a:r>
            <a:r>
              <a:rPr lang="en-US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১০০ </a:t>
            </a:r>
            <a:r>
              <a:rPr lang="en-US" sz="2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মিমি</a:t>
            </a:r>
            <a:endParaRPr lang="en-US" sz="28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33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489284" y="6858000"/>
            <a:ext cx="12617116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1254008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কলাম,রিটেইনিং</a:t>
            </a:r>
            <a:r>
              <a:rPr lang="en-US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ওয়াল</a:t>
            </a:r>
            <a:r>
              <a:rPr lang="en-US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তৈরিতে</a:t>
            </a:r>
            <a:r>
              <a:rPr lang="en-US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কংক্রিট</a:t>
            </a:r>
            <a:r>
              <a:rPr lang="en-US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স্লাম্প</a:t>
            </a:r>
            <a:r>
              <a:rPr lang="en-US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৭৫ </a:t>
            </a:r>
            <a:r>
              <a:rPr lang="en-US" sz="2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মিমি</a:t>
            </a:r>
            <a:r>
              <a:rPr lang="en-US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১৫০ </a:t>
            </a:r>
            <a:r>
              <a:rPr lang="en-US" sz="2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মিমি</a:t>
            </a:r>
            <a:endParaRPr lang="en-US" sz="28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3"/>
          <p:cNvSpPr txBox="1">
            <a:spLocks noGrp="1"/>
          </p:cNvSpPr>
          <p:nvPr>
            <p:ph type="title"/>
          </p:nvPr>
        </p:nvSpPr>
        <p:spPr>
          <a:xfrm>
            <a:off x="609600" y="381000"/>
            <a:ext cx="12360442" cy="707886"/>
          </a:xfrm>
          <a:prstGeom prst="rect">
            <a:avLst/>
          </a:prstGeom>
          <a:solidFill>
            <a:srgbClr val="FCC0E2"/>
          </a:solidFill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কংক্রিটের</a:t>
            </a:r>
            <a:r>
              <a:rPr lang="en-US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স্লাম্পের</a:t>
            </a:r>
            <a:r>
              <a:rPr lang="en-US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পরিমাণ</a:t>
            </a:r>
            <a:endParaRPr lang="en-US" sz="4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45" y="1692205"/>
            <a:ext cx="6076950" cy="4562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877943"/>
            <a:ext cx="5384800" cy="40386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8" name="Straight Arrow Connector 7"/>
          <p:cNvCxnSpPr/>
          <p:nvPr/>
        </p:nvCxnSpPr>
        <p:spPr>
          <a:xfrm flipV="1">
            <a:off x="10058400" y="3000799"/>
            <a:ext cx="76200" cy="385720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749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4277</TotalTime>
  <Words>412</Words>
  <Application>Microsoft Office PowerPoint</Application>
  <PresentationFormat>Custom</PresentationFormat>
  <Paragraphs>66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শিক্ষণ ফল</vt:lpstr>
      <vt:lpstr>স্লাম্প</vt:lpstr>
      <vt:lpstr>স্লাম্প কৌণ</vt:lpstr>
      <vt:lpstr>বিভিন্ন কাজে ব্যবহৃত কংক্রিটের স্লাম্পের পরিমাণ</vt:lpstr>
      <vt:lpstr>বিভিন্ন কাজে ব্যবহৃত কংক্রিটের স্লাম্পের পরিমাণ</vt:lpstr>
      <vt:lpstr>বিভিন্ন কাজে ব্যবহৃত কংক্রিটের স্লাম্পের পরিমাণ</vt:lpstr>
      <vt:lpstr>বিভিন্ন কাজে ব্যবহৃত কংক্রিটের স্লাম্পের পরিমাণ</vt:lpstr>
      <vt:lpstr>বিভিন্ন কাজে ব্যবহৃত কংক্রিটের স্লাম্পের পরিমাণ</vt:lpstr>
      <vt:lpstr>বিভিন্ন কাজে ব্যবহৃত কংক্রিটের স্লাম্পের পরিমাণ</vt:lpstr>
      <vt:lpstr>স্লাম্প টেস্ট</vt:lpstr>
      <vt:lpstr>স্লাম্প টেস্ট করার পদ্ধতি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SCE</dc:creator>
  <cp:lastModifiedBy>Windows User</cp:lastModifiedBy>
  <cp:revision>265</cp:revision>
  <dcterms:created xsi:type="dcterms:W3CDTF">2006-08-16T00:00:00Z</dcterms:created>
  <dcterms:modified xsi:type="dcterms:W3CDTF">2020-08-20T14:54:58Z</dcterms:modified>
</cp:coreProperties>
</file>