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75" r:id="rId9"/>
    <p:sldId id="276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9C6EF-D50A-4D4E-8F2D-73EBF1CDC8C2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B028-65D0-4B66-89B2-9EBCBAE64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B028-65D0-4B66-89B2-9EBCBAE644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36395-8A90-42E2-89E8-94A27E5BF7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B028-65D0-4B66-89B2-9EBCBAE644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F93A-0EDE-4AEA-8176-EB00DA31C21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C3CD-EBC5-4C3E-AAB4-4341C276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57200"/>
            <a:ext cx="7049414" cy="554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3276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تعريف الكلام</a:t>
            </a:r>
            <a:endParaRPr lang="en-US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010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Sentence /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বাক্য়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الكلام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124200"/>
            <a:ext cx="7543800" cy="14157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قال صاحب اللكتاب هداية النحو-</a:t>
            </a:r>
          </a:p>
          <a:p>
            <a:pPr algn="ctr"/>
            <a:r>
              <a:rPr lang="ar-SA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الكلام لفظ تضمّن كلمتين </a:t>
            </a:r>
            <a:r>
              <a:rPr lang="ar-SA" sz="5400" b="1" u="sng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بالإسناد</a:t>
            </a:r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20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81000"/>
            <a:ext cx="1676400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الإسناد</a:t>
            </a:r>
            <a:endParaRPr lang="en-US" sz="4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48200" y="1295400"/>
            <a:ext cx="2286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2286000" y="1295400"/>
            <a:ext cx="2362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0" y="2438400"/>
            <a:ext cx="2057400" cy="2133600"/>
          </a:xfrm>
          <a:prstGeom prst="rect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</a:t>
            </a:r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لمسند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predicate</a:t>
            </a:r>
          </a:p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বিধেয়</a:t>
            </a:r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286000"/>
            <a:ext cx="2057400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لمسند إليه</a:t>
            </a:r>
          </a:p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SuBJECt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উদ্দেশ্য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029200"/>
            <a:ext cx="79248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الإسناد التعلقّ بين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المسند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المسند إليه</a:t>
            </a:r>
            <a:r>
              <a:rPr lang="ar-SA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3352800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1905000" cy="792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المثال</a:t>
            </a:r>
            <a:endParaRPr lang="en-US" b="1" cap="all" dirty="0">
              <a:ln w="90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76962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(ا) </a:t>
            </a:r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الله </a:t>
            </a:r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خالق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Allah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is creator /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আল্লাহ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স্রষ্টা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352800"/>
            <a:ext cx="670560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 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আল্লাহ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সৃষ্টি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করেছেন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/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Allah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created 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(ب(– خلق</a:t>
            </a:r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</a:t>
            </a:r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ادم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1828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990600" y="1905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33600" y="24384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المسند إليه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438400"/>
            <a:ext cx="1447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المسند</a:t>
            </a:r>
            <a:endParaRPr lang="en-US" sz="4400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4876800" y="47244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238500" y="4610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24400" y="5410200"/>
            <a:ext cx="1676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المسند</a:t>
            </a:r>
            <a:r>
              <a:rPr lang="ar-SA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66800" y="54102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المسند إليه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27432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أقسام الكلام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1447800"/>
            <a:ext cx="3124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>
                <a:solidFill>
                  <a:srgbClr val="002060"/>
                </a:solidFill>
              </a:rPr>
              <a:t>ا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جملة الخبريّه</a:t>
            </a:r>
            <a:endParaRPr lang="ar-SA" sz="4800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Assertive sentence</a:t>
            </a:r>
            <a:endParaRPr lang="en-US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3429000" cy="2667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Interrogative, Imperative,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Optative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Exclamatory Sentence</a:t>
            </a:r>
            <a:endParaRPr lang="en-US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5791200" y="838200"/>
            <a:ext cx="1066800" cy="5334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 flipV="1">
            <a:off x="1752600" y="838200"/>
            <a:ext cx="990600" cy="4572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191794" y="4495006"/>
            <a:ext cx="2133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57800" y="4038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5486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086894" y="4990306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3276600" y="472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276600" y="5867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19800" y="5105400"/>
            <a:ext cx="19812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الفعليّة</a:t>
            </a:r>
            <a:endParaRPr lang="en-US" sz="5400" dirty="0"/>
          </a:p>
        </p:txBody>
      </p:sp>
      <p:sp>
        <p:nvSpPr>
          <p:cNvPr id="30" name="Rectangle 29"/>
          <p:cNvSpPr/>
          <p:nvPr/>
        </p:nvSpPr>
        <p:spPr>
          <a:xfrm>
            <a:off x="6019800" y="3581400"/>
            <a:ext cx="2057400" cy="1066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الاسميّة</a:t>
            </a:r>
            <a:endParaRPr lang="en-US" sz="4800" dirty="0"/>
          </a:p>
        </p:txBody>
      </p:sp>
      <p:sp>
        <p:nvSpPr>
          <p:cNvPr id="31" name="Rectangle 30"/>
          <p:cNvSpPr/>
          <p:nvPr/>
        </p:nvSpPr>
        <p:spPr>
          <a:xfrm>
            <a:off x="1066800" y="4343400"/>
            <a:ext cx="2057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الاسميّة</a:t>
            </a:r>
            <a:endParaRPr lang="en-US" sz="4800" dirty="0"/>
          </a:p>
        </p:txBody>
      </p:sp>
      <p:sp>
        <p:nvSpPr>
          <p:cNvPr id="32" name="Rectangle 31"/>
          <p:cNvSpPr/>
          <p:nvPr/>
        </p:nvSpPr>
        <p:spPr>
          <a:xfrm>
            <a:off x="1066800" y="5410200"/>
            <a:ext cx="1981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الفعليّة</a:t>
            </a:r>
            <a:endParaRPr lang="en-US" sz="54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752600"/>
            <a:ext cx="5715000" cy="39087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(ا) </a:t>
            </a:r>
            <a:r>
              <a:rPr lang="ar-SA" sz="4400" dirty="0" smtClean="0">
                <a:solidFill>
                  <a:srgbClr val="C00000"/>
                </a:solidFill>
              </a:rPr>
              <a:t>ا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 الإسميّة</a:t>
            </a:r>
          </a:p>
          <a:p>
            <a:pPr algn="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(ب) الجملة الخبريّه الفعليّة</a:t>
            </a:r>
          </a:p>
          <a:p>
            <a:pPr algn="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(ج)</a:t>
            </a:r>
            <a:r>
              <a:rPr lang="ar-SA" sz="4400" dirty="0" smtClean="0">
                <a:solidFill>
                  <a:schemeClr val="accent5"/>
                </a:solidFill>
              </a:rPr>
              <a:t> ا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 الإسميّة</a:t>
            </a:r>
          </a:p>
          <a:p>
            <a:pPr algn="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(د) </a:t>
            </a:r>
            <a:r>
              <a:rPr lang="ar-SA" sz="4400" dirty="0" smtClean="0">
                <a:solidFill>
                  <a:schemeClr val="accent5"/>
                </a:solidFill>
              </a:rPr>
              <a:t>ا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 الفعليّة </a:t>
            </a:r>
            <a:endParaRPr lang="en-US" sz="4400" dirty="0" smtClean="0">
              <a:solidFill>
                <a:schemeClr val="accent5"/>
              </a:solidFill>
            </a:endParaRPr>
          </a:p>
          <a:p>
            <a:pPr algn="r"/>
            <a:endParaRPr lang="ar-SA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33400"/>
            <a:ext cx="5486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أقسام الكلام أو الجملة اربعة اجمالا:</a:t>
            </a:r>
            <a:endParaRPr lang="en-US" sz="20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495800" cy="7159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تعريف الاسميّة والفعليّة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1430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76600" y="2286000"/>
            <a:ext cx="28194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 </a:t>
            </a:r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خالقٌ</a:t>
            </a:r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3276600" y="4800600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خلق</a:t>
            </a:r>
            <a:r>
              <a:rPr lang="ar-S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الله</a:t>
            </a:r>
            <a:r>
              <a:rPr lang="ar-S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ادم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429000"/>
            <a:ext cx="74676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10207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الأمثال للجمل المذكورة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696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(ا) </a:t>
            </a:r>
            <a:r>
              <a:rPr lang="ar-SA" sz="4000" dirty="0" smtClean="0"/>
              <a:t>ا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 الإسميّة، مثالها: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قام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خالدٌ</a:t>
            </a:r>
            <a:r>
              <a:rPr lang="ar-SA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200" u="sng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95601"/>
            <a:ext cx="777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(ب) </a:t>
            </a:r>
            <a:r>
              <a:rPr lang="ar-SA" sz="4000" dirty="0" smtClean="0"/>
              <a:t>ا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الخبريّه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الفعليّة، مثالها: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خالدٌ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قايمٌ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410200"/>
            <a:ext cx="7696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د) </a:t>
            </a:r>
            <a:r>
              <a:rPr lang="ar-SA" sz="3600" dirty="0" smtClean="0">
                <a:solidFill>
                  <a:srgbClr val="002060"/>
                </a:solidFill>
              </a:rPr>
              <a:t>ا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 الفعليّة ، مثالها: </a:t>
            </a:r>
            <a:r>
              <a:rPr lang="ar-SA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اكتب</a:t>
            </a:r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كتابك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343400"/>
            <a:ext cx="7696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(ج) </a:t>
            </a:r>
            <a:r>
              <a:rPr lang="ar-SA" sz="3200" dirty="0" smtClean="0">
                <a:solidFill>
                  <a:srgbClr val="002060"/>
                </a:solidFill>
              </a:rPr>
              <a:t>ا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لجملة الانشائية الإسميّة، مثالها: </a:t>
            </a:r>
            <a:r>
              <a:rPr lang="ar-SA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لعلّ </a:t>
            </a:r>
            <a:r>
              <a:rPr lang="ar-SA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كتابك 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يكتب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24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5181600" cy="868362"/>
          </a:xfrm>
        </p:spPr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الفرق بين</a:t>
            </a:r>
            <a:r>
              <a:rPr lang="ar-SA" dirty="0" smtClean="0"/>
              <a:t> </a:t>
            </a: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الكلام</a:t>
            </a:r>
            <a:r>
              <a:rPr lang="ar-SA" dirty="0" smtClean="0"/>
              <a:t>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الجملة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362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276600"/>
            <a:ext cx="77724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19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51816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4191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الواجب المنزلي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1524000"/>
            <a:ext cx="7696200" cy="3505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ماهو الكلام؟</a:t>
            </a:r>
          </a:p>
          <a:p>
            <a:pPr algn="ctr"/>
            <a:r>
              <a:rPr lang="ar-S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الفرق بين</a:t>
            </a:r>
            <a:r>
              <a:rPr lang="ar-SA" sz="4000" dirty="0" smtClean="0">
                <a:solidFill>
                  <a:schemeClr val="accent2"/>
                </a:solidFill>
              </a:rPr>
              <a:t> </a:t>
            </a:r>
            <a:r>
              <a:rPr lang="ar-SA" sz="4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الكلام</a:t>
            </a:r>
            <a:r>
              <a:rPr lang="ar-SA" sz="4000" dirty="0" smtClean="0">
                <a:solidFill>
                  <a:schemeClr val="accent2"/>
                </a:solidFill>
              </a:rPr>
              <a:t>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sz="4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الجملة؟</a:t>
            </a:r>
            <a:endParaRPr lang="ar-SA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وكم قسما له؟ </a:t>
            </a:r>
          </a:p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بيّن كل قسم ممثلا.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5562600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rgbClr val="FFFF00"/>
                </a:solidFill>
              </a:rPr>
              <a:t>تمّت بالخير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0" y="5715000"/>
            <a:ext cx="51816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WELLCOME TO ALL</a:t>
            </a: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download (1).jpg"/>
          <p:cNvPicPr>
            <a:picLocks noGrp="1" noChangeAspect="1"/>
          </p:cNvPicPr>
          <p:nvPr>
            <p:ph type="pic" idx="1"/>
          </p:nvPr>
        </p:nvPicPr>
        <p:blipFill>
          <a:blip r:embed="rId4"/>
          <a:srcRect t="3775" b="3775"/>
          <a:stretch>
            <a:fillRect/>
          </a:stretch>
        </p:blipFill>
        <p:spPr>
          <a:xfrm>
            <a:off x="990600" y="685800"/>
            <a:ext cx="7315200" cy="26517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4419600" cy="91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</a:rPr>
              <a:t>mevB‡K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</a:rPr>
              <a:t> ¯^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</a:rPr>
              <a:t>vMZg</a:t>
            </a:r>
            <a:endParaRPr lang="en-US" sz="6000" dirty="0">
              <a:solidFill>
                <a:srgbClr val="FFFF00"/>
              </a:solidFill>
              <a:latin typeface="SutonnyMJ" pitchFamily="2" charset="0"/>
            </a:endParaRPr>
          </a:p>
        </p:txBody>
      </p:sp>
      <p:pic>
        <p:nvPicPr>
          <p:cNvPr id="6" name="Picture 5" descr="ahlan-wa-sahlan-biku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3657600"/>
            <a:ext cx="6629400" cy="914399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2667000"/>
            <a:ext cx="50292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Action Jackson" pitchFamily="2" charset="0"/>
              </a:rPr>
              <a:t> </a:t>
            </a:r>
            <a:r>
              <a:rPr lang="ar-SA" sz="6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ction Jackson" pitchFamily="2" charset="0"/>
              </a:rPr>
              <a:t>تعارف المعلِّم</a:t>
            </a:r>
            <a:endParaRPr lang="en-US" dirty="0">
              <a:solidFill>
                <a:schemeClr val="tx1"/>
              </a:solidFill>
              <a:latin typeface="Action Jackson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3657600"/>
            <a:ext cx="7696200" cy="2667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ar-SA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محمّد خالد نواز</a:t>
            </a:r>
            <a:endParaRPr lang="en-US" sz="6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ar-SA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المدرّس لمدرسة جيغير الكامل (الماجستير)</a:t>
            </a:r>
            <a:endParaRPr lang="en-US" sz="4300" dirty="0" smtClean="0">
              <a:solidFill>
                <a:srgbClr val="FF0000"/>
              </a:solidFill>
            </a:endParaRPr>
          </a:p>
          <a:p>
            <a:pPr algn="ctr"/>
            <a:r>
              <a:rPr lang="ar-SA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داؤدكندي، كوملّا.</a:t>
            </a:r>
            <a:endParaRPr lang="en-US" sz="39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en-US" dirty="0"/>
          </a:p>
        </p:txBody>
      </p:sp>
      <p:pic>
        <p:nvPicPr>
          <p:cNvPr id="4" name="Picture 3" descr="JEBJX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0"/>
            <a:ext cx="3429000" cy="24384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457201"/>
            <a:ext cx="3962400" cy="9143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معرفة الدّرس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962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الصفّ</a:t>
            </a:r>
            <a:r>
              <a:rPr lang="ar-SA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: العالم لعام اوّل و ثانٍ</a:t>
            </a:r>
          </a:p>
          <a:p>
            <a:pPr algn="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المادّة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: القواعد العربيّة</a:t>
            </a:r>
          </a:p>
          <a:p>
            <a:pPr algn="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عنوان المادّة 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هداية النحو</a:t>
            </a:r>
            <a:endParaRPr lang="ar-SA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الزمان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: ٤٠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دقيقة</a:t>
            </a:r>
          </a:p>
          <a:p>
            <a:pPr algn="r"/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نوع الدّرس  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النحو </a:t>
            </a:r>
            <a:endParaRPr lang="ar-S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823_20005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57200"/>
            <a:ext cx="3810000" cy="57912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57200"/>
            <a:ext cx="3810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5715000" cy="137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الاستفادة من الدّرس: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يتعلّم الطّالب من هذا الدّرس-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2209800"/>
            <a:ext cx="7162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النسبة لإحدى الكلمتين الأخرى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352800"/>
            <a:ext cx="71628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كل ما محتاج إلى تكوين الجملة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4419600"/>
            <a:ext cx="71628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الجملة المفيدة و الجملة غير المفيدة 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5562600"/>
            <a:ext cx="7162800" cy="83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اللغة العربيّة لغاية فهم القران والحديث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62484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اليوم موضوع الدّرس: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133600"/>
            <a:ext cx="7467600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تعريف الكلام أو الجملة أو مركب تام أو مركب مفيد،</a:t>
            </a:r>
          </a:p>
          <a:p>
            <a:pPr algn="ctr"/>
            <a:r>
              <a:rPr lang="ar-SA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بيان أقسامه مع الأمثلة. </a:t>
            </a:r>
            <a:endParaRPr lang="en-US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762000"/>
            <a:ext cx="84582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9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3">
      <a:majorFont>
        <a:latin typeface="Traditional Arab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296</Words>
  <Application>Microsoft Office PowerPoint</Application>
  <PresentationFormat>On-screen Show (4:3)</PresentationFormat>
  <Paragraphs>71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mevB‡K ¯^vMZg</vt:lpstr>
      <vt:lpstr> تعارف المعلِّم</vt:lpstr>
      <vt:lpstr>معرفة الدّرس</vt:lpstr>
      <vt:lpstr>Slide 5</vt:lpstr>
      <vt:lpstr>الاستفادة من الدّرس: ما يتعلّم الطّالب من هذا الدّرس- </vt:lpstr>
      <vt:lpstr>اليوم موضوع الدّرس:</vt:lpstr>
      <vt:lpstr>Slide 8</vt:lpstr>
      <vt:lpstr>Slide 9</vt:lpstr>
      <vt:lpstr>تعريف الكلام</vt:lpstr>
      <vt:lpstr>الإسناد</vt:lpstr>
      <vt:lpstr>المثال</vt:lpstr>
      <vt:lpstr>أقسام الكلام</vt:lpstr>
      <vt:lpstr>Slide 14</vt:lpstr>
      <vt:lpstr>  تعريف الاسميّة والفعليّة   </vt:lpstr>
      <vt:lpstr>الأمثال للجمل المذكورة</vt:lpstr>
      <vt:lpstr>الفرق بين الكلام والجملة</vt:lpstr>
      <vt:lpstr>الواجب المنزلي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76</cp:revision>
  <dcterms:created xsi:type="dcterms:W3CDTF">2020-08-23T12:27:46Z</dcterms:created>
  <dcterms:modified xsi:type="dcterms:W3CDTF">2020-08-25T17:31:37Z</dcterms:modified>
</cp:coreProperties>
</file>