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dia/audio10.wav" ContentType="audio/wav"/>
  <Override PartName="/ppt/media/audio20.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9" r:id="rId3"/>
    <p:sldId id="335" r:id="rId4"/>
    <p:sldId id="261" r:id="rId5"/>
    <p:sldId id="263" r:id="rId6"/>
    <p:sldId id="265" r:id="rId7"/>
    <p:sldId id="267" r:id="rId8"/>
    <p:sldId id="268" r:id="rId9"/>
    <p:sldId id="269" r:id="rId10"/>
    <p:sldId id="339" r:id="rId11"/>
    <p:sldId id="307" r:id="rId12"/>
    <p:sldId id="338" r:id="rId13"/>
    <p:sldId id="337" r:id="rId14"/>
    <p:sldId id="271" r:id="rId15"/>
    <p:sldId id="272" r:id="rId16"/>
    <p:sldId id="350" r:id="rId17"/>
    <p:sldId id="308" r:id="rId18"/>
    <p:sldId id="351" r:id="rId19"/>
    <p:sldId id="311" r:id="rId20"/>
    <p:sldId id="312" r:id="rId21"/>
    <p:sldId id="318" r:id="rId22"/>
    <p:sldId id="321" r:id="rId23"/>
    <p:sldId id="340" r:id="rId24"/>
    <p:sldId id="302" r:id="rId25"/>
    <p:sldId id="33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8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9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69EF7-4BBC-4B4E-B968-48D9183A9014}" type="datetime9">
              <a:rPr lang="en-US" smtClean="0"/>
              <a:pPr/>
              <a:t>8/25/2020 11:37:36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33C40-DFA2-4E3F-A1CE-91D253AEEC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7255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E4B0A-5791-4FA1-8C41-E46ED5776CAE}" type="datetime9">
              <a:rPr lang="en-US" smtClean="0"/>
              <a:pPr/>
              <a:t>8/25/2020 11:37:30 PM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F3FF-82F2-4B4C-8D61-976730103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790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773C6-EA00-47DE-B7D3-95ABB1EC918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98218B-4E66-473A-B545-C265C397C7EC}" type="datetime9">
              <a:rPr lang="en-US" smtClean="0"/>
              <a:pPr/>
              <a:t>8/25/2020 11:37:30 PM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9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C8087-6DD0-445B-9FE1-24D34A41FF6D}" type="datetime9">
              <a:rPr lang="en-US" smtClean="0"/>
              <a:pPr/>
              <a:t>8/25/2020 11:37:30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D8A2-7AD0-4F68-97B5-D6D1BC4F01DA}" type="datetime9">
              <a:rPr lang="en-US" smtClean="0"/>
              <a:pPr/>
              <a:t>8/25/2020 11:37:30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402F-2153-43F3-B0CF-7D61C194F82F}" type="datetime9">
              <a:rPr lang="en-US" smtClean="0"/>
              <a:pPr/>
              <a:t>8/25/2020 11:37:30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2CF5-9FA4-4ADA-AB6E-6622E66E2F9A}" type="datetime9">
              <a:rPr lang="en-US" smtClean="0"/>
              <a:pPr/>
              <a:t>8/25/2020 11:37:30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12A3-FA56-48A8-AE18-C4930E2B4473}" type="datetime9">
              <a:rPr lang="en-US" smtClean="0"/>
              <a:pPr/>
              <a:t>8/25/2020 11:37:30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4B1E-EC22-4B63-B97C-38A14A672885}" type="datetime9">
              <a:rPr lang="en-US" smtClean="0"/>
              <a:pPr/>
              <a:t>8/25/2020 11:37:30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976-F0DF-46C8-B25D-2AE1B7750268}" type="datetime9">
              <a:rPr lang="en-US" smtClean="0"/>
              <a:pPr/>
              <a:t>8/25/2020 11:37:30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7726-7EE0-4EFF-85D8-B711A241BC6E}" type="datetime9">
              <a:rPr lang="en-US" smtClean="0"/>
              <a:pPr/>
              <a:t>8/25/2020 11:37:30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CA6E-2677-4C10-8193-272C50F3BBCC}" type="datetime9">
              <a:rPr lang="en-US" smtClean="0"/>
              <a:pPr/>
              <a:t>8/25/2020 11:37:30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5BE8-4660-42BA-94AE-A125D8D6AFD3}" type="datetime9">
              <a:rPr lang="en-US" smtClean="0"/>
              <a:pPr/>
              <a:t>8/25/2020 11:37:30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6BED1-A2D9-4F9B-A976-29925B265A9E}" type="datetime9">
              <a:rPr lang="en-US" smtClean="0"/>
              <a:pPr/>
              <a:t>8/25/2020 11:37:30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2A8F4-B0EC-4FCE-8362-46BA14EE6374}" type="datetime9">
              <a:rPr lang="en-US" smtClean="0"/>
              <a:pPr/>
              <a:t>8/25/2020 11:37:30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s-IN" smtClean="0"/>
              <a:t>মোঃ মোজাম্মেল হোসন, ঢাকা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EA130-D42B-49D7-93B8-03B236E496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0.wav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4.png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0.wav"/><Relationship Id="rId4" Type="http://schemas.openxmlformats.org/officeDocument/2006/relationships/image" Target="../media/image2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AA6-612B-43E8-8429-29447D3A4F4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643117" y="1091821"/>
            <a:ext cx="6609194" cy="3456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endParaRPr lang="en-US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Pengui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30352" y="2280746"/>
            <a:ext cx="3061648" cy="2354316"/>
          </a:xfrm>
          <a:prstGeom prst="rect">
            <a:avLst/>
          </a:prstGeom>
        </p:spPr>
      </p:pic>
      <p:pic>
        <p:nvPicPr>
          <p:cNvPr id="10" name="Picture 9" descr="Hydrange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364473"/>
            <a:ext cx="2879678" cy="215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22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3" name="drumroll.wav"/>
          </p:stSnd>
        </p:sndAc>
      </p:transition>
    </mc:Choice>
    <mc:Fallback xmlns="">
      <p:transition spd="slow">
        <p:circle/>
        <p:sndAc>
          <p:stSnd>
            <p:snd r:embed="rId6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997530"/>
          <a:ext cx="12192000" cy="581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533946"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8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2800" b="1" baseline="0" dirty="0" smtClean="0">
                          <a:solidFill>
                            <a:srgbClr val="FF0000"/>
                          </a:solidFill>
                        </a:rPr>
                        <a:t>সংখ্যা</a:t>
                      </a:r>
                      <a:endParaRPr lang="bn-BD" sz="2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যোজিত</a:t>
                      </a:r>
                      <a:r>
                        <a:rPr lang="bn-BD" sz="28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গনসংখ্যা</a:t>
                      </a:r>
                      <a:endParaRPr lang="en-US" sz="2800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11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11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22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22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24</a:t>
                      </a:r>
                      <a:r>
                        <a:rPr lang="bn-BD" sz="3600" baseline="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24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27</a:t>
                      </a:r>
                    </a:p>
                  </a:txBody>
                  <a:tcPr/>
                </a:tc>
              </a:tr>
              <a:tr h="65958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27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r>
                        <a:rPr lang="bn-BD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30</a:t>
                      </a:r>
                      <a:endParaRPr lang="en-US" sz="36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7527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dirty="0" smtClean="0"/>
              <a:t>         </a:t>
            </a:r>
            <a:r>
              <a:rPr lang="bn-BD" dirty="0" smtClean="0"/>
              <a:t>ক্রমযোজিত </a:t>
            </a:r>
            <a:r>
              <a:rPr lang="bn-BD" dirty="0"/>
              <a:t>গনসংখ্যা সারনী তৈরি কর।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4448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গড়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-1" y="1364285"/>
          <a:ext cx="12192001" cy="5336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527"/>
                <a:gridCol w="3054555"/>
                <a:gridCol w="2454107"/>
                <a:gridCol w="3711812"/>
              </a:tblGrid>
              <a:tr h="821155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শ্রেণির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মধ্যবিন্দু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সংখ্যা</a:t>
                      </a:r>
                      <a:endParaRPr lang="bn-BD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মধ্যবিন্দু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× </a:t>
                      </a:r>
                      <a:r>
                        <a:rPr lang="bn-BD" sz="2400" b="1" dirty="0" smtClean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5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K=8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n=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1765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949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20846" y="933306"/>
            <a:ext cx="1399142" cy="892367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6107289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923"/>
                <a:gridCol w="1575412"/>
                <a:gridCol w="1299990"/>
                <a:gridCol w="1975964"/>
              </a:tblGrid>
              <a:tr h="1623107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শ্রেণির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মধ্যবিন্দু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X </a:t>
                      </a:r>
                      <a:r>
                        <a:rPr lang="en-US" sz="2400" b="1" baseline="-2500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সংখ্যা</a:t>
                      </a:r>
                      <a:endParaRPr lang="en-US" sz="24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f </a:t>
                      </a:r>
                      <a:r>
                        <a:rPr lang="en-US" sz="2400" b="1" baseline="-2500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bn-BD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মধ্যবিন্দু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× </a:t>
                      </a:r>
                      <a:r>
                        <a:rPr lang="bn-BD" sz="2400" b="1" dirty="0" smtClean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(f </a:t>
                      </a:r>
                      <a:r>
                        <a:rPr lang="en-US" sz="2400" b="1" baseline="-2500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× x </a:t>
                      </a:r>
                      <a:r>
                        <a:rPr lang="en-US" sz="2400" b="1" baseline="-2500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283.5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27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K=8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n=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1765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289981" y="1124390"/>
            <a:ext cx="28055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গাণিতিক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গড়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0" y="1973539"/>
            <a:ext cx="1241777" cy="874434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9042399" y="3180742"/>
            <a:ext cx="18626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=58.83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49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4448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 পদ্ধতিতে গড় নির্ণয় কর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-1" y="1354367"/>
          <a:ext cx="12102355" cy="546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471"/>
                <a:gridCol w="2171304"/>
                <a:gridCol w="2488102"/>
                <a:gridCol w="2018245"/>
                <a:gridCol w="3004233"/>
              </a:tblGrid>
              <a:tr h="936919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সংখ্যা</a:t>
                      </a:r>
                      <a:endParaRPr lang="bn-BD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শ্রেণির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মধ্যবিন্দু</a:t>
                      </a:r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ধাপ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বিচ্যুতি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1" dirty="0" smtClean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 smtClean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×</a:t>
                      </a:r>
                      <a:r>
                        <a:rPr lang="bn-BD" sz="2400" b="1" dirty="0" smtClean="0">
                          <a:solidFill>
                            <a:srgbClr val="FF0000"/>
                          </a:solidFill>
                        </a:rPr>
                        <a:t>বিচ্যুতি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64.5 </a:t>
                      </a:r>
                      <a:r>
                        <a:rPr lang="en-US" sz="2400" b="0" i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a </a:t>
                      </a:r>
                      <a:endParaRPr lang="en-US" sz="24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</a:tr>
              <a:tr h="50263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K=8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n=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17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949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59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320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পদ্ধতিতে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গড়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ধাপ বিচ্যুতি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নির্ণয়ের পদ্বতি বিশ্লেষণ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4850"/>
              </p:ext>
            </p:extLst>
          </p:nvPr>
        </p:nvGraphicFramePr>
        <p:xfrm>
          <a:off x="43032" y="1048014"/>
          <a:ext cx="12059322" cy="5748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093">
                  <a:extLst>
                    <a:ext uri="{9D8B030D-6E8A-4147-A177-3AD203B41FA5}">
                      <a16:colId xmlns:mc="http://schemas.openxmlformats.org/markup-compatibility/2006" xmlns="" xmlns:a16="http://schemas.microsoft.com/office/drawing/2014/main" xmlns:a14="http://schemas.microsoft.com/office/drawing/2010/main" val="20000"/>
                    </a:ext>
                  </a:extLst>
                </a:gridCol>
                <a:gridCol w="2311790">
                  <a:extLst>
                    <a:ext uri="{9D8B030D-6E8A-4147-A177-3AD203B41FA5}">
                      <a16:colId xmlns:mc="http://schemas.openxmlformats.org/markup-compatibility/2006" xmlns="" xmlns:a16="http://schemas.microsoft.com/office/drawing/2014/main" xmlns:a14="http://schemas.microsoft.com/office/drawing/2010/main" val="20001"/>
                    </a:ext>
                  </a:extLst>
                </a:gridCol>
                <a:gridCol w="2391930">
                  <a:extLst>
                    <a:ext uri="{9D8B030D-6E8A-4147-A177-3AD203B41FA5}">
                      <a16:colId xmlns:mc="http://schemas.openxmlformats.org/markup-compatibility/2006" xmlns="" xmlns:a16="http://schemas.microsoft.com/office/drawing/2014/main" xmlns:a14="http://schemas.microsoft.com/office/drawing/2010/main" val="20002"/>
                    </a:ext>
                  </a:extLst>
                </a:gridCol>
                <a:gridCol w="3117438">
                  <a:extLst>
                    <a:ext uri="{9D8B030D-6E8A-4147-A177-3AD203B41FA5}">
                      <a16:colId xmlns:mc="http://schemas.openxmlformats.org/markup-compatibility/2006" xmlns="" xmlns:a16="http://schemas.microsoft.com/office/drawing/2014/main" xmlns:a14="http://schemas.microsoft.com/office/drawing/2010/main" val="20003"/>
                    </a:ext>
                  </a:extLst>
                </a:gridCol>
                <a:gridCol w="2364071">
                  <a:extLst>
                    <a:ext uri="{9D8B030D-6E8A-4147-A177-3AD203B41FA5}">
                      <a16:colId xmlns:mc="http://schemas.openxmlformats.org/markup-compatibility/2006" xmlns="" xmlns:a16="http://schemas.microsoft.com/office/drawing/2014/main" xmlns:a14="http://schemas.microsoft.com/office/drawing/2010/main" val="20004"/>
                    </a:ext>
                  </a:extLst>
                </a:gridCol>
              </a:tblGrid>
              <a:tr h="959462">
                <a:tc>
                  <a:txBody>
                    <a:bodyPr/>
                    <a:lstStyle/>
                    <a:p>
                      <a:r>
                        <a:rPr lang="bn-BD" sz="20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000" b="1" baseline="0" dirty="0">
                          <a:solidFill>
                            <a:srgbClr val="FF0000"/>
                          </a:solidFill>
                        </a:rPr>
                        <a:t> সংখ্যা</a:t>
                      </a:r>
                    </a:p>
                    <a:p>
                      <a:pPr algn="ctr"/>
                      <a:r>
                        <a:rPr lang="bn-BD" sz="2000" b="1" baseline="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f </a:t>
                      </a:r>
                      <a:r>
                        <a:rPr lang="en-US" sz="2000" b="1" baseline="-25000" dirty="0">
                          <a:solidFill>
                            <a:srgbClr val="FF0000"/>
                          </a:solidFill>
                        </a:rPr>
                        <a:t>i   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000" b="1" dirty="0">
                          <a:solidFill>
                            <a:srgbClr val="FF0000"/>
                          </a:solidFill>
                        </a:rPr>
                        <a:t>শ্রেণির</a:t>
                      </a:r>
                      <a:r>
                        <a:rPr lang="bn-BD" sz="2000" b="1" baseline="0" dirty="0">
                          <a:solidFill>
                            <a:srgbClr val="FF0000"/>
                          </a:solidFill>
                        </a:rPr>
                        <a:t> মধ্যবিন্দু</a:t>
                      </a:r>
                      <a:endParaRPr lang="en-US" sz="20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( x </a:t>
                      </a:r>
                      <a:r>
                        <a:rPr lang="en-US" sz="2000" b="1" baseline="-25000" dirty="0">
                          <a:solidFill>
                            <a:srgbClr val="FF0000"/>
                          </a:solidFill>
                        </a:rPr>
                        <a:t> i 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3030" r="-76709" b="-57697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000" b="1" baseline="0" dirty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 ×</a:t>
                      </a:r>
                      <a:r>
                        <a:rPr lang="bn-BD" sz="2000" b="1" dirty="0">
                          <a:solidFill>
                            <a:srgbClr val="FF0000"/>
                          </a:solidFill>
                        </a:rPr>
                        <a:t>বিচ্যুতি 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(f </a:t>
                      </a:r>
                      <a:r>
                        <a:rPr lang="en-US" sz="2000" b="1" baseline="-25000" dirty="0">
                          <a:solidFill>
                            <a:srgbClr val="FF0000"/>
                          </a:solidFill>
                        </a:rPr>
                        <a:t>i 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× u </a:t>
                      </a:r>
                      <a:r>
                        <a:rPr lang="en-US" sz="2000" b="1" baseline="-2500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="" xmlns:a16="http://schemas.microsoft.com/office/drawing/2014/main" xmlns:a14="http://schemas.microsoft.com/office/drawing/2010/main" val="10000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178947" r="-76709" b="-9021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="" xmlns:a16="http://schemas.microsoft.com/office/drawing/2014/main" xmlns:a14="http://schemas.microsoft.com/office/drawing/2010/main" val="10001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278947" r="-76709" b="-8021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="" xmlns:a16="http://schemas.microsoft.com/office/drawing/2014/main" xmlns:a14="http://schemas.microsoft.com/office/drawing/2010/main" val="10002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375000" r="-76709" b="-69375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="" xmlns:a16="http://schemas.microsoft.com/office/drawing/2014/main" xmlns:a14="http://schemas.microsoft.com/office/drawing/2010/main" val="10003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480000" r="-76709" b="-60105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="" xmlns:a16="http://schemas.microsoft.com/office/drawing/2014/main" xmlns:a14="http://schemas.microsoft.com/office/drawing/2010/main" val="10004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000" b="0" i="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a 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580000" r="-76709" b="-50105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="" xmlns:a16="http://schemas.microsoft.com/office/drawing/2014/main" xmlns:a14="http://schemas.microsoft.com/office/drawing/2010/main" val="10005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680000" r="-76709" b="-40105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="" xmlns:a16="http://schemas.microsoft.com/office/drawing/2014/main" xmlns:a14="http://schemas.microsoft.com/office/drawing/2010/main" val="10006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780000" r="-76709" b="-30105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="" xmlns:a16="http://schemas.microsoft.com/office/drawing/2014/main" xmlns:a14="http://schemas.microsoft.com/office/drawing/2010/main" val="10007"/>
                  </a:ext>
                </a:extLst>
              </a:tr>
              <a:tr h="51651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 ( x</a:t>
                      </a:r>
                      <a:r>
                        <a:rPr lang="en-US" sz="2000" b="0" i="0" baseline="-25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211325" t="-870833" r="-76709" b="-197917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="" xmlns:a16="http://schemas.microsoft.com/office/drawing/2014/main" xmlns:a14="http://schemas.microsoft.com/office/drawing/2010/main" val="10008"/>
                  </a:ext>
                </a:extLst>
              </a:tr>
              <a:tr h="61017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K=8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n= 30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0">
                      <a:blip r:embed="rId2"/>
                      <a:stretch>
                        <a:fillRect l="-410423" t="-832143" r="-1127" b="-69643"/>
                      </a:stretch>
                    </a:blipFill>
                  </a:tcPr>
                </a:tc>
                <a:extLst>
                  <a:ext uri="{0D108BD9-81ED-4DB2-BD59-A6C34878D82A}">
                    <a16:rowId xmlns:mc="http://schemas.openxmlformats.org/markup-compatibility/2006" xmlns="" xmlns:a16="http://schemas.microsoft.com/office/drawing/2014/main" xmlns:a14="http://schemas.microsoft.com/office/drawing/2010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50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585552" y="649995"/>
            <a:ext cx="6345715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n-US" sz="3200" dirty="0" smtClean="0">
              <a:latin typeface="SutonnyMJ"/>
              <a:ea typeface="Times New Roman"/>
              <a:cs typeface="Times New Roman"/>
            </a:endParaRP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মনে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করি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,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গড়টি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(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60-69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)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শ্রেণিতে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রয়েছে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।</a:t>
            </a:r>
          </a:p>
          <a:p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এ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শ্রেণির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মধ্যবিন্দু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=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64.5</a:t>
            </a:r>
            <a:endParaRPr lang="en-US" sz="2800" b="1" dirty="0" smtClean="0">
              <a:latin typeface="SutonnyMJ"/>
              <a:ea typeface="Times New Roman"/>
              <a:cs typeface="Times New Roman"/>
            </a:endParaRP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অনুমিত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গড়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=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64.5</a:t>
            </a:r>
            <a:endParaRPr lang="en-US" sz="2800" b="1" dirty="0" smtClean="0">
              <a:latin typeface="SutonnyMJ"/>
              <a:ea typeface="Times New Roman"/>
              <a:cs typeface="Times New Roman"/>
            </a:endParaRPr>
          </a:p>
          <a:p>
            <a:endParaRPr lang="en-US" sz="2800" b="1" dirty="0" smtClean="0">
              <a:latin typeface="SutonnyMJ"/>
              <a:ea typeface="Times New Roman"/>
              <a:cs typeface="Times New Roman"/>
            </a:endParaRP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এখানে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, </a:t>
            </a: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শ্রেণি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ব্যবধান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,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h = 10</a:t>
            </a:r>
            <a:endParaRPr lang="en-US" sz="2800" b="1" dirty="0" smtClean="0">
              <a:latin typeface="SutonnyMJ"/>
              <a:ea typeface="Times New Roman"/>
              <a:cs typeface="Times New Roman"/>
            </a:endParaRP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ঘটন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সংখ্যার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সমষ্টি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,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n =30</a:t>
            </a:r>
            <a:endParaRPr lang="en-US" sz="2800" b="1" dirty="0" smtClean="0">
              <a:latin typeface="SutonnyMJ"/>
              <a:ea typeface="Times New Roman"/>
              <a:cs typeface="Times New Roman"/>
            </a:endParaRPr>
          </a:p>
          <a:p>
            <a:endParaRPr lang="en-US" sz="2800" b="1" dirty="0" smtClean="0">
              <a:latin typeface="SutonnyMJ"/>
              <a:ea typeface="Times New Roman"/>
              <a:cs typeface="Times New Roman"/>
            </a:endParaRP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ঘটন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সংখ্যা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ও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বিচ্যুতি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সংখ্যার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</a:p>
          <a:p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গুণফলের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SutonnyMJ"/>
                <a:ea typeface="Times New Roman"/>
                <a:cs typeface="Times New Roman"/>
              </a:rPr>
              <a:t>সমষ্টি</a:t>
            </a:r>
            <a:r>
              <a:rPr lang="en-US" sz="2800" b="1" dirty="0" smtClean="0">
                <a:latin typeface="SutonnyMJ"/>
                <a:ea typeface="Times New Roman"/>
                <a:cs typeface="Times New Roman"/>
              </a:rPr>
              <a:t>,               = -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17</a:t>
            </a:r>
            <a:endParaRPr lang="en-US" sz="2800" b="1" dirty="0" smtClean="0">
              <a:ea typeface="Times New Roman"/>
              <a:cs typeface="Times New Roman"/>
            </a:endParaRPr>
          </a:p>
          <a:p>
            <a:pPr algn="ctr"/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94852" y="4825387"/>
            <a:ext cx="975511" cy="738131"/>
          </a:xfrm>
          <a:prstGeom prst="rect">
            <a:avLst/>
          </a:prstGeom>
          <a:noFill/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8133" y="0"/>
          <a:ext cx="5034709" cy="683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942"/>
                <a:gridCol w="903286"/>
                <a:gridCol w="1035077"/>
                <a:gridCol w="839611"/>
                <a:gridCol w="1249793"/>
              </a:tblGrid>
              <a:tr h="1169299"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18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1800" b="1" baseline="0" dirty="0" smtClean="0">
                          <a:solidFill>
                            <a:srgbClr val="FF0000"/>
                          </a:solidFill>
                        </a:rPr>
                        <a:t>সংখ্যা</a:t>
                      </a:r>
                      <a:endParaRPr lang="bn-BD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>
                          <a:solidFill>
                            <a:srgbClr val="FF0000"/>
                          </a:solidFill>
                        </a:rPr>
                        <a:t>শ্রেণির</a:t>
                      </a:r>
                      <a:r>
                        <a:rPr lang="bn-BD" sz="1800" b="1" baseline="0" dirty="0">
                          <a:solidFill>
                            <a:srgbClr val="FF0000"/>
                          </a:solidFill>
                        </a:rPr>
                        <a:t> মধ্যবিন্দু</a:t>
                      </a:r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ধাপ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বিচ্যুতি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="1" dirty="0" smtClean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1800" b="1" baseline="0" dirty="0" smtClean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×</a:t>
                      </a:r>
                      <a:r>
                        <a:rPr lang="bn-BD" sz="1800" b="1" dirty="0" smtClean="0">
                          <a:solidFill>
                            <a:srgbClr val="FF0000"/>
                          </a:solidFill>
                        </a:rPr>
                        <a:t>বিচ্যুতি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64.5 </a:t>
                      </a:r>
                      <a:r>
                        <a:rPr lang="en-US" sz="1800" b="0" i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a </a:t>
                      </a:r>
                      <a:endParaRPr lang="en-US" sz="18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K=8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n=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 17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47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8133" y="0"/>
          <a:ext cx="6287267" cy="681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454"/>
                <a:gridCol w="1128010"/>
                <a:gridCol w="1292588"/>
                <a:gridCol w="1048493"/>
                <a:gridCol w="1560722"/>
              </a:tblGrid>
              <a:tr h="1169299"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18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bn-BD" sz="1800" b="1" baseline="0" dirty="0" smtClean="0">
                          <a:solidFill>
                            <a:srgbClr val="FF0000"/>
                          </a:solidFill>
                        </a:rPr>
                        <a:t>সংখ্যা</a:t>
                      </a:r>
                      <a:endParaRPr lang="bn-BD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b="1" dirty="0">
                          <a:solidFill>
                            <a:srgbClr val="FF0000"/>
                          </a:solidFill>
                        </a:rPr>
                        <a:t>শ্রেণির</a:t>
                      </a:r>
                      <a:r>
                        <a:rPr lang="bn-BD" sz="1800" b="1" baseline="0" dirty="0">
                          <a:solidFill>
                            <a:srgbClr val="FF0000"/>
                          </a:solidFill>
                        </a:rPr>
                        <a:t> মধ্যবিন্দু</a:t>
                      </a:r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ধাপ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বিচ্যুতি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b="1" dirty="0" smtClean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1800" b="1" baseline="0" dirty="0" smtClean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×</a:t>
                      </a:r>
                      <a:r>
                        <a:rPr lang="bn-BD" sz="1800" b="1" dirty="0" smtClean="0">
                          <a:solidFill>
                            <a:srgbClr val="FF0000"/>
                          </a:solidFill>
                        </a:rPr>
                        <a:t>বিচ্যুতি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64.5 </a:t>
                      </a:r>
                      <a:r>
                        <a:rPr lang="en-US" sz="1800" b="0" i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a </a:t>
                      </a:r>
                      <a:endParaRPr lang="en-US" sz="1800" b="0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</a:tr>
              <a:tr h="62729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K=8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n=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 17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05700" y="3997324"/>
            <a:ext cx="584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=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24987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00" y="1701800"/>
            <a:ext cx="3200400" cy="885825"/>
          </a:xfrm>
          <a:prstGeom prst="rect">
            <a:avLst/>
          </a:prstGeom>
          <a:noFill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53400" y="2536825"/>
            <a:ext cx="3152775" cy="857250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74000" y="3381375"/>
            <a:ext cx="3724275" cy="619125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4089400"/>
            <a:ext cx="2095500" cy="619125"/>
          </a:xfrm>
          <a:prstGeom prst="rect">
            <a:avLst/>
          </a:prstGeom>
          <a:noFill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07300" y="4746625"/>
            <a:ext cx="1419225" cy="619125"/>
          </a:xfrm>
          <a:prstGeom prst="rect">
            <a:avLst/>
          </a:prstGeom>
          <a:noFill/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438900" y="1816100"/>
            <a:ext cx="1155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গড়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,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7581900" y="2600324"/>
            <a:ext cx="546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pitchFamily="34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7531100" y="3305174"/>
            <a:ext cx="520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pitchFamily="34" charset="0"/>
              </a:rPr>
              <a:t>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228600" y="47085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pitchFamily="34" charset="0"/>
              </a:rPr>
              <a:t>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228600" y="53276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7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17104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2400" dirty="0">
                <a:solidFill>
                  <a:srgbClr val="C00000"/>
                </a:solidFill>
              </a:rPr>
              <a:t/>
            </a:r>
            <a:br>
              <a:rPr lang="bn-BD" sz="2400" dirty="0">
                <a:solidFill>
                  <a:srgbClr val="C00000"/>
                </a:solidFill>
              </a:rPr>
            </a:br>
            <a:r>
              <a:rPr lang="bn-BD" sz="2400" dirty="0">
                <a:solidFill>
                  <a:srgbClr val="C00000"/>
                </a:solidFill>
              </a:rPr>
              <a:t/>
            </a:r>
            <a:br>
              <a:rPr lang="bn-BD" sz="2400" dirty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bn-BD" b="1" dirty="0" smtClean="0"/>
              <a:t>সমস্যা </a:t>
            </a:r>
            <a:r>
              <a:rPr lang="bn-BD" sz="2400" dirty="0">
                <a:solidFill>
                  <a:srgbClr val="C00000"/>
                </a:solidFill>
              </a:rPr>
              <a:t/>
            </a:r>
            <a:br>
              <a:rPr lang="bn-BD" sz="2400" dirty="0">
                <a:solidFill>
                  <a:srgbClr val="C00000"/>
                </a:solidFill>
              </a:rPr>
            </a:br>
            <a:r>
              <a:rPr lang="bn-BD" sz="2800" b="1" dirty="0">
                <a:solidFill>
                  <a:srgbClr val="C00000"/>
                </a:solidFill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বিদ্যালয়ের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বার্ষিকী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পরীক্ষায়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150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জন ছাত্রের গণিতে প্রাপ্ত নম্বর নিম্নরুপ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764714"/>
            <a:ext cx="12192000" cy="4093285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নির্ণয়ের সূত্রটি লিখে প্রতীক গুলোর অর্থ ব্যাখ্যা কর।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উপাত্ত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নির্ণয় কর।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51556"/>
              </p:ext>
            </p:extLst>
          </p:nvPr>
        </p:nvGraphicFramePr>
        <p:xfrm>
          <a:off x="32274" y="1635162"/>
          <a:ext cx="12127452" cy="1151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5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60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01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3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028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028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44697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75535">
                <a:tc>
                  <a:txBody>
                    <a:bodyPr/>
                    <a:lstStyle/>
                    <a:p>
                      <a:pPr algn="ctr"/>
                      <a:r>
                        <a:rPr lang="bn-BD" sz="2000" b="0" i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21-30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41-50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51-60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61-70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71-80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5535">
                <a:tc>
                  <a:txBody>
                    <a:bodyPr/>
                    <a:lstStyle/>
                    <a:p>
                      <a:pPr algn="ctr"/>
                      <a:r>
                        <a:rPr lang="bn-BD" sz="2400" b="0" i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r>
                        <a:rPr lang="bn-BD" sz="24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980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12192000" cy="115699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ক) এর সমাধান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9334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MS Mincho" pitchFamily="49" charset="-128"/>
                <a:cs typeface="Vrinda" pitchFamily="34" charset="0"/>
              </a:rPr>
              <a:t> </a:t>
            </a:r>
            <a:r>
              <a:rPr kumimoji="0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270500" y="1129553"/>
            <a:ext cx="6921500" cy="57284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যে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খানে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BD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,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L</a:t>
            </a:r>
            <a:r>
              <a:rPr kumimoji="0" lang="en-US" sz="6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</a:t>
            </a: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প্রচুরক শ্রেণির নিম্নসীমা,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		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bn-BD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bn-BD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প্রচুরক শ্রেণি ও তার পূর্ববর্তী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			</a:t>
            </a: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শ্রেণির ঘটন সংখ্যার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</a:t>
            </a: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পার্থক্য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 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NikoshBAN" panose="02000000000000000000" pitchFamily="2" charset="0"/>
              </a:rPr>
              <a:t> 	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kumimoji="0" lang="en-US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bn-BD" sz="44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bn-BD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প্রচুরক শ্রেণি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ও তার পরবর্তী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		</a:t>
            </a: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শ্রেণির ঘটন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সংখ্যার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পার্থক্য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		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d = </a:t>
            </a: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শ্রেণিব্যাপ্তি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2100" y="1104900"/>
            <a:ext cx="3670300" cy="933450"/>
          </a:xfrm>
          <a:prstGeom prst="rect">
            <a:avLst/>
          </a:prstGeom>
          <a:noFill/>
        </p:spPr>
      </p:pic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5842000" y="1219200"/>
            <a:ext cx="185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প্রচুরক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108033"/>
          <a:ext cx="5257800" cy="5749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6249"/>
                <a:gridCol w="1901551"/>
              </a:tblGrid>
              <a:tr h="892653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/>
                        <a:t>শ্রেণি</a:t>
                      </a:r>
                      <a:endParaRPr lang="en-US" sz="2400" b="1" dirty="0"/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1" dirty="0"/>
                        <a:t>ঘটন</a:t>
                      </a:r>
                      <a:r>
                        <a:rPr lang="bn-BD" sz="2400" b="1" baseline="0" dirty="0"/>
                        <a:t> সংখ্যা</a:t>
                      </a:r>
                      <a:endParaRPr lang="en-US" sz="2400" b="1" dirty="0"/>
                    </a:p>
                  </a:txBody>
                  <a:tcPr marL="172001" marR="172001"/>
                </a:tc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21-30</a:t>
                      </a: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172001" marR="172001"/>
                </a:tc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172001" marR="172001"/>
                </a:tc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41-50</a:t>
                      </a: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172001" marR="172001"/>
                </a:tc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51-60</a:t>
                      </a: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172001" marR="172001"/>
                </a:tc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61-70</a:t>
                      </a: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172001" marR="172001"/>
                </a:tc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71-80</a:t>
                      </a: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72001" marR="172001"/>
                </a:tc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bn-BD" sz="2400" b="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মোট</a:t>
                      </a:r>
                      <a:endParaRPr lang="en-US" sz="2400" b="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24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001" marR="1720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94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02003"/>
          </a:xfrm>
          <a:blipFill>
            <a:blip r:embed="rId2"/>
            <a:tile tx="0" ty="0" sx="100000" sy="100000" flip="none" algn="tl"/>
          </a:blip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bn-BD" dirty="0"/>
              <a:t>প্রচুরক নির্ণয়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7332908"/>
              </p:ext>
            </p:extLst>
          </p:nvPr>
        </p:nvGraphicFramePr>
        <p:xfrm>
          <a:off x="2" y="1108032"/>
          <a:ext cx="3259566" cy="5749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7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88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92653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/>
                        <a:t>শ্রেণি</a:t>
                      </a:r>
                      <a:endParaRPr lang="en-US" sz="2400" b="1" dirty="0"/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1" dirty="0"/>
                        <a:t>ঘটন</a:t>
                      </a:r>
                      <a:r>
                        <a:rPr lang="bn-BD" sz="2400" b="1" baseline="0" dirty="0"/>
                        <a:t> সংখ্যা</a:t>
                      </a:r>
                      <a:endParaRPr lang="en-US" sz="2400" b="1" dirty="0"/>
                    </a:p>
                  </a:txBody>
                  <a:tcPr marL="172001" marR="17200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21-30</a:t>
                      </a: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172001" marR="17200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172001" marR="17200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41-50</a:t>
                      </a: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172001" marR="172001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51-60</a:t>
                      </a: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172001" marR="172001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61-70</a:t>
                      </a: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172001" marR="172001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71-80</a:t>
                      </a: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72001" marR="172001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93902">
                <a:tc>
                  <a:txBody>
                    <a:bodyPr/>
                    <a:lstStyle/>
                    <a:p>
                      <a:pPr algn="ctr"/>
                      <a:r>
                        <a:rPr lang="bn-BD" sz="2400" b="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মোট</a:t>
                      </a:r>
                      <a:endParaRPr lang="en-US" sz="2400" b="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172001" marR="172001"/>
                </a:tc>
                <a:tc>
                  <a:txBody>
                    <a:bodyPr/>
                    <a:lstStyle/>
                    <a:p>
                      <a:r>
                        <a:rPr lang="en-US" sz="2400" b="0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24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001" marR="172001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91840" y="1129553"/>
            <a:ext cx="8878644" cy="5728447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,সবচেয়ে বেশি ঘটন সংখ্যা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41-50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>
              <a:buNone/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∴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শ্রেণি হল </a:t>
            </a:r>
            <a:r>
              <a:rPr lang="bn-BD" sz="2800" b="1" dirty="0">
                <a:latin typeface="Times New Roman" panose="02020603050405020304" pitchFamily="18" charset="0"/>
                <a:cs typeface="NikoshBAN" panose="02000000000000000000" pitchFamily="2" charset="0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41-50</a:t>
            </a:r>
            <a:r>
              <a:rPr lang="bn-BD" sz="2800" b="1" dirty="0">
                <a:latin typeface="Times New Roman" panose="02020603050405020304" pitchFamily="18" charset="0"/>
                <a:cs typeface="NikoshBAN" panose="02000000000000000000" pitchFamily="2" charset="0"/>
              </a:rPr>
              <a:t>)  </a:t>
            </a:r>
            <a:endParaRPr lang="en-US" sz="2800" b="1" dirty="0" smtClean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এখানে,প্রচুরক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শ্রেণির নিম্নসীমা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BD" sz="2800" b="1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 ও তার পূর্ববর্তী শ্রেণির ঘটন সংখ্যার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পার্থক্য,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BD" sz="2800" b="1" baseline="-250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BD" sz="2800" b="1" baseline="-25000" dirty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43-17= 26 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তার পরবর্তী শ্রেণির ঘটন সংখ্যার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bn-BD" sz="2800" b="1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,</a:t>
            </a:r>
            <a:r>
              <a:rPr lang="en-US" sz="2800" b="1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BD" sz="2800" b="1" baseline="-250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43- 35 =</a:t>
            </a:r>
            <a:r>
              <a:rPr lang="en-US" sz="2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শ্রেণিব্যাপ্তি,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d 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58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2369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en-US" sz="9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9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9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9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89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900" b="1" dirty="0">
              <a:solidFill>
                <a:srgbClr val="00B050"/>
              </a:solidFill>
            </a:endParaRPr>
          </a:p>
        </p:txBody>
      </p:sp>
      <p:sp>
        <p:nvSpPr>
          <p:cNvPr id="12" name="Content Placeholder 3"/>
          <p:cNvSpPr>
            <a:spLocks noGrp="1"/>
          </p:cNvSpPr>
          <p:nvPr>
            <p:ph idx="1"/>
          </p:nvPr>
        </p:nvSpPr>
        <p:spPr>
          <a:xfrm>
            <a:off x="5237219" y="1744716"/>
            <a:ext cx="6954781" cy="5113284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আমির</a:t>
            </a:r>
            <a:r>
              <a:rPr lang="en-US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6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বিএসসি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অনার্স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এমএসসি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20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আহমেদ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বাওয়ানী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ঢাকা-১১০০.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 descr="H-570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1713186"/>
            <a:ext cx="5307725" cy="514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70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32430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প্রচুরক নির্ণয়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45324"/>
            <a:ext cx="5181599" cy="55126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      L</a:t>
            </a:r>
            <a:r>
              <a:rPr lang="en-US" sz="4800" dirty="0"/>
              <a:t>=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bn-BD" sz="4800" dirty="0">
                <a:latin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BD" sz="4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f</a:t>
            </a:r>
            <a:r>
              <a:rPr lang="en-US" sz="4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26</a:t>
            </a:r>
            <a:endParaRPr lang="bn-BD" sz="4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f</a:t>
            </a:r>
            <a:r>
              <a:rPr lang="en-US" sz="4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  <a:endParaRPr lang="bn-BD" sz="4800" baseline="-25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d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</a:p>
          <a:p>
            <a:endParaRPr lang="en-US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 flipV="1">
            <a:off x="0" y="-1"/>
            <a:ext cx="1219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8124223" y="2511973"/>
          <a:ext cx="3152775" cy="3901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1130040" imgH="1879560" progId="Equation.3">
                  <p:embed/>
                </p:oleObj>
              </mc:Choice>
              <mc:Fallback>
                <p:oleObj name="Equation" r:id="rId3" imgW="1130040" imgH="1879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4223" y="2511973"/>
                        <a:ext cx="3152775" cy="39019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6358759" y="1702676"/>
            <a:ext cx="1797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endParaRPr lang="en-US" sz="3600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66537" y="1460937"/>
            <a:ext cx="2953408" cy="10615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4534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23050"/>
          </a:xfrm>
          <a:solidFill>
            <a:srgbClr val="0070C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 </a:t>
            </a:r>
            <a:r>
              <a:rPr lang="bn-BD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মাদ্রাসার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অর্ধ বার্ষিকী পরীক্ষায় 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60  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ছাত্রের গণিতে প্রাপ্ত নম্বর নিম্নরুপ </a:t>
            </a:r>
            <a: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08960"/>
            <a:ext cx="12192000" cy="3749040"/>
          </a:xfrm>
          <a:solidFill>
            <a:srgbClr val="FF33CC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l"/>
            <a:endParaRPr lang="bn-BD" b="1" dirty="0">
              <a:solidFill>
                <a:schemeClr val="tx1"/>
              </a:solidFill>
            </a:endParaRPr>
          </a:p>
          <a:p>
            <a:pPr algn="l"/>
            <a:endParaRPr lang="bn-BD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 নির্ণয়ের সূত্রটি লিখে প্রতীক গুলোর অর্থ ব্যাখ্যা কর।</a:t>
            </a:r>
          </a:p>
          <a:p>
            <a:pPr algn="l">
              <a:buFont typeface="Wingdings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 নির্ণয় কর।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08783"/>
              </p:ext>
            </p:extLst>
          </p:nvPr>
        </p:nvGraphicFramePr>
        <p:xfrm>
          <a:off x="-1" y="1775012"/>
          <a:ext cx="12192000" cy="135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4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31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80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116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102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124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46000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21288">
                <a:tc>
                  <a:txBody>
                    <a:bodyPr/>
                    <a:lstStyle/>
                    <a:p>
                      <a:r>
                        <a:rPr lang="bn-BD" sz="2000" b="0" i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45-49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50-54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55-59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60-64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65-69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70-74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3620">
                <a:tc>
                  <a:txBody>
                    <a:bodyPr/>
                    <a:lstStyle/>
                    <a:p>
                      <a:r>
                        <a:rPr lang="bn-BD" sz="2400" b="0" i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r>
                        <a:rPr lang="bn-BD" sz="2400" b="0" i="0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b="0" i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408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24744"/>
          </a:xfrm>
          <a:solidFill>
            <a:srgbClr val="33CCCC"/>
          </a:solidFill>
        </p:spPr>
        <p:txBody>
          <a:bodyPr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মধ্যক নির্ণয়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8527319"/>
              </p:ext>
            </p:extLst>
          </p:nvPr>
        </p:nvGraphicFramePr>
        <p:xfrm>
          <a:off x="1" y="1065010"/>
          <a:ext cx="4453665" cy="5523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66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600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92785">
                <a:tc>
                  <a:txBody>
                    <a:bodyPr/>
                    <a:lstStyle/>
                    <a:p>
                      <a:pPr algn="ctr"/>
                      <a:r>
                        <a:rPr lang="bn-BD" sz="2400" b="0" i="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endParaRPr lang="en-US" sz="2400" b="0" i="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i="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ঘটন</a:t>
                      </a:r>
                      <a:r>
                        <a:rPr lang="bn-BD" sz="2400" b="0" i="0" baseline="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সংখ্যা</a:t>
                      </a:r>
                      <a:endParaRPr lang="en-US" sz="2400" b="0" i="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0" i="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ক্রমযোজিত</a:t>
                      </a:r>
                      <a:r>
                        <a:rPr lang="bn-BD" sz="2400" b="0" i="0" baseline="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b="0" i="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ঘটন</a:t>
                      </a:r>
                      <a:r>
                        <a:rPr lang="bn-BD" sz="2400" b="0" i="0" baseline="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সংখ্যা</a:t>
                      </a:r>
                      <a:endParaRPr lang="en-US" sz="2400" b="0" i="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861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45-49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861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50-54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861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55-59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22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861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60-64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42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861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65-69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54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861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70-74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18613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chemeClr val="bg1"/>
                          </a:solidFill>
                        </a:rPr>
                        <a:t>মোট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baseline="0" dirty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3665" y="1065527"/>
            <a:ext cx="7695304" cy="547564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endParaRPr lang="en-US" sz="1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শ্রেণির নিম্নসীমা ,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60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ঘটন সংখ্যা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r>
              <a:rPr lang="en-US" sz="60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মধ্যক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পূর্ববর্তী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শ্রেণির যোজিত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ঘটন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সংখ্যা ,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r>
              <a:rPr lang="en-US" sz="4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bn-BD" sz="3600" baseline="-25000" dirty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শ্রেণিব্যাপ্তি ,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d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182890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969484" y="1211857"/>
            <a:ext cx="348133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এখানে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   L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=60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   </a:t>
            </a:r>
            <a:r>
              <a:rPr kumimoji="0" lang="en-US" sz="4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F</a:t>
            </a:r>
            <a:r>
              <a:rPr kumimoji="0" lang="en-US" sz="48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c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=22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   f</a:t>
            </a:r>
            <a:r>
              <a:rPr kumimoji="0" lang="en-US" sz="48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m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=20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এবং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 h =5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47402" y="1961002"/>
            <a:ext cx="3292665" cy="969485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8858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858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775373" y="2831335"/>
            <a:ext cx="41203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=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Times New Roman" pitchFamily="18" charset="0"/>
                <a:cs typeface="Vrinda" pitchFamily="34" charset="0"/>
              </a:rPr>
              <a:t>60+(30-22)×5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7620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91958" y="3508913"/>
            <a:ext cx="2024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Vrinda" pitchFamily="34" charset="0"/>
                <a:ea typeface="Times New Roman" pitchFamily="18" charset="0"/>
                <a:cs typeface="Vrinda" pitchFamily="34" charset="0"/>
              </a:rPr>
              <a:t>=60+8×5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60" y="4731785"/>
            <a:ext cx="11689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Vrinda" pitchFamily="34" charset="0"/>
                <a:ea typeface="Times New Roman" pitchFamily="18" charset="0"/>
                <a:cs typeface="Vrinda" pitchFamily="34" charset="0"/>
              </a:rPr>
              <a:t>=100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13992" y="4092807"/>
            <a:ext cx="1774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Vrinda" pitchFamily="34" charset="0"/>
                <a:ea typeface="Times New Roman" pitchFamily="18" charset="0"/>
                <a:cs typeface="Vrinda" pitchFamily="34" charset="0"/>
              </a:rPr>
              <a:t>=60+40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92888" y="2054512"/>
            <a:ext cx="17171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Vrinda" pitchFamily="34" charset="0"/>
                <a:ea typeface="Times New Roman" pitchFamily="18" charset="0"/>
                <a:cs typeface="Vrinda" pitchFamily="34" charset="0"/>
              </a:rPr>
              <a:t>মধ্যক</a:t>
            </a:r>
            <a:r>
              <a:rPr lang="en-US" sz="3600" dirty="0" smtClean="0">
                <a:latin typeface="Vrinda" pitchFamily="34" charset="0"/>
                <a:ea typeface="Times New Roman" pitchFamily="18" charset="0"/>
                <a:cs typeface="Vrinda" pitchFamily="34" charset="0"/>
              </a:rPr>
              <a:t> =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3834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8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8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3055172"/>
            <a:ext cx="12192000" cy="3281082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11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সারণিটি লক্ষ্য কর এবং প্রদত্ত প্রশ্নের উত্তর দাও –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শ্রেণিব্যাপ্তি 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 মধ্যবিন্দু নির্ণয় কর।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 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উপাত্তের গড় নির্ণয় কর।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 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উপাত্তের আয়তলেখ অংকন কর।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752213"/>
              </p:ext>
            </p:extLst>
          </p:nvPr>
        </p:nvGraphicFramePr>
        <p:xfrm>
          <a:off x="-1" y="1538344"/>
          <a:ext cx="12192001" cy="14507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89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91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91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6787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842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5533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5228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44511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932656">
                <a:tc>
                  <a:txBody>
                    <a:bodyPr/>
                    <a:lstStyle/>
                    <a:p>
                      <a:r>
                        <a:rPr lang="bn-BD" sz="2400" b="0" i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r>
                        <a:rPr lang="bn-BD" sz="2400" b="0" i="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ব্যাপ্তি </a:t>
                      </a:r>
                      <a:endParaRPr lang="en-US" sz="2400" b="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42">
                <a:tc>
                  <a:txBody>
                    <a:bodyPr/>
                    <a:lstStyle/>
                    <a:p>
                      <a:r>
                        <a:rPr lang="bn-BD" sz="2400" b="0" i="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 সংখ্যা  </a:t>
                      </a:r>
                      <a:endParaRPr lang="en-US" sz="2400" b="0" i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12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10458" y="1538669"/>
            <a:ext cx="8161432" cy="5181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 cap="flat" cmpd="thickThin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9224" y="288097"/>
            <a:ext cx="48109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ধন্যবাদ সকলকে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31" y="1608084"/>
            <a:ext cx="3153103" cy="494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1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606566" y="0"/>
            <a:ext cx="6526924" cy="213612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36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নবম /দশম</a:t>
            </a:r>
            <a:b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– সাধারন গণিত</a:t>
            </a:r>
            <a:b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পরিসংখ্যান)</a:t>
            </a:r>
            <a:r>
              <a:rPr lang="bn-BD" sz="360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60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solidFill>
                <a:schemeClr val="bg1"/>
              </a:solidFill>
              <a:latin typeface="SutonnyMJ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1" y="2133600"/>
            <a:ext cx="12065876" cy="4724400"/>
          </a:xfrm>
        </p:spPr>
      </p:pic>
    </p:spTree>
    <p:extLst>
      <p:ext uri="{BB962C8B-B14F-4D97-AF65-F5344CB8AC3E}">
        <p14:creationId xmlns:p14="http://schemas.microsoft.com/office/powerpoint/2010/main" val="15983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3716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err="1">
                <a:latin typeface="SutonnyMJ" pitchFamily="2" charset="0"/>
              </a:rPr>
              <a:t>c~e©Ávb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hvPvB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7779" y="1626476"/>
            <a:ext cx="8686800" cy="503250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গণিতের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সংখ্যা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তত্ত্বকে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পরিসংখ্যান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পরিসংখ্যানের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তথ্যের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প্রত্যেকটি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সংখ্যা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মান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উপাত্ত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একাধিক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উপাত্তের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সমষ্টিকে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তাদের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সংখ্যা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ভাগ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করলে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পাওয়া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গড়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উপাত্ত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সমূহকে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অবিচ্ছিন্ন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আয়ত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দ্বারা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প্রকাশ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করলে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যে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লেখ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চিত্র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পাওয়া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তাকে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আয়তলেখ</a:t>
            </a:r>
            <a:r>
              <a:rPr lang="en-US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algn="just">
              <a:buFont typeface="Wingdings" pitchFamily="2" charset="2"/>
              <a:buChar char="Ø"/>
            </a:pPr>
            <a:endParaRPr lang="en-US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6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66221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6978"/>
            <a:ext cx="12191999" cy="4970033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            </a:t>
            </a:r>
            <a:r>
              <a:rPr lang="bn-BD" sz="4000" b="1" dirty="0" smtClean="0">
                <a:solidFill>
                  <a:schemeClr val="bg1"/>
                </a:solidFill>
              </a:rPr>
              <a:t>এ </a:t>
            </a:r>
            <a:r>
              <a:rPr lang="bn-BD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পাঠশেষে</a:t>
            </a:r>
            <a:r>
              <a:rPr lang="bn-BD" sz="4000" b="1" dirty="0">
                <a:solidFill>
                  <a:schemeClr val="bg1"/>
                </a:solidFill>
              </a:rPr>
              <a:t> শিক্ষার্থীরা -</a:t>
            </a:r>
            <a:r>
              <a:rPr lang="bn-BD" b="1" dirty="0">
                <a:solidFill>
                  <a:srgbClr val="C00000"/>
                </a:solidFill>
              </a:rPr>
              <a:t/>
            </a:r>
            <a:br>
              <a:rPr lang="bn-BD" b="1" dirty="0">
                <a:solidFill>
                  <a:srgbClr val="C00000"/>
                </a:solidFill>
              </a:rPr>
            </a:b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অবিচ্ছিন্ন উপাত্তকে শ্রেণিভুক্ত করতে পারবে।</a:t>
            </a:r>
            <a:endParaRPr lang="bn-BD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মধ্যক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প্রচুরক নির্ণয় করতে পারবে</a:t>
            </a:r>
            <a:r>
              <a:rPr lang="bn-BD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096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110170"/>
            <a:ext cx="12191999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endParaRPr lang="en-US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798" y="2436382"/>
            <a:ext cx="2270235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 মধ্যবিন্দুঃ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8729" y="5631553"/>
            <a:ext cx="9129682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গড়=উপাত্তসমূহের সমষ্টি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উপাত্তসমূহের সংখ্যা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918" y="4906312"/>
            <a:ext cx="2273643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ঘটনসংখ্যাঃ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709" y="5573923"/>
            <a:ext cx="2284139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গড়ঃ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3423" y="1776856"/>
            <a:ext cx="228212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উপাত্তঃ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310" y="3064374"/>
            <a:ext cx="2291256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শ্রেণিব্যাপ্তিঃ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933" y="3713388"/>
            <a:ext cx="228212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পরিসরঃ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3423" y="1138354"/>
            <a:ext cx="2240080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পরিসংখ্যানঃ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934" y="4330870"/>
            <a:ext cx="2261099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/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শ্রেণিসংখ্যাঃ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0346" y="1141981"/>
            <a:ext cx="9101958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সংখ্যাভিত্তিক কোনো তথ্য বা ঘটনা হচ্ছে পরিসংখ্যান ।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0345" y="1776856"/>
            <a:ext cx="9091447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বা ঘটনা নির্দেশক সংখ্যা গুলো হচ্ছে পরিসংখ্যানের  উপাত্ত।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2971" y="2446893"/>
            <a:ext cx="9088821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 মধ্যবিন্দু =( উর্ধ্বসীমা + নিম্নসীমা )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00855" y="3085412"/>
            <a:ext cx="9080938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যেকোনো শ্রেণির উর্ধ্বসীমা ও নিম্নসীমার ব্যবধান হলো ঐ শ্রেণির  শ্রেণিব্যাপ্তি।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1366" y="3713402"/>
            <a:ext cx="9091448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পরিসর =( সর্বোচ্চ সংখ্যা 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সর্বনিম্ন সংখ্যা) + ১ 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90345" y="4349935"/>
            <a:ext cx="9101958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শ্রেণিসংখ্যা = ( পরিসর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শ্রেণিব্যাপ্তি ) 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[পূর্ণসংখ্যায় ]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75005" y="4963977"/>
            <a:ext cx="9123406" cy="46166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শ্রেণিতে যতগুলো ট্যালি চিহ্ন পড়বে তত হবে ঐ শ্রেণির গণসংখ্যা বা ঘটনসংখ্যা 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6933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5021943"/>
          </a:xfrm>
          <a:solidFill>
            <a:srgbClr val="FF0000">
              <a:alpha val="92000"/>
            </a:srgbClr>
          </a:solidFill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8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8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 অর্ধ বার্ষিকী পরীক্ষায় </a:t>
            </a:r>
            <a:r>
              <a:rPr lang="en-US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30</a:t>
            </a:r>
            <a:r>
              <a:rPr lang="en-US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 ছাত্রের</a:t>
            </a:r>
            <a:r>
              <a:rPr lang="en-US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bn-BD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গণিতে </a:t>
            </a:r>
            <a:r>
              <a:rPr lang="bn-BD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 নম্বর নিম্নরুপ – </a:t>
            </a:r>
            <a:br>
              <a:rPr lang="bn-BD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20,40</a:t>
            </a:r>
            <a:r>
              <a:rPr lang="bn-BD" b="1" dirty="0">
                <a:solidFill>
                  <a:schemeClr val="bg1"/>
                </a:solidFill>
                <a:cs typeface="NikoshBAN" panose="02000000000000000000" pitchFamily="2" charset="0"/>
              </a:rPr>
              <a:t>,</a:t>
            </a: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60,69,63,26,39,38,40,49,52,58,59,63,60,</a:t>
            </a:r>
            <a:b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72,7083,89,86,97,90,94,44,63,39,60,59,47,38</a:t>
            </a:r>
            <a: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bn-BD" sz="2400" b="1" dirty="0">
                <a:solidFill>
                  <a:schemeClr val="bg1"/>
                </a:solidFill>
                <a:cs typeface="NikoshBAN" panose="02000000000000000000" pitchFamily="2" charset="0"/>
              </a:rPr>
              <a:t/>
            </a:r>
            <a:br>
              <a:rPr lang="bn-BD" sz="2400" b="1" dirty="0">
                <a:solidFill>
                  <a:schemeClr val="bg1"/>
                </a:solidFill>
                <a:cs typeface="NikoshBAN" panose="02000000000000000000" pitchFamily="2" charset="0"/>
              </a:rPr>
            </a:br>
            <a:endParaRPr lang="en-US" sz="6600" b="1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029590"/>
            <a:ext cx="12192000" cy="184665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endParaRPr lang="en-US" sz="24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নম্বরগুলোকে শ্রেণিভুক্ত কর</a:t>
            </a:r>
            <a:endParaRPr lang="en-US" sz="66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288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396"/>
            <a:ext cx="12191999" cy="112291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bn-BD" sz="7200" dirty="0"/>
              <a:t>সমাধান</a:t>
            </a:r>
            <a:r>
              <a:rPr lang="bn-BD" sz="3200" dirty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51068"/>
            <a:ext cx="3195021" cy="5706932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	20,</a:t>
            </a:r>
            <a:r>
              <a:rPr lang="en-US" sz="40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40</a:t>
            </a:r>
            <a:r>
              <a:rPr lang="bn-BD" sz="4000" dirty="0">
                <a:solidFill>
                  <a:schemeClr val="bg1"/>
                </a:solidFill>
                <a:latin typeface="+mj-lt"/>
              </a:rPr>
              <a:t>,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60,69,63,26,39,38,40,49,52,58,59,63,60,72,70,83,89,86,</a:t>
            </a:r>
            <a:r>
              <a:rPr lang="en-US" sz="40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97</a:t>
            </a:r>
            <a:r>
              <a:rPr lang="en-US" sz="40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,90,94,44,63,39,60,59,47,38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</a:t>
            </a:r>
            <a:r>
              <a:rPr lang="bn-BD" sz="1800" b="1" dirty="0">
                <a:solidFill>
                  <a:schemeClr val="bg1"/>
                </a:solidFill>
                <a:latin typeface="+mj-lt"/>
              </a:rPr>
              <a:t/>
            </a:r>
            <a:br>
              <a:rPr lang="bn-BD" sz="1800" b="1" dirty="0">
                <a:solidFill>
                  <a:schemeClr val="bg1"/>
                </a:solidFill>
                <a:latin typeface="+mj-lt"/>
              </a:rPr>
            </a:br>
            <a:endParaRPr lang="en-US" sz="18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5021" y="1129554"/>
            <a:ext cx="8964706" cy="5728446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              </a:t>
            </a:r>
            <a:r>
              <a:rPr lang="bn-BD" dirty="0" smtClean="0"/>
              <a:t>এখানে, </a:t>
            </a:r>
            <a:r>
              <a:rPr lang="bn-BD" dirty="0"/>
              <a:t>সর্বনিম্ন উপাত্ত </a:t>
            </a:r>
            <a:r>
              <a:rPr lang="en-US" dirty="0">
                <a:solidFill>
                  <a:srgbClr val="FF0000"/>
                </a:solidFill>
              </a:rPr>
              <a:t>20</a:t>
            </a:r>
            <a:r>
              <a:rPr lang="bn-BD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bn-BD" dirty="0"/>
              <a:t>        </a:t>
            </a:r>
            <a:r>
              <a:rPr lang="en-US" dirty="0" smtClean="0"/>
              <a:t>       </a:t>
            </a:r>
            <a:r>
              <a:rPr lang="bn-BD" dirty="0" smtClean="0"/>
              <a:t> </a:t>
            </a:r>
            <a:r>
              <a:rPr lang="bn-BD" dirty="0"/>
              <a:t>সর্বোচ্চ উপাত্ত </a:t>
            </a:r>
            <a:r>
              <a:rPr lang="en-US" dirty="0">
                <a:solidFill>
                  <a:srgbClr val="FF0000"/>
                </a:solidFill>
              </a:rPr>
              <a:t>97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bn-BD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bn-BD" dirty="0" smtClean="0"/>
              <a:t>       </a:t>
            </a:r>
            <a:r>
              <a:rPr lang="en-US" dirty="0" smtClean="0"/>
              <a:t>          </a:t>
            </a:r>
            <a:r>
              <a:rPr lang="bn-BD" dirty="0" smtClean="0"/>
              <a:t>শ্রেণি </a:t>
            </a:r>
            <a:r>
              <a:rPr lang="bn-BD" dirty="0"/>
              <a:t>ব্যবধান = </a:t>
            </a:r>
            <a:r>
              <a:rPr lang="en-US" dirty="0">
                <a:solidFill>
                  <a:srgbClr val="002060"/>
                </a:solidFill>
              </a:rPr>
              <a:t>10</a:t>
            </a:r>
          </a:p>
          <a:p>
            <a:pPr marL="0" indent="0">
              <a:buNone/>
            </a:pPr>
            <a:r>
              <a:rPr lang="en-US" dirty="0" smtClean="0">
                <a:latin typeface="Lucida Sans Unicode"/>
                <a:cs typeface="Lucida Sans Unicode"/>
              </a:rPr>
              <a:t>       ∴</a:t>
            </a:r>
            <a:r>
              <a:rPr lang="bn-BD" dirty="0" smtClean="0">
                <a:latin typeface="Lucida Sans Unicode"/>
                <a:cs typeface="Lucida Sans Unicode"/>
              </a:rPr>
              <a:t> </a:t>
            </a:r>
            <a:r>
              <a:rPr lang="bn-BD" dirty="0">
                <a:latin typeface="Lucida Sans Unicode"/>
                <a:cs typeface="Lucida Sans Unicode"/>
              </a:rPr>
              <a:t>পরিসর = (</a:t>
            </a:r>
            <a:r>
              <a:rPr lang="bn-BD" dirty="0"/>
              <a:t>সর্বোচ্চ উপাত্ত-সর্বনিম্ন উপাত্ত)+</a:t>
            </a:r>
            <a:r>
              <a:rPr lang="en-US" dirty="0"/>
              <a:t>1</a:t>
            </a:r>
            <a:r>
              <a:rPr lang="bn-BD" dirty="0">
                <a:latin typeface="Lucida Sans Unicode"/>
                <a:cs typeface="Lucida Sans Unicode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Lucida Sans Unicode"/>
                <a:cs typeface="Lucida Sans Unicode"/>
              </a:rPr>
              <a:t>           </a:t>
            </a:r>
            <a:r>
              <a:rPr lang="en-US" dirty="0" smtClean="0">
                <a:latin typeface="Lucida Sans Unicode"/>
                <a:cs typeface="Lucida Sans Unicode"/>
              </a:rPr>
              <a:t>         = </a:t>
            </a:r>
            <a:r>
              <a:rPr lang="en-US" dirty="0">
                <a:latin typeface="Lucida Sans Unicode"/>
                <a:cs typeface="Lucida Sans Unicode"/>
              </a:rPr>
              <a:t>( 97-20 ) +1</a:t>
            </a:r>
            <a:endParaRPr lang="bn-BD" dirty="0">
              <a:latin typeface="Lucida Sans Unicode"/>
              <a:cs typeface="Lucida Sans Unicode"/>
            </a:endParaRPr>
          </a:p>
          <a:p>
            <a:pPr marL="0" indent="0">
              <a:buNone/>
            </a:pPr>
            <a:r>
              <a:rPr lang="bn-BD" dirty="0">
                <a:latin typeface="Lucida Sans Unicode"/>
                <a:cs typeface="Lucida Sans Unicode"/>
              </a:rPr>
              <a:t>          </a:t>
            </a:r>
            <a:r>
              <a:rPr lang="en-US" dirty="0" smtClean="0">
                <a:latin typeface="Lucida Sans Unicode"/>
                <a:cs typeface="Lucida Sans Unicode"/>
              </a:rPr>
              <a:t>         </a:t>
            </a:r>
            <a:r>
              <a:rPr lang="bn-BD" dirty="0" smtClean="0">
                <a:latin typeface="Lucida Sans Unicode"/>
                <a:cs typeface="Lucida Sans Unicode"/>
              </a:rPr>
              <a:t> </a:t>
            </a:r>
            <a:r>
              <a:rPr lang="en-US" dirty="0">
                <a:latin typeface="Lucida Sans Unicode"/>
                <a:cs typeface="Lucida Sans Unicode"/>
              </a:rPr>
              <a:t>=77</a:t>
            </a:r>
            <a:r>
              <a:rPr lang="bn-BD" dirty="0">
                <a:latin typeface="Lucida Sans Unicode"/>
                <a:cs typeface="Lucida Sans Unicode"/>
              </a:rPr>
              <a:t> </a:t>
            </a:r>
            <a:r>
              <a:rPr lang="en-US" dirty="0">
                <a:latin typeface="Lucida Sans Unicode"/>
                <a:cs typeface="Lucida Sans Unicode"/>
              </a:rPr>
              <a:t>+1</a:t>
            </a:r>
          </a:p>
          <a:p>
            <a:pPr marL="0" indent="0">
              <a:buNone/>
            </a:pPr>
            <a:r>
              <a:rPr lang="en-US" dirty="0">
                <a:latin typeface="Lucida Sans Unicode"/>
                <a:cs typeface="Lucida Sans Unicode"/>
              </a:rPr>
              <a:t>         </a:t>
            </a:r>
            <a:r>
              <a:rPr lang="bn-BD" dirty="0">
                <a:latin typeface="Lucida Sans Unicode"/>
                <a:cs typeface="Lucida Sans Unicode"/>
              </a:rPr>
              <a:t> </a:t>
            </a:r>
            <a:r>
              <a:rPr lang="en-US" dirty="0" smtClean="0">
                <a:latin typeface="Lucida Sans Unicode"/>
                <a:cs typeface="Lucida Sans Unicode"/>
              </a:rPr>
              <a:t>          </a:t>
            </a:r>
            <a:r>
              <a:rPr lang="en-US" dirty="0">
                <a:latin typeface="Lucida Sans Unicode"/>
                <a:cs typeface="Lucida Sans Unicode"/>
              </a:rPr>
              <a:t>= 78</a:t>
            </a:r>
          </a:p>
          <a:p>
            <a:pPr marL="0" indent="0">
              <a:buNone/>
            </a:pPr>
            <a:r>
              <a:rPr lang="bn-BD" dirty="0">
                <a:latin typeface="Lucida Sans Unicode"/>
              </a:rPr>
              <a:t> </a:t>
            </a:r>
            <a:r>
              <a:rPr lang="en-US" dirty="0" smtClean="0">
                <a:latin typeface="Lucida Sans Unicode"/>
              </a:rPr>
              <a:t>       </a:t>
            </a:r>
            <a:r>
              <a:rPr lang="bn-BD" dirty="0" smtClean="0">
                <a:latin typeface="Lucida Sans Unicode"/>
              </a:rPr>
              <a:t>শ্রেণি </a:t>
            </a:r>
            <a:r>
              <a:rPr lang="bn-BD" dirty="0">
                <a:latin typeface="Lucida Sans Unicode"/>
              </a:rPr>
              <a:t>সংখ্যা = </a:t>
            </a:r>
            <a:r>
              <a:rPr lang="bn-BD" dirty="0" smtClean="0">
                <a:latin typeface="Lucida Sans Unicode"/>
              </a:rPr>
              <a:t>পরিসর/শ্রেণি </a:t>
            </a:r>
            <a:r>
              <a:rPr lang="bn-BD" dirty="0">
                <a:latin typeface="Lucida Sans Unicode"/>
              </a:rPr>
              <a:t>ব্যবধান</a:t>
            </a:r>
          </a:p>
          <a:p>
            <a:pPr marL="0" indent="0">
              <a:buNone/>
            </a:pPr>
            <a:r>
              <a:rPr lang="en-US" dirty="0">
                <a:latin typeface="Lucida Sans Unicode"/>
              </a:rPr>
              <a:t>           </a:t>
            </a:r>
            <a:r>
              <a:rPr lang="bn-BD" dirty="0">
                <a:latin typeface="Lucida Sans Unicode"/>
              </a:rPr>
              <a:t> </a:t>
            </a:r>
            <a:r>
              <a:rPr lang="en-US" dirty="0" smtClean="0">
                <a:latin typeface="Lucida Sans Unicode"/>
              </a:rPr>
              <a:t>           </a:t>
            </a:r>
            <a:r>
              <a:rPr lang="bn-BD" dirty="0" smtClean="0">
                <a:latin typeface="Lucida Sans Unicode"/>
              </a:rPr>
              <a:t>= </a:t>
            </a:r>
            <a:r>
              <a:rPr lang="en-US" dirty="0">
                <a:latin typeface="Lucida Sans Unicode"/>
              </a:rPr>
              <a:t>78 /10</a:t>
            </a:r>
          </a:p>
          <a:p>
            <a:pPr marL="0" indent="0">
              <a:buNone/>
            </a:pPr>
            <a:r>
              <a:rPr lang="en-US" dirty="0">
                <a:latin typeface="Lucida Sans Unicode"/>
              </a:rPr>
              <a:t>           </a:t>
            </a:r>
            <a:r>
              <a:rPr lang="en-US" dirty="0" smtClean="0">
                <a:latin typeface="Lucida Sans Unicode"/>
              </a:rPr>
              <a:t>             </a:t>
            </a:r>
            <a:r>
              <a:rPr lang="en-US" dirty="0">
                <a:latin typeface="Lucida Sans Unicode"/>
              </a:rPr>
              <a:t>=7.8</a:t>
            </a:r>
          </a:p>
          <a:p>
            <a:pPr marL="0" indent="0">
              <a:buNone/>
            </a:pPr>
            <a:r>
              <a:rPr lang="en-US" dirty="0">
                <a:latin typeface="Lucida Sans Unicode"/>
              </a:rPr>
              <a:t> </a:t>
            </a:r>
            <a:r>
              <a:rPr lang="en-US" dirty="0" smtClean="0">
                <a:latin typeface="Lucida Sans Unicode"/>
              </a:rPr>
              <a:t>       </a:t>
            </a:r>
            <a:r>
              <a:rPr lang="bn-BD" sz="2400" dirty="0" smtClean="0">
                <a:latin typeface="Lucida Sans Unicode"/>
              </a:rPr>
              <a:t>যেহেতু </a:t>
            </a:r>
            <a:r>
              <a:rPr lang="bn-BD" sz="2400" dirty="0">
                <a:latin typeface="Lucida Sans Unicode"/>
              </a:rPr>
              <a:t>শ্রেণি সংখ্যা সর্বদাই পূর্ণ সংখ্যা তাই শ্রেণি সংখ্যা </a:t>
            </a:r>
            <a:r>
              <a:rPr lang="en-US" sz="2400" dirty="0">
                <a:latin typeface="Lucida Sans Unicode"/>
              </a:rPr>
              <a:t>8 </a:t>
            </a:r>
            <a:r>
              <a:rPr lang="bn-BD" sz="2400" dirty="0">
                <a:latin typeface="Lucida Sans Unicode"/>
              </a:rPr>
              <a:t>ধরি। 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583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60637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20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থেকে শুরু করে শ্রেণিব্যাপ্তি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10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ধরে শ্রেণি গঠন করি এবং ট্যালি চিহ্ন দ্বারা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নম্বরগুলোকে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শ্রেণিভুক্ত করি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81374"/>
            <a:ext cx="3991231" cy="527662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92D050"/>
                </a:solidFill>
                <a:latin typeface="+mj-lt"/>
                <a:cs typeface="Times New Roman" panose="02020603050405020304" pitchFamily="18" charset="0"/>
              </a:rPr>
              <a:t>    20</a:t>
            </a:r>
            <a:r>
              <a:rPr lang="en-US" sz="36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 smtClean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40</a:t>
            </a:r>
            <a:r>
              <a:rPr lang="bn-BD" sz="3600" dirty="0">
                <a:solidFill>
                  <a:schemeClr val="bg1"/>
                </a:solidFill>
                <a:latin typeface="+mj-lt"/>
                <a:cs typeface="NikoshBAN" panose="02000000000000000000" pitchFamily="2" charset="0"/>
              </a:rPr>
              <a:t>,</a:t>
            </a:r>
            <a:r>
              <a:rPr lang="en-US" sz="3600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60,69,63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92D050"/>
                </a:solidFill>
                <a:latin typeface="+mj-lt"/>
                <a:cs typeface="Times New Roman" panose="02020603050405020304" pitchFamily="18" charset="0"/>
              </a:rPr>
              <a:t>26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39,38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40,49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52,58,59,</a:t>
            </a:r>
            <a:r>
              <a:rPr lang="en-US" sz="3600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63,60,</a:t>
            </a:r>
            <a:r>
              <a:rPr lang="en-US" sz="3600" dirty="0">
                <a:latin typeface="+mj-lt"/>
                <a:cs typeface="Times New Roman" panose="02020603050405020304" pitchFamily="18" charset="0"/>
              </a:rPr>
              <a:t>72,70</a:t>
            </a:r>
            <a:r>
              <a:rPr lang="en-US" sz="36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,83,89,86,</a:t>
            </a:r>
            <a:r>
              <a:rPr lang="en-US" sz="3600" dirty="0">
                <a:solidFill>
                  <a:srgbClr val="FF33CC"/>
                </a:solidFill>
                <a:latin typeface="+mj-lt"/>
                <a:cs typeface="Times New Roman" panose="02020603050405020304" pitchFamily="18" charset="0"/>
              </a:rPr>
              <a:t>97,90,94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44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63,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39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60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59,</a:t>
            </a:r>
            <a:r>
              <a:rPr lang="en-US" sz="3600" dirty="0">
                <a:solidFill>
                  <a:srgbClr val="00B0F0"/>
                </a:solidFill>
                <a:latin typeface="+mj-lt"/>
                <a:cs typeface="Times New Roman" panose="02020603050405020304" pitchFamily="18" charset="0"/>
              </a:rPr>
              <a:t>47</a:t>
            </a:r>
            <a:r>
              <a:rPr lang="en-US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,</a:t>
            </a:r>
            <a:r>
              <a:rPr lang="en-US" sz="3600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38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5586631"/>
              </p:ext>
            </p:extLst>
          </p:nvPr>
        </p:nvGraphicFramePr>
        <p:xfrm>
          <a:off x="3994428" y="1594261"/>
          <a:ext cx="8176056" cy="524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6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580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253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শ্রেণি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ট্যালি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>
                          <a:solidFill>
                            <a:srgbClr val="FF0000"/>
                          </a:solidFill>
                        </a:rPr>
                        <a:t>ঘটন</a:t>
                      </a:r>
                      <a:r>
                        <a:rPr lang="bn-BD" sz="2400" b="1" baseline="0" dirty="0">
                          <a:solidFill>
                            <a:srgbClr val="FF0000"/>
                          </a:solidFill>
                        </a:rPr>
                        <a:t> সংখ্যা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20-29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||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30-39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||||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4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40-49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5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50-59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||||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4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4386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 60-69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7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70-79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||</a:t>
                      </a:r>
                      <a:r>
                        <a:rPr kumimoji="0" lang="bn-BD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 2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80-89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|||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3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>
                          <a:latin typeface="+mj-lt"/>
                          <a:cs typeface="Times New Roman" panose="02020603050405020304" pitchFamily="18" charset="0"/>
                        </a:rPr>
                        <a:t>90-99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|||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3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1982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/>
                        <a:t>মোট</a:t>
                      </a:r>
                      <a:endParaRPr lang="en-US" sz="24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+mj-lt"/>
                        </a:rPr>
                        <a:t>30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EA130-D42B-49D7-93B8-03B236E496C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829" y="3218827"/>
            <a:ext cx="473012" cy="4286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/>
          <a:ex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547" y="4241502"/>
            <a:ext cx="722904" cy="4191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11805134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1215</Words>
  <Application>Microsoft Office PowerPoint</Application>
  <PresentationFormat>Widescreen</PresentationFormat>
  <Paragraphs>571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MS Mincho</vt:lpstr>
      <vt:lpstr>ＭＳ Ｐゴシック</vt:lpstr>
      <vt:lpstr>Arial</vt:lpstr>
      <vt:lpstr>Calibri</vt:lpstr>
      <vt:lpstr>Lucida Sans Unicode</vt:lpstr>
      <vt:lpstr>NikoshBAN</vt:lpstr>
      <vt:lpstr>SutonnyMJ</vt:lpstr>
      <vt:lpstr>Times New Roman</vt:lpstr>
      <vt:lpstr>Vrinda</vt:lpstr>
      <vt:lpstr>Wingdings</vt:lpstr>
      <vt:lpstr>Office Theme</vt:lpstr>
      <vt:lpstr>Equation</vt:lpstr>
      <vt:lpstr>PowerPoint Presentation</vt:lpstr>
      <vt:lpstr>  শিক্ষক পরিচিতি</vt:lpstr>
      <vt:lpstr>  শ্রেণি – নবম /দশম বিষয় – সাধারন গণিত ( পরিসংখ্যান)  </vt:lpstr>
      <vt:lpstr>c~e©Ávb hvPvB</vt:lpstr>
      <vt:lpstr> শিখন ফল</vt:lpstr>
      <vt:lpstr>PowerPoint Presentation</vt:lpstr>
      <vt:lpstr> সমস্যা একটি বিদ্যালয়ের অর্ধ বার্ষিকী পরীক্ষায়  30 জন ছাত্রের  গণিতে প্রাপ্ত নম্বর নিম্নরুপ –  20,40,60,69,63,26,39,38,40,49,52,58,59,63,60, 72,7083,89,86,97,90,94,44,63,39,60,59,47,38  </vt:lpstr>
      <vt:lpstr>সমাধান </vt:lpstr>
      <vt:lpstr>    20 থেকে শুরু করে শ্রেণিব্যাপ্তি 10  ধরে শ্রেণি গঠন করি এবং ট্যালি চিহ্ন দ্বারা                                            নম্বরগুলোকে শ্রেণিভুক্ত করি</vt:lpstr>
      <vt:lpstr>         ক্রমযোজিত গনসংখ্যা সারনী তৈরি কর।</vt:lpstr>
      <vt:lpstr>গাণিতিক গড় নির্ণয়ের সারণি তৈরি করি।</vt:lpstr>
      <vt:lpstr>PowerPoint Presentation</vt:lpstr>
      <vt:lpstr>সংক্ষিপ্ত পদ্ধতিতে গড় নির্ণয় কর।</vt:lpstr>
      <vt:lpstr>সংক্ষিপ্ত (সহজ) পদ্ধতিতে গড় (ধাপ বিচ্যুতি )নির্ণয়ের পদ্বতি বিশ্লেষণ</vt:lpstr>
      <vt:lpstr>PowerPoint Presentation</vt:lpstr>
      <vt:lpstr>PowerPoint Presentation</vt:lpstr>
      <vt:lpstr>PowerPoint Presentation</vt:lpstr>
      <vt:lpstr>PowerPoint Presentation</vt:lpstr>
      <vt:lpstr>প্রচুরক নির্ণয় </vt:lpstr>
      <vt:lpstr>প্রচুরক নির্ণয়</vt:lpstr>
      <vt:lpstr>সমস্যা   একটি মাদ্রাসার  অর্ধ বার্ষিকী পরীক্ষায়  60   জন ছাত্রের গণিতে প্রাপ্ত নম্বর নিম্নরুপ – </vt:lpstr>
      <vt:lpstr> মধ্যক নির্ণয় </vt:lpstr>
      <vt:lpstr>PowerPoint Presentation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পরম করুণাময় আল্লাহর নামে</dc:title>
  <dc:creator>User</dc:creator>
  <cp:lastModifiedBy>Md.Amir Hosen</cp:lastModifiedBy>
  <cp:revision>356</cp:revision>
  <dcterms:created xsi:type="dcterms:W3CDTF">2017-04-01T09:26:26Z</dcterms:created>
  <dcterms:modified xsi:type="dcterms:W3CDTF">2020-08-25T17:39:45Z</dcterms:modified>
</cp:coreProperties>
</file>