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335" r:id="rId4"/>
    <p:sldId id="261" r:id="rId5"/>
    <p:sldId id="263" r:id="rId6"/>
    <p:sldId id="265" r:id="rId7"/>
    <p:sldId id="267" r:id="rId8"/>
    <p:sldId id="268" r:id="rId9"/>
    <p:sldId id="269" r:id="rId10"/>
    <p:sldId id="339" r:id="rId11"/>
    <p:sldId id="307" r:id="rId12"/>
    <p:sldId id="338" r:id="rId13"/>
    <p:sldId id="337" r:id="rId14"/>
    <p:sldId id="271" r:id="rId15"/>
    <p:sldId id="272" r:id="rId16"/>
    <p:sldId id="350" r:id="rId17"/>
    <p:sldId id="308" r:id="rId18"/>
    <p:sldId id="351" r:id="rId19"/>
    <p:sldId id="311" r:id="rId20"/>
    <p:sldId id="312" r:id="rId21"/>
    <p:sldId id="318" r:id="rId22"/>
    <p:sldId id="321" r:id="rId23"/>
    <p:sldId id="340" r:id="rId24"/>
    <p:sldId id="341" r:id="rId25"/>
    <p:sldId id="345" r:id="rId26"/>
    <p:sldId id="343" r:id="rId27"/>
    <p:sldId id="342" r:id="rId28"/>
    <p:sldId id="347" r:id="rId29"/>
    <p:sldId id="348" r:id="rId30"/>
    <p:sldId id="302" r:id="rId31"/>
    <p:sldId id="33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8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9EF7-4BBC-4B4E-B968-48D9183A9014}" type="datetime9">
              <a:rPr lang="en-US" smtClean="0"/>
              <a:pPr/>
              <a:t>8/25/2020 11:46:46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3C40-DFA2-4E3F-A1CE-91D253AE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25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4B0A-5791-4FA1-8C41-E46ED5776CAE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F3FF-82F2-4B4C-8D61-97673010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90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98218B-4E66-473A-B545-C265C397C7EC}" type="datetime9">
              <a:rPr lang="en-US" smtClean="0"/>
              <a:pPr/>
              <a:t>8/25/2020 11:46:44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8087-6DD0-445B-9FE1-24D34A41FF6D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8A2-7AD0-4F68-97B5-D6D1BC4F01DA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02F-2153-43F3-B0CF-7D61C194F82F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2CF5-9FA4-4ADA-AB6E-6622E66E2F9A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12A3-FA56-48A8-AE18-C4930E2B4473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4B1E-EC22-4B63-B97C-38A14A672885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5976-F0DF-46C8-B25D-2AE1B7750268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7726-7EE0-4EFF-85D8-B711A241BC6E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CA6E-2677-4C10-8193-272C50F3BBCC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5BE8-4660-42BA-94AE-A125D8D6AFD3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ED1-A2D9-4F9B-A976-29925B265A9E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A8F4-B0EC-4FCE-8362-46BA14EE6374}" type="datetime9">
              <a:rPr lang="en-US" smtClean="0"/>
              <a:pPr/>
              <a:t>8/25/2020 11:46:43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0.wav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43117" y="1091821"/>
            <a:ext cx="6609194" cy="34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engu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0352" y="2280746"/>
            <a:ext cx="3061648" cy="2354316"/>
          </a:xfrm>
          <a:prstGeom prst="rect">
            <a:avLst/>
          </a:prstGeom>
        </p:spPr>
      </p:pic>
      <p:pic>
        <p:nvPicPr>
          <p:cNvPr id="10" name="Picture 9" descr="Hydrang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64473"/>
            <a:ext cx="2879678" cy="2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drumroll.wav"/>
          </p:stSnd>
        </p:sndAc>
      </p:transition>
    </mc:Choice>
    <mc:Fallback xmlns="">
      <p:transition spd="slow">
        <p:circl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997530"/>
          <a:ext cx="12192000" cy="581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3394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28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যোজিত</a:t>
                      </a:r>
                      <a:r>
                        <a:rPr lang="bn-BD" sz="28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r>
                        <a:rPr lang="bn-BD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</a:p>
                  </a:txBody>
                  <a:tcPr/>
                </a:tc>
              </a:tr>
              <a:tr h="659581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dirty="0" smtClean="0"/>
              <a:t>         </a:t>
            </a:r>
            <a:r>
              <a:rPr lang="bn-BD" dirty="0" smtClean="0"/>
              <a:t>ক্রমযোজিত </a:t>
            </a:r>
            <a:r>
              <a:rPr lang="bn-BD" dirty="0"/>
              <a:t>গনসংখ্যা সারনী তৈরি কর।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44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-1" y="1364285"/>
          <a:ext cx="12192001" cy="533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527"/>
                <a:gridCol w="3054555"/>
                <a:gridCol w="2454107"/>
                <a:gridCol w="3711812"/>
              </a:tblGrid>
              <a:tr h="821155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শ্রেণির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মধ্যবিন্দু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মধ্যবিন্দু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× </a:t>
                      </a:r>
                      <a:r>
                        <a:rPr lang="bn-BD" sz="24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5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K=8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1765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4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0846" y="933306"/>
            <a:ext cx="1399142" cy="892367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610728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23"/>
                <a:gridCol w="1575412"/>
                <a:gridCol w="1299990"/>
                <a:gridCol w="1975964"/>
              </a:tblGrid>
              <a:tr h="162310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শ্রেণির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মধ্যবিন্দু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X </a:t>
                      </a:r>
                      <a:r>
                        <a:rPr lang="en-US" sz="2400" b="1" baseline="-25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f </a:t>
                      </a:r>
                      <a:r>
                        <a:rPr lang="en-US" sz="2400" b="1" baseline="-25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bn-BD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মধ্যবিন্দু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× </a:t>
                      </a:r>
                      <a:r>
                        <a:rPr lang="bn-BD" sz="24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(f </a:t>
                      </a:r>
                      <a:r>
                        <a:rPr lang="en-US" sz="2400" b="1" baseline="-25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× x </a:t>
                      </a:r>
                      <a:r>
                        <a:rPr lang="en-US" sz="2400" b="1" baseline="-25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7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283.5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27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K=8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1765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89981" y="1124390"/>
            <a:ext cx="2805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গাণিতিক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গড়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1973539"/>
            <a:ext cx="1241777" cy="874434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9042399" y="3180742"/>
            <a:ext cx="18626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=58.83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4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44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নির্ণয় কর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-1" y="1354367"/>
          <a:ext cx="12102355" cy="546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71"/>
                <a:gridCol w="2171304"/>
                <a:gridCol w="2488102"/>
                <a:gridCol w="2018245"/>
                <a:gridCol w="3004233"/>
              </a:tblGrid>
              <a:tr h="936919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শ্রেণির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মধ্যবিন্দু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ধাপ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বিচ্যুতি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×</a:t>
                      </a:r>
                      <a:r>
                        <a:rPr lang="bn-BD" sz="2400" b="1" dirty="0" smtClean="0">
                          <a:solidFill>
                            <a:srgbClr val="FF0000"/>
                          </a:solidFill>
                        </a:rPr>
                        <a:t>বিচ্যুতি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 </a:t>
                      </a:r>
                      <a:r>
                        <a:rPr lang="en-US" sz="2400" b="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a </a:t>
                      </a:r>
                      <a:endParaRPr lang="en-US" sz="24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</a:tr>
              <a:tr h="5026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K=8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17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4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59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গড়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ধাপ বিচ্যুতি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পদ্বতি বিশ্লেষণ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850"/>
              </p:ext>
            </p:extLst>
          </p:nvPr>
        </p:nvGraphicFramePr>
        <p:xfrm>
          <a:off x="43032" y="1048014"/>
          <a:ext cx="12059322" cy="570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093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xmlns:a14="http://schemas.microsoft.com/office/drawing/2010/main" val="20000"/>
                    </a:ext>
                  </a:extLst>
                </a:gridCol>
                <a:gridCol w="2311790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xmlns:a14="http://schemas.microsoft.com/office/drawing/2010/main" val="20001"/>
                    </a:ext>
                  </a:extLst>
                </a:gridCol>
                <a:gridCol w="2391930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xmlns:a14="http://schemas.microsoft.com/office/drawing/2010/main" val="20002"/>
                    </a:ext>
                  </a:extLst>
                </a:gridCol>
                <a:gridCol w="3117438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xmlns:a14="http://schemas.microsoft.com/office/drawing/2010/main" val="20003"/>
                    </a:ext>
                  </a:extLst>
                </a:gridCol>
                <a:gridCol w="2364071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xmlns:a14="http://schemas.microsoft.com/office/drawing/2010/main" val="20004"/>
                    </a:ext>
                  </a:extLst>
                </a:gridCol>
              </a:tblGrid>
              <a:tr h="959462"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000" b="1" baseline="0" dirty="0">
                          <a:solidFill>
                            <a:srgbClr val="FF0000"/>
                          </a:solidFill>
                        </a:rPr>
                        <a:t> সংখ্যা</a:t>
                      </a:r>
                    </a:p>
                    <a:p>
                      <a:pPr algn="ctr"/>
                      <a:r>
                        <a:rPr lang="bn-BD" sz="2000" b="1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f 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i 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>
                          <a:solidFill>
                            <a:srgbClr val="FF0000"/>
                          </a:solidFill>
                        </a:rPr>
                        <a:t>শ্রেণির</a:t>
                      </a:r>
                      <a:r>
                        <a:rPr lang="bn-BD" sz="2000" b="1" baseline="0" dirty="0">
                          <a:solidFill>
                            <a:srgbClr val="FF0000"/>
                          </a:solidFill>
                        </a:rPr>
                        <a:t> মধ্যবিন্দু</a:t>
                      </a:r>
                      <a:endParaRPr lang="en-US" sz="20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( x 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 i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3030" r="-76709" b="-5769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000" b="1" baseline="0" dirty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×</a:t>
                      </a:r>
                      <a:r>
                        <a:rPr lang="bn-BD" sz="2000" b="1" dirty="0">
                          <a:solidFill>
                            <a:srgbClr val="FF0000"/>
                          </a:solidFill>
                        </a:rPr>
                        <a:t>বিচ্যুতি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(f 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× u 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0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178947" r="-76709" b="-9021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1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278947" r="-76709" b="-8021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2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375000" r="-76709" b="-6937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3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480000" r="-76709" b="-60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4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0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a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580000" r="-76709" b="-50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5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680000" r="-76709" b="-40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6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780000" r="-76709" b="-30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7"/>
                  </a:ext>
                </a:extLst>
              </a:tr>
              <a:tr h="51651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 ( x</a:t>
                      </a:r>
                      <a:r>
                        <a:rPr lang="en-US" sz="2000" b="0" i="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211325" t="-870833" r="-76709" b="-19791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8"/>
                  </a:ext>
                </a:extLst>
              </a:tr>
              <a:tr h="6101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K=8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n= 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410423" t="-832143" r="-1127" b="-69643"/>
                      </a:stretch>
                    </a:blipFill>
                  </a:tcPr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xmlns:a14="http://schemas.microsoft.com/office/drawing/2010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5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85552" y="649995"/>
            <a:ext cx="6345715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dirty="0" smtClean="0">
              <a:latin typeface="SutonnyMJ"/>
              <a:ea typeface="Times New Roman"/>
              <a:cs typeface="Times New Roman"/>
            </a:endParaRP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মনে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করি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গড়টি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(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60-69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)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শ্রেণিতে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রয়েছে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।</a:t>
            </a:r>
          </a:p>
          <a:p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এ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শ্রেণির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মধ্যবিন্দু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=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64.5</a:t>
            </a:r>
            <a:endParaRPr lang="en-US" sz="2800" b="1" dirty="0" smtClean="0">
              <a:latin typeface="SutonnyMJ"/>
              <a:ea typeface="Times New Roman"/>
              <a:cs typeface="Times New Roman"/>
            </a:endParaRP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অনুমিত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গড়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=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64.5</a:t>
            </a:r>
            <a:endParaRPr lang="en-US" sz="2800" b="1" dirty="0" smtClean="0">
              <a:latin typeface="SutonnyMJ"/>
              <a:ea typeface="Times New Roman"/>
              <a:cs typeface="Times New Roman"/>
            </a:endParaRPr>
          </a:p>
          <a:p>
            <a:endParaRPr lang="en-US" sz="2800" b="1" dirty="0" smtClean="0">
              <a:latin typeface="SutonnyMJ"/>
              <a:ea typeface="Times New Roman"/>
              <a:cs typeface="Times New Roman"/>
            </a:endParaRP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এখানে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, </a:t>
            </a: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শ্রেণি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ব্যবধান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h = 10</a:t>
            </a:r>
            <a:endParaRPr lang="en-US" sz="2800" b="1" dirty="0" smtClean="0">
              <a:latin typeface="SutonnyMJ"/>
              <a:ea typeface="Times New Roman"/>
              <a:cs typeface="Times New Roman"/>
            </a:endParaRP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ঘটন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সংখ্যার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সমষ্টি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n =30</a:t>
            </a:r>
            <a:endParaRPr lang="en-US" sz="2800" b="1" dirty="0" smtClean="0">
              <a:latin typeface="SutonnyMJ"/>
              <a:ea typeface="Times New Roman"/>
              <a:cs typeface="Times New Roman"/>
            </a:endParaRPr>
          </a:p>
          <a:p>
            <a:endParaRPr lang="en-US" sz="2800" b="1" dirty="0" smtClean="0">
              <a:latin typeface="SutonnyMJ"/>
              <a:ea typeface="Times New Roman"/>
              <a:cs typeface="Times New Roman"/>
            </a:endParaRP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ঘটন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সংখ্যা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ও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বিচ্যুতি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সংখ্যার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</a:p>
          <a:p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গুণফলের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Times New Roman"/>
                <a:cs typeface="Times New Roman"/>
              </a:rPr>
              <a:t>সমষ্টি</a:t>
            </a:r>
            <a:r>
              <a:rPr lang="en-US" sz="2800" b="1" dirty="0" smtClean="0">
                <a:latin typeface="SutonnyMJ"/>
                <a:ea typeface="Times New Roman"/>
                <a:cs typeface="Times New Roman"/>
              </a:rPr>
              <a:t>,               = -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17</a:t>
            </a:r>
            <a:endParaRPr lang="en-US" sz="2800" b="1" dirty="0" smtClean="0">
              <a:ea typeface="Times New Roman"/>
              <a:cs typeface="Times New Roman"/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4852" y="4825387"/>
            <a:ext cx="975511" cy="738131"/>
          </a:xfrm>
          <a:prstGeom prst="rect">
            <a:avLst/>
          </a:prstGeom>
          <a:noFill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8133" y="0"/>
          <a:ext cx="5034709" cy="681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942"/>
                <a:gridCol w="903286"/>
                <a:gridCol w="1035077"/>
                <a:gridCol w="839611"/>
                <a:gridCol w="1249793"/>
              </a:tblGrid>
              <a:tr h="1169299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18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rgbClr val="FF0000"/>
                          </a:solidFill>
                        </a:rPr>
                        <a:t>শ্রেণির</a:t>
                      </a:r>
                      <a:r>
                        <a:rPr lang="bn-BD" sz="1800" b="1" baseline="0" dirty="0">
                          <a:solidFill>
                            <a:srgbClr val="FF0000"/>
                          </a:solidFill>
                        </a:rPr>
                        <a:t> মধ্যবিন্দু</a:t>
                      </a:r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ধাপ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বিচ্যুতি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18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×</a:t>
                      </a:r>
                      <a:r>
                        <a:rPr lang="bn-BD" sz="1800" b="1" dirty="0" smtClean="0">
                          <a:solidFill>
                            <a:srgbClr val="FF0000"/>
                          </a:solidFill>
                        </a:rPr>
                        <a:t>বিচ্যুতি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 </a:t>
                      </a:r>
                      <a:r>
                        <a:rPr lang="en-US" sz="1800" b="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a 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K=8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n=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17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4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8133" y="0"/>
          <a:ext cx="6287267" cy="681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454"/>
                <a:gridCol w="1128010"/>
                <a:gridCol w="1292588"/>
                <a:gridCol w="1048493"/>
                <a:gridCol w="1560722"/>
              </a:tblGrid>
              <a:tr h="1169299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18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rgbClr val="FF0000"/>
                          </a:solidFill>
                        </a:rPr>
                        <a:t>শ্রেণির</a:t>
                      </a:r>
                      <a:r>
                        <a:rPr lang="bn-BD" sz="1800" b="1" baseline="0" dirty="0">
                          <a:solidFill>
                            <a:srgbClr val="FF0000"/>
                          </a:solidFill>
                        </a:rPr>
                        <a:t> মধ্যবিন্দু</a:t>
                      </a:r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ধাপ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বিচ্যুতি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18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×</a:t>
                      </a:r>
                      <a:r>
                        <a:rPr lang="bn-BD" sz="1800" b="1" dirty="0" smtClean="0">
                          <a:solidFill>
                            <a:srgbClr val="FF0000"/>
                          </a:solidFill>
                        </a:rPr>
                        <a:t>বিচ্যুতি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 </a:t>
                      </a:r>
                      <a:r>
                        <a:rPr lang="en-US" sz="1800" b="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a 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</a:tr>
              <a:tr h="62729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K=8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n=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17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05700" y="3997324"/>
            <a:ext cx="58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98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1701800"/>
            <a:ext cx="3200400" cy="885825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536825"/>
            <a:ext cx="3152775" cy="85725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000" y="3381375"/>
            <a:ext cx="3724275" cy="61912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089400"/>
            <a:ext cx="2095500" cy="619125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4746625"/>
            <a:ext cx="1419225" cy="619125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438900" y="1816100"/>
            <a:ext cx="115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গড়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,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581900" y="2600324"/>
            <a:ext cx="546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531100" y="3305174"/>
            <a:ext cx="52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8600" y="4708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8600" y="53276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710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bn-BD" b="1" dirty="0" smtClean="0"/>
              <a:t>সমস্যা </a:t>
            </a: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800" b="1" dirty="0">
                <a:solidFill>
                  <a:srgbClr val="C00000"/>
                </a:solidFill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পরীক্ষায়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764714"/>
            <a:ext cx="12192000" cy="409328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নির্ণয়ের সূত্রটি লিখে প্রতীক গুলোর অর্থ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কর।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51556"/>
              </p:ext>
            </p:extLst>
          </p:nvPr>
        </p:nvGraphicFramePr>
        <p:xfrm>
          <a:off x="32274" y="1635162"/>
          <a:ext cx="12127452" cy="115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31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28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028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469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5535">
                <a:tc>
                  <a:txBody>
                    <a:bodyPr/>
                    <a:lstStyle/>
                    <a:p>
                      <a:pPr algn="ctr"/>
                      <a:r>
                        <a:rPr lang="bn-BD" sz="20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35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9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56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MS Mincho" pitchFamily="49" charset="-128"/>
                <a:cs typeface="Vrinda" pitchFamily="34" charset="0"/>
              </a:rPr>
              <a:t> </a:t>
            </a: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270500" y="1129553"/>
            <a:ext cx="6921500" cy="57284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খানে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</a:t>
            </a:r>
            <a:r>
              <a:rPr kumimoji="0" lang="en-US" sz="6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প্রচুরক শ্রেণির নিম্নসীমা,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		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bn-BD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bn-BD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প্রচুরক শ্রেণি ও তার পূর্ববর্তী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	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শ্রেণির ঘটন সংখ্যার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পার্থক্য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	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bn-BD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প্রচুরক শ্রেণি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তার পরবর্তী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শ্রেণির ঘটন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সংখ্যার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পার্থক্য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 =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শ্রেণিব্যাপ্তি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1104900"/>
            <a:ext cx="3670300" cy="93345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842000" y="1219200"/>
            <a:ext cx="185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প্রচুরক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108033"/>
          <a:ext cx="5257800" cy="574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249"/>
                <a:gridCol w="1901551"/>
              </a:tblGrid>
              <a:tr h="89265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শ্রেণি</a:t>
                      </a:r>
                      <a:endParaRPr lang="en-US" sz="2400" b="1" dirty="0"/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/>
                        <a:t>ঘটন</a:t>
                      </a:r>
                      <a:r>
                        <a:rPr lang="bn-BD" sz="2400" b="1" baseline="0" dirty="0"/>
                        <a:t> সংখ্যা</a:t>
                      </a:r>
                      <a:endParaRPr lang="en-US" sz="2400" b="1" dirty="0"/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01" marR="1720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2003"/>
          </a:xfr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dirty="0"/>
              <a:t>প্রচুরক নির্ণয়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7332908"/>
              </p:ext>
            </p:extLst>
          </p:nvPr>
        </p:nvGraphicFramePr>
        <p:xfrm>
          <a:off x="2" y="1108032"/>
          <a:ext cx="3259566" cy="574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7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65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শ্রেণি</a:t>
                      </a:r>
                      <a:endParaRPr lang="en-US" sz="2400" b="1" dirty="0"/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/>
                        <a:t>ঘটন</a:t>
                      </a:r>
                      <a:r>
                        <a:rPr lang="bn-BD" sz="2400" b="1" baseline="0" dirty="0"/>
                        <a:t> সংখ্যা</a:t>
                      </a:r>
                      <a:endParaRPr lang="en-US" sz="2400" b="1" dirty="0"/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01" marR="17200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1129553"/>
            <a:ext cx="8878644" cy="572844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,সবচেয়ে বেশি ঘটন সংখ্যা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∴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 হল </a:t>
            </a:r>
            <a:r>
              <a:rPr lang="bn-BD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)  </a:t>
            </a:r>
            <a:endParaRPr lang="en-US" sz="2800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এখানে,প্রচুরক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নিম্নসীমা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ও তার পূর্ববর্তী শ্রেণির ঘটন সংখ্যার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800" b="1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8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43-17= 26 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তার পরবর্তী শ্রেণির ঘটন সংখ্যার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800" b="1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43- 35 =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2369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9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900" b="1" dirty="0">
              <a:solidFill>
                <a:srgbClr val="00B050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5237219" y="1744716"/>
            <a:ext cx="6954781" cy="511328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বাওয়ানী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ঢাকা-১১০০.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H-57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13186"/>
            <a:ext cx="5307725" cy="51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2430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5324"/>
            <a:ext cx="5181599" cy="55126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L</a:t>
            </a:r>
            <a:r>
              <a:rPr lang="en-US" sz="4800" dirty="0"/>
              <a:t>=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n-BD" sz="4800" dirty="0">
                <a:latin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4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f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endParaRPr lang="bn-BD" sz="4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f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bn-BD" sz="480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  <a:p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flipV="1">
            <a:off x="0" y="-1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124223" y="2511973"/>
          <a:ext cx="3152775" cy="390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130040" imgH="1879560" progId="Equation.3">
                  <p:embed/>
                </p:oleObj>
              </mc:Choice>
              <mc:Fallback>
                <p:oleObj name="Equation" r:id="rId3" imgW="1130040" imgH="1879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223" y="2511973"/>
                        <a:ext cx="3152775" cy="3901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358759" y="1702676"/>
            <a:ext cx="1797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60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6537" y="1460937"/>
            <a:ext cx="2953408" cy="106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53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23050"/>
          </a:xfr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 বার্ষিকী পরীক্ষায়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 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ছাত্রের গণিতে প্রাপ্ত নম্বর নিম্নরুপ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08960"/>
            <a:ext cx="12192000" cy="3749040"/>
          </a:xfrm>
          <a:solidFill>
            <a:srgbClr val="FF33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bn-BD" b="1" dirty="0">
              <a:solidFill>
                <a:schemeClr val="tx1"/>
              </a:solidFill>
            </a:endParaRPr>
          </a:p>
          <a:p>
            <a:pPr algn="l"/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নির্ণয়ের সূত্রটি লিখে প্রতীক গুলোর অর্থ ব্যাখ্যা কর।</a:t>
            </a:r>
          </a:p>
          <a:p>
            <a:pPr algn="l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কর।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08783"/>
              </p:ext>
            </p:extLst>
          </p:nvPr>
        </p:nvGraphicFramePr>
        <p:xfrm>
          <a:off x="-1" y="1775012"/>
          <a:ext cx="12192000" cy="135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80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1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0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24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600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1288">
                <a:tc>
                  <a:txBody>
                    <a:bodyPr/>
                    <a:lstStyle/>
                    <a:p>
                      <a:r>
                        <a:rPr lang="bn-BD" sz="20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620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0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0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  <a:solidFill>
            <a:srgbClr val="33CCCC"/>
          </a:solidFill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মধ্যক নির্ণয়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8527319"/>
              </p:ext>
            </p:extLst>
          </p:nvPr>
        </p:nvGraphicFramePr>
        <p:xfrm>
          <a:off x="1" y="1065010"/>
          <a:ext cx="4453665" cy="552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0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92785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bg1"/>
                          </a:solidFill>
                        </a:rPr>
                        <a:t>মোট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3665" y="1065527"/>
            <a:ext cx="7695304" cy="547564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নিম্নসীমা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ঘটন সংখ্যা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60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যোজিত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4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bn-BD" sz="3600" baseline="-25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,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8289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69484" y="1211857"/>
            <a:ext cx="34813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এখানে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 L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=60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 </a:t>
            </a:r>
            <a:r>
              <a:rPr kumimoji="0" lang="en-US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F</a:t>
            </a:r>
            <a:r>
              <a:rPr kumimoji="0" lang="en-US" sz="4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 f</a:t>
            </a:r>
            <a:r>
              <a:rPr kumimoji="0" lang="en-US" sz="4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m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=20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এবং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h =5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7402" y="1961002"/>
            <a:ext cx="3292665" cy="96948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775373" y="2831335"/>
            <a:ext cx="41203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60+(30-22)×5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1958" y="3508913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=60+8×5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60" y="4731785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=100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3992" y="409280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=60+40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2888" y="2054512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মধ্যক</a:t>
            </a: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 =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11152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4800" y="533400"/>
            <a:ext cx="455936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57" y="2278743"/>
            <a:ext cx="9023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সারণি থেকে 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অজিভ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997530"/>
          <a:ext cx="12192000" cy="586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60748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ব্যাপ্তি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অবিচ্ছিন্ন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শ্রেণিসীমা</a:t>
                      </a:r>
                      <a:endParaRPr lang="bn-BD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28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19.5-29.5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29.5-39.5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39.5-49.5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49.5-59.5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59.5-69.5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69.5-79.5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79.5-89.5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আয়তলেখ</a:t>
            </a:r>
            <a:r>
              <a:rPr lang="en-US" sz="3600" dirty="0" smtClean="0"/>
              <a:t> </a:t>
            </a:r>
            <a:r>
              <a:rPr lang="en-US" sz="3600" dirty="0" err="1" smtClean="0"/>
              <a:t>অঙ্কনের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অবিচ্ছিন্ন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শ্রেণিসীমার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bn-BD" sz="3600" dirty="0" smtClean="0"/>
              <a:t>সার</a:t>
            </a:r>
            <a:r>
              <a:rPr lang="en-US" sz="3600" dirty="0" err="1" smtClean="0"/>
              <a:t>ণি</a:t>
            </a:r>
            <a:r>
              <a:rPr lang="bn-BD" sz="3600" dirty="0" smtClean="0"/>
              <a:t> </a:t>
            </a:r>
            <a:r>
              <a:rPr lang="bn-BD" sz="3600" dirty="0"/>
              <a:t>তৈরি কর।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5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90601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Connector 3"/>
          <p:cNvCxnSpPr/>
          <p:nvPr/>
        </p:nvCxnSpPr>
        <p:spPr>
          <a:xfrm>
            <a:off x="1767392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66293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8576" y="1143000"/>
            <a:ext cx="0" cy="4191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26187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31808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9280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5989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26997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7392" y="5334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296" y="4953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08144" y="4495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47296" y="4008456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47296" y="3505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7296" y="2971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27200" y="2494504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67392" y="1981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08686" y="4995377"/>
            <a:ext cx="123702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52668" y="1024569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40007" y="5331592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5201" y="5334000"/>
            <a:ext cx="552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4400" y="5334000"/>
            <a:ext cx="8543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" y="5334000"/>
            <a:ext cx="8557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7187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5200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68510" y="5154783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4646" y="4768334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8132" y="43111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9148" y="3823790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9149" y="33205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8132" y="2787134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9148" y="2309838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66293" y="5188944"/>
            <a:ext cx="702283" cy="1568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68576" y="5034708"/>
            <a:ext cx="657611" cy="3110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26187" y="4924540"/>
            <a:ext cx="705621" cy="4094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31808" y="5056742"/>
            <a:ext cx="649792" cy="2890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759287"/>
            <a:ext cx="711200" cy="5864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384800" y="5361580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8809819" y="0"/>
          <a:ext cx="338218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90"/>
                <a:gridCol w="1691090"/>
              </a:tblGrid>
              <a:tr h="116656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অবিচ্ছিন্ন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শ্রেণিসীমা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0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19.5-29.5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29.5-39.5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39.5-49.5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49.5-59.5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59.5-69.5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69.5-79.5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79.5-89.5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032959" y="5348727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71090" y="5348727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89.5.5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84843" y="5221995"/>
            <a:ext cx="711200" cy="1219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582403" y="5109029"/>
            <a:ext cx="616682" cy="2349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" y="1"/>
            <a:ext cx="8813494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/>
              <a:t>আয়তলেখ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977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/>
      <p:bldP spid="42" grpId="1" animBg="1"/>
      <p:bldP spid="43" grpId="1" animBg="1"/>
      <p:bldP spid="44" grpId="1" animBg="1"/>
      <p:bldP spid="3" grpId="1" animBg="1"/>
      <p:bldP spid="50" grpId="1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E:\Picture\Pic -1\images (5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" y="1794842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3600" y="1761821"/>
                <a:ext cx="2819400" cy="452431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ছক কাগজের  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OX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অক্ষ,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OY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কে </a:t>
                </a:r>
                <a:r>
                  <a:rPr lang="en-US" sz="2400" dirty="0">
                    <a:solidFill>
                      <a:srgbClr val="0070C0"/>
                    </a:solidFill>
                    <a:latin typeface="Mongolian Baiti" pitchFamily="66" charset="0"/>
                    <a:cs typeface="Mongolian Baiti" pitchFamily="66" charset="0"/>
                  </a:rPr>
                  <a:t> y 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অক্ষ, 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O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কে মূলবিন্দু।</a:t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উভয় অক্ষে বর্গক্ষেত্রের এক বাহুর দৈর্ঘ্যকে একক ধরে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অক্ষ বরাবর শ্রেণিব্যাপ্তি 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400" dirty="0">
                    <a:solidFill>
                      <a:srgbClr val="0070C0"/>
                    </a:solidFill>
                    <a:latin typeface="Mongolian Baiti" pitchFamily="66" charset="0"/>
                    <a:cs typeface="Mongolian Baiti" pitchFamily="66" charset="0"/>
                  </a:rPr>
                  <a:t>y 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অক্ষ 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বরাবর গণসংখ্যা নিয়ে আয়তলেখ অংকন করা হল। </a:t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মূলবিন্দু (০) থেকে ৪০ পর্যন্ত আগের ঘরগুলো আছে বোঝাতে ভাঙা চিহ্ন ব্যবহার করা হয়েছে।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761822"/>
                <a:ext cx="3759200" cy="4524315"/>
              </a:xfrm>
              <a:prstGeom prst="rect">
                <a:avLst/>
              </a:prstGeom>
              <a:blipFill rotWithShape="1">
                <a:blip r:embed="rId6"/>
                <a:stretch>
                  <a:fillRect l="-3240" t="-1078" r="-3240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676709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375610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077893" y="1947241"/>
            <a:ext cx="0" cy="4191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35504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441125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090917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802117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465306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136314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76709" y="6138241"/>
            <a:ext cx="6715609" cy="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56613" y="5750805"/>
            <a:ext cx="7286548" cy="6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717461" y="5288096"/>
            <a:ext cx="7247734" cy="11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56613" y="4812697"/>
            <a:ext cx="7286548" cy="23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56613" y="4309441"/>
            <a:ext cx="7275532" cy="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56613" y="3767769"/>
            <a:ext cx="7275532" cy="8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636517" y="3294043"/>
            <a:ext cx="7284611" cy="4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76709" y="2785441"/>
            <a:ext cx="7244419" cy="12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706239" y="5843160"/>
            <a:ext cx="8557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461985" y="1828810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49324" y="6135833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144518" y="6138241"/>
            <a:ext cx="552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63717" y="6138241"/>
            <a:ext cx="8543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52517" y="6138241"/>
            <a:ext cx="8557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116504" y="6149909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84517" y="6149909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677827" y="5959024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43963" y="5572575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7449" y="5115375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8465" y="4628031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08466" y="4124775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97449" y="3591375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08465" y="3114079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375610" y="5993185"/>
            <a:ext cx="702283" cy="1568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077893" y="5838949"/>
            <a:ext cx="657611" cy="3110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735504" y="5728781"/>
            <a:ext cx="705621" cy="4094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441125" y="5860983"/>
            <a:ext cx="649792" cy="2890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090917" y="5563528"/>
            <a:ext cx="711200" cy="5864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4294117" y="6165821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942276" y="615296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680407" y="615296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89.5.5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794160" y="6026236"/>
            <a:ext cx="711200" cy="1219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477206" y="5916068"/>
            <a:ext cx="711200" cy="232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0311787" y="4781321"/>
            <a:ext cx="5067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১৯.৫</a:t>
            </a:r>
            <a:endParaRPr lang="en-US" sz="1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0" y="1"/>
            <a:ext cx="12191999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/>
              <a:t>আয়তলেখ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403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5" grpId="0" animBg="1"/>
      <p:bldP spid="1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5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5" y="1034144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Connector 3"/>
          <p:cNvCxnSpPr/>
          <p:nvPr/>
        </p:nvCxnSpPr>
        <p:spPr>
          <a:xfrm>
            <a:off x="137078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25031" y="3387860"/>
            <a:ext cx="3890790" cy="1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39730" y="3386462"/>
            <a:ext cx="3879773" cy="153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488024" y="3392448"/>
            <a:ext cx="3879773" cy="3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8883" y="3390540"/>
            <a:ext cx="3879773" cy="7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832251" y="3381262"/>
            <a:ext cx="3901807" cy="3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56916" y="3382482"/>
            <a:ext cx="3890790" cy="1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230034" y="3383570"/>
            <a:ext cx="3879773" cy="21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890536" y="3394077"/>
            <a:ext cx="3879773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0780" y="5334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0684" y="4953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11532" y="4495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0684" y="4008456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0684" y="3505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0684" y="2971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0588" y="2494504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0780" y="1981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8972" y="5006394"/>
            <a:ext cx="85860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 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56056" y="1024569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395" y="5331592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8588" y="5334000"/>
            <a:ext cx="695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14.4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4907" y="5334000"/>
            <a:ext cx="6659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34.5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9810" y="5334000"/>
            <a:ext cx="661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24.5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575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00622" y="5345668"/>
            <a:ext cx="7001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71898" y="5154783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8034" y="4768334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1520" y="43111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2536" y="3823790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2537" y="33205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1520" y="2787134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2536" y="2309838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05878" y="5361580"/>
            <a:ext cx="707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1602" y="5348727"/>
            <a:ext cx="698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06682" y="5348727"/>
            <a:ext cx="742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1590" y="534872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94.5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8923683" y="1432194"/>
          <a:ext cx="738130" cy="3899970"/>
        </p:xfrm>
        <a:graphic>
          <a:graphicData uri="http://schemas.openxmlformats.org/drawingml/2006/table">
            <a:tbl>
              <a:tblPr/>
              <a:tblGrid>
                <a:gridCol w="738130"/>
              </a:tblGrid>
              <a:tr h="3899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8699649" y="0"/>
          <a:ext cx="338218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90"/>
                <a:gridCol w="1691090"/>
              </a:tblGrid>
              <a:tr h="116656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শ্রেণিমধ্যবিন্দু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0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2093206" y="5177928"/>
            <a:ext cx="672028" cy="176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776250" y="5034708"/>
            <a:ext cx="649996" cy="132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20310" y="5001658"/>
            <a:ext cx="672027" cy="66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437263" y="4968607"/>
            <a:ext cx="694062" cy="99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781320" y="4737253"/>
            <a:ext cx="749147" cy="341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497417" y="4715219"/>
            <a:ext cx="683046" cy="484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125378" y="5123543"/>
            <a:ext cx="783422" cy="65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07200" y="5109029"/>
            <a:ext cx="537029" cy="217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0" y="1"/>
            <a:ext cx="8703325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smtClean="0"/>
              <a:t>বহুভূজ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977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45" grpId="0" animBg="1"/>
      <p:bldP spid="47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5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88" y="990601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Connector 3"/>
          <p:cNvCxnSpPr/>
          <p:nvPr/>
        </p:nvCxnSpPr>
        <p:spPr>
          <a:xfrm>
            <a:off x="137078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25031" y="3387860"/>
            <a:ext cx="3890790" cy="1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39730" y="3386462"/>
            <a:ext cx="3879773" cy="153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488024" y="3392448"/>
            <a:ext cx="3879773" cy="3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8883" y="3390540"/>
            <a:ext cx="3879773" cy="7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832251" y="3381262"/>
            <a:ext cx="3901807" cy="3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56916" y="3382482"/>
            <a:ext cx="3890790" cy="1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230034" y="3383570"/>
            <a:ext cx="3879773" cy="21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890536" y="3394077"/>
            <a:ext cx="3879773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0780" y="5334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0684" y="4953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11532" y="4495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0684" y="4008456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0684" y="3505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0684" y="2971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0588" y="2494504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0780" y="1981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50684" y="1447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47414" y="5006394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 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56056" y="1024569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395" y="5331592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8588" y="5334000"/>
            <a:ext cx="695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4907" y="5334000"/>
            <a:ext cx="6659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9810" y="5334000"/>
            <a:ext cx="661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6061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9650" y="5345668"/>
            <a:ext cx="7001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71898" y="5154783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8034" y="4768334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1520" y="43111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2536" y="3823790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2537" y="33205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1520" y="2787134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2536" y="2309838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0392" y="5361580"/>
            <a:ext cx="707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1602" y="5348727"/>
            <a:ext cx="698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06682" y="5348727"/>
            <a:ext cx="742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1590" y="534872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99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8923683" y="1432194"/>
          <a:ext cx="738130" cy="3899970"/>
        </p:xfrm>
        <a:graphic>
          <a:graphicData uri="http://schemas.openxmlformats.org/drawingml/2006/table">
            <a:tbl>
              <a:tblPr/>
              <a:tblGrid>
                <a:gridCol w="738130"/>
              </a:tblGrid>
              <a:tr h="3899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8699649" y="0"/>
          <a:ext cx="338218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93"/>
                <a:gridCol w="1538687"/>
              </a:tblGrid>
              <a:tr h="1042922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ব্যাপ্তি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যোজিত</a:t>
                      </a:r>
                      <a:r>
                        <a:rPr lang="bn-BD" sz="2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60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r>
                        <a:rPr lang="bn-BD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661619" y="5346890"/>
            <a:ext cx="7332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109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1"/>
            <a:ext cx="8703325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/>
              <a:t>অজিভ</a:t>
            </a:r>
            <a:r>
              <a:rPr lang="en-US" sz="6600" dirty="0" smtClean="0"/>
              <a:t> </a:t>
            </a:r>
            <a:r>
              <a:rPr lang="en-US" sz="6600" dirty="0" err="1" smtClean="0"/>
              <a:t>রেখা</a:t>
            </a:r>
            <a:endParaRPr lang="en-US" sz="66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863509" y="2500829"/>
            <a:ext cx="661012" cy="253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2060154" y="2765234"/>
            <a:ext cx="4792338" cy="2577947"/>
          </a:xfrm>
          <a:custGeom>
            <a:avLst/>
            <a:gdLst>
              <a:gd name="connsiteX0" fmla="*/ 0 w 4792338"/>
              <a:gd name="connsiteY0" fmla="*/ 2577947 h 2577947"/>
              <a:gd name="connsiteX1" fmla="*/ 727113 w 4792338"/>
              <a:gd name="connsiteY1" fmla="*/ 2467778 h 2577947"/>
              <a:gd name="connsiteX2" fmla="*/ 1377109 w 4792338"/>
              <a:gd name="connsiteY2" fmla="*/ 2082188 h 2577947"/>
              <a:gd name="connsiteX3" fmla="*/ 2104222 w 4792338"/>
              <a:gd name="connsiteY3" fmla="*/ 1641513 h 2577947"/>
              <a:gd name="connsiteX4" fmla="*/ 2721166 w 4792338"/>
              <a:gd name="connsiteY4" fmla="*/ 1244906 h 2577947"/>
              <a:gd name="connsiteX5" fmla="*/ 3459297 w 4792338"/>
              <a:gd name="connsiteY5" fmla="*/ 517793 h 2577947"/>
              <a:gd name="connsiteX6" fmla="*/ 4109292 w 4792338"/>
              <a:gd name="connsiteY6" fmla="*/ 319489 h 2577947"/>
              <a:gd name="connsiteX7" fmla="*/ 4792338 w 4792338"/>
              <a:gd name="connsiteY7" fmla="*/ 0 h 2577947"/>
              <a:gd name="connsiteX8" fmla="*/ 4792338 w 4792338"/>
              <a:gd name="connsiteY8" fmla="*/ 0 h 257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338" h="2577947">
                <a:moveTo>
                  <a:pt x="0" y="2577947"/>
                </a:moveTo>
                <a:cubicBezTo>
                  <a:pt x="248797" y="2564176"/>
                  <a:pt x="497595" y="2550405"/>
                  <a:pt x="727113" y="2467778"/>
                </a:cubicBezTo>
                <a:cubicBezTo>
                  <a:pt x="956631" y="2385152"/>
                  <a:pt x="1377109" y="2082188"/>
                  <a:pt x="1377109" y="2082188"/>
                </a:cubicBezTo>
                <a:lnTo>
                  <a:pt x="2104222" y="1641513"/>
                </a:lnTo>
                <a:cubicBezTo>
                  <a:pt x="2328231" y="1501966"/>
                  <a:pt x="2495320" y="1432193"/>
                  <a:pt x="2721166" y="1244906"/>
                </a:cubicBezTo>
                <a:cubicBezTo>
                  <a:pt x="2947012" y="1057619"/>
                  <a:pt x="3227943" y="672029"/>
                  <a:pt x="3459297" y="517793"/>
                </a:cubicBezTo>
                <a:cubicBezTo>
                  <a:pt x="3690651" y="363557"/>
                  <a:pt x="3887119" y="405788"/>
                  <a:pt x="4109292" y="319489"/>
                </a:cubicBezTo>
                <a:cubicBezTo>
                  <a:pt x="4331465" y="233190"/>
                  <a:pt x="4792338" y="0"/>
                  <a:pt x="4792338" y="0"/>
                </a:cubicBezTo>
                <a:lnTo>
                  <a:pt x="4792338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5550936" y="3415848"/>
            <a:ext cx="3879773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45" grpId="0" animBg="1"/>
      <p:bldP spid="47" grpId="0" animBg="1"/>
      <p:bldP spid="49" grpId="0" animBg="1"/>
      <p:bldP spid="54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06566" y="0"/>
            <a:ext cx="6526924" cy="213612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নবম /দশম</a:t>
            </a:r>
            <a:b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সাধারন গণিত</a:t>
            </a:r>
            <a:b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পরিসংখ্যান)</a:t>
            </a:r>
            <a:r>
              <a:rPr lang="bn-BD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2133600"/>
            <a:ext cx="12065876" cy="4724400"/>
          </a:xfrm>
        </p:spPr>
      </p:pic>
    </p:spTree>
    <p:extLst>
      <p:ext uri="{BB962C8B-B14F-4D97-AF65-F5344CB8AC3E}">
        <p14:creationId xmlns:p14="http://schemas.microsoft.com/office/powerpoint/2010/main" val="15983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383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055172"/>
            <a:ext cx="12192000" cy="328108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1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সারণিটি লক্ষ্য কর এবং প্রদত্ত প্রশ্নের উত্তর দাও –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মধ্যবিন্দু নির্ণয় কর।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 গড় নির্ণয় কর।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 আয়তলেখ অংকন কর।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52213"/>
              </p:ext>
            </p:extLst>
          </p:nvPr>
        </p:nvGraphicFramePr>
        <p:xfrm>
          <a:off x="-1" y="1538344"/>
          <a:ext cx="12192001" cy="1450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9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42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53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22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51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32656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42">
                <a:tc>
                  <a:txBody>
                    <a:bodyPr/>
                    <a:lstStyle/>
                    <a:p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সংখ্যা 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0458" y="1538669"/>
            <a:ext cx="8161432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224" y="288097"/>
            <a:ext cx="4810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1" y="1608084"/>
            <a:ext cx="3153103" cy="49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716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SutonnyMJ" pitchFamily="2" charset="0"/>
              </a:rPr>
              <a:t>c~e©Ávb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hvPvB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779" y="1626476"/>
            <a:ext cx="8686800" cy="503250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গণিতের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তত্ত্বকে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পরিসংখ্যান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পরিসংখ্যানের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তথ্যের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প্রত্যেকটি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একাধিক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উপাত্তের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সমষ্টিকে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ভাগ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গড়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সমূহকে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অবিচ্ছিন্ন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আয়ত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আয়তলেখ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6622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6978"/>
            <a:ext cx="12191999" cy="497003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   </a:t>
            </a:r>
            <a:r>
              <a:rPr lang="bn-BD" sz="4000" b="1" dirty="0" smtClean="0">
                <a:solidFill>
                  <a:schemeClr val="bg1"/>
                </a:solidFill>
              </a:rPr>
              <a:t>এ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bn-BD" sz="4000" b="1" dirty="0">
                <a:solidFill>
                  <a:schemeClr val="bg1"/>
                </a:solidFill>
              </a:rPr>
              <a:t> শিক্ষার্থীরা -</a:t>
            </a:r>
            <a:r>
              <a:rPr lang="bn-BD" b="1" dirty="0">
                <a:solidFill>
                  <a:srgbClr val="C00000"/>
                </a:solidFill>
              </a:rPr>
              <a:t/>
            </a:r>
            <a:br>
              <a:rPr lang="bn-BD" b="1" dirty="0">
                <a:solidFill>
                  <a:srgbClr val="C00000"/>
                </a:solidFill>
              </a:rPr>
            </a:b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44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আয়তলেখ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অজিভ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9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0170"/>
            <a:ext cx="12191999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8" y="2436382"/>
            <a:ext cx="227023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8729" y="5631553"/>
            <a:ext cx="9129682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গড়=উপাত্তসমূহের সমষ্টি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উপাত্তসমূহের সংখ্যা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918" y="4906312"/>
            <a:ext cx="2273643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ঘটনসংখ্যাঃ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709" y="5573923"/>
            <a:ext cx="228413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গড়ঃ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423" y="1776856"/>
            <a:ext cx="22821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উপাত্তঃ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310" y="3064374"/>
            <a:ext cx="229125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33" y="3713388"/>
            <a:ext cx="22821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423" y="1138354"/>
            <a:ext cx="22400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পরিসংখ্যানঃ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934" y="4330870"/>
            <a:ext cx="226109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শ্রেণিসংখ্যাঃ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0346" y="1141981"/>
            <a:ext cx="9101958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 কোনো তথ্য বা ঘটনা হচ্ছে পরিসংখ্যান 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0345" y="1776856"/>
            <a:ext cx="909144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বা ঘটনা নির্দেশক সংখ্যা গুলো হচ্ছে পরিসংখ্যানের  উপাত্ত।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2971" y="2446893"/>
            <a:ext cx="9088821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 =( উর্ধ্বসীমা + নিম্নসীমা )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0855" y="3085412"/>
            <a:ext cx="9080938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শ্রেণির উর্ধ্বসীমা ও নিম্নসীমার ব্যবধান হলো ঐ শ্রেণির  শ্রেণিব্যাপ্তি।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1366" y="3713402"/>
            <a:ext cx="9091448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 =( সর্বোচ্চ সংখ্যা 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সর্বনিম্ন সংখ্যা) + ১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0345" y="4349935"/>
            <a:ext cx="910195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 = ( পরিসর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)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[পূর্ণসংখ্যায় ]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5005" y="4963977"/>
            <a:ext cx="912340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শ্রেণিতে যতগুলো ট্যালি চিহ্ন পড়বে তত হবে ঐ শ্রেণির গণসংখ্যা বা ঘটনসংখ্যা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93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021943"/>
          </a:xfrm>
          <a:solidFill>
            <a:srgbClr val="FF0000">
              <a:alpha val="92000"/>
            </a:srgbClr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অর্ধ বার্ষিকী পরীক্ষায় 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ছাত্রের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 </a:t>
            </a:r>
            <a: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নম্বর নিম্নরুপ – </a:t>
            </a:r>
            <a:b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20,40</a:t>
            </a:r>
            <a:r>
              <a:rPr lang="bn-BD" b="1" dirty="0">
                <a:solidFill>
                  <a:schemeClr val="bg1"/>
                </a:solidFill>
                <a:cs typeface="NikoshBAN" panose="02000000000000000000" pitchFamily="2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60,69,63,26,39,38,40,49,52,58,59,63,60,</a:t>
            </a:r>
            <a:b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72,7083,89,86,97,90,94,44,63,39,60,59,47,38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bn-BD" sz="2400" b="1" dirty="0">
                <a:solidFill>
                  <a:schemeClr val="bg1"/>
                </a:solidFill>
                <a:cs typeface="NikoshBAN" panose="02000000000000000000" pitchFamily="2" charset="0"/>
              </a:rPr>
              <a:t/>
            </a:r>
            <a:br>
              <a:rPr lang="bn-BD" sz="2400" b="1" dirty="0">
                <a:solidFill>
                  <a:schemeClr val="bg1"/>
                </a:solidFill>
                <a:cs typeface="NikoshBAN" panose="02000000000000000000" pitchFamily="2" charset="0"/>
              </a:rPr>
            </a:br>
            <a:endParaRPr lang="en-US" sz="66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9590"/>
            <a:ext cx="12192000" cy="184665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নম্বরগুলোকে শ্রেণিভুক্ত কর</a:t>
            </a:r>
            <a:endParaRPr lang="en-US" sz="6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8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96"/>
            <a:ext cx="12191999" cy="112291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7200" dirty="0"/>
              <a:t>সমাধান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1068"/>
            <a:ext cx="3195021" cy="570693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	20,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40</a:t>
            </a:r>
            <a:r>
              <a:rPr lang="bn-BD" sz="400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4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60,69,63,26,39,38,40,49,52,58,59,63,60,72,70,83,89,86,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97</a:t>
            </a:r>
            <a:r>
              <a:rPr lang="en-US" sz="4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,90,94,44,63,39,60,59,47,38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bn-BD" sz="1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bn-BD" sz="1800" b="1" dirty="0">
                <a:solidFill>
                  <a:schemeClr val="bg1"/>
                </a:solidFill>
                <a:latin typeface="+mj-lt"/>
              </a:rPr>
            </a:br>
            <a:endParaRPr lang="en-US" sz="18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021" y="1129554"/>
            <a:ext cx="8964706" cy="572844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bn-BD" dirty="0" smtClean="0"/>
              <a:t>এখানে, </a:t>
            </a:r>
            <a:r>
              <a:rPr lang="bn-BD" dirty="0"/>
              <a:t>সর্বনিম্ন উপাত্ত </a:t>
            </a:r>
            <a:r>
              <a:rPr lang="en-US" dirty="0">
                <a:solidFill>
                  <a:srgbClr val="FF0000"/>
                </a:solidFill>
              </a:rPr>
              <a:t>20</a:t>
            </a:r>
            <a:r>
              <a:rPr lang="bn-BD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bn-BD" dirty="0"/>
              <a:t>        </a:t>
            </a:r>
            <a:r>
              <a:rPr lang="en-US" dirty="0" smtClean="0"/>
              <a:t>       </a:t>
            </a:r>
            <a:r>
              <a:rPr lang="bn-BD" dirty="0" smtClean="0"/>
              <a:t> </a:t>
            </a:r>
            <a:r>
              <a:rPr lang="bn-BD" dirty="0"/>
              <a:t>সর্বোচ্চ উপাত্ত </a:t>
            </a:r>
            <a:r>
              <a:rPr lang="en-US" dirty="0">
                <a:solidFill>
                  <a:srgbClr val="FF0000"/>
                </a:solidFill>
              </a:rPr>
              <a:t>97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bn-BD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bn-BD" dirty="0" smtClean="0"/>
              <a:t>       </a:t>
            </a:r>
            <a:r>
              <a:rPr lang="en-US" dirty="0" smtClean="0"/>
              <a:t>          </a:t>
            </a:r>
            <a:r>
              <a:rPr lang="bn-BD" dirty="0" smtClean="0"/>
              <a:t>শ্রেণি </a:t>
            </a:r>
            <a:r>
              <a:rPr lang="bn-BD" dirty="0"/>
              <a:t>ব্যবধান = </a:t>
            </a:r>
            <a:r>
              <a:rPr lang="en-US" dirty="0">
                <a:solidFill>
                  <a:srgbClr val="002060"/>
                </a:solidFill>
              </a:rPr>
              <a:t>10</a:t>
            </a:r>
          </a:p>
          <a:p>
            <a:pPr marL="0" indent="0">
              <a:buNone/>
            </a:pPr>
            <a:r>
              <a:rPr lang="en-US" dirty="0" smtClean="0">
                <a:latin typeface="Lucida Sans Unicode"/>
                <a:cs typeface="Lucida Sans Unicode"/>
              </a:rPr>
              <a:t>       ∴</a:t>
            </a:r>
            <a:r>
              <a:rPr lang="bn-BD" dirty="0" smtClean="0">
                <a:latin typeface="Lucida Sans Unicode"/>
                <a:cs typeface="Lucida Sans Unicode"/>
              </a:rPr>
              <a:t> </a:t>
            </a:r>
            <a:r>
              <a:rPr lang="bn-BD" dirty="0">
                <a:latin typeface="Lucida Sans Unicode"/>
                <a:cs typeface="Lucida Sans Unicode"/>
              </a:rPr>
              <a:t>পরিসর = (</a:t>
            </a:r>
            <a:r>
              <a:rPr lang="bn-BD" dirty="0"/>
              <a:t>সর্বোচ্চ উপাত্ত-সর্বনিম্ন উপাত্ত)+</a:t>
            </a:r>
            <a:r>
              <a:rPr lang="en-US" dirty="0"/>
              <a:t>1</a:t>
            </a:r>
            <a:r>
              <a:rPr lang="bn-BD" dirty="0"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Lucida Sans Unicode"/>
                <a:cs typeface="Lucida Sans Unicode"/>
              </a:rPr>
              <a:t>           </a:t>
            </a:r>
            <a:r>
              <a:rPr lang="en-US" dirty="0" smtClean="0">
                <a:latin typeface="Lucida Sans Unicode"/>
                <a:cs typeface="Lucida Sans Unicode"/>
              </a:rPr>
              <a:t>         = </a:t>
            </a:r>
            <a:r>
              <a:rPr lang="en-US" dirty="0">
                <a:latin typeface="Lucida Sans Unicode"/>
                <a:cs typeface="Lucida Sans Unicode"/>
              </a:rPr>
              <a:t>( 97-20 ) +1</a:t>
            </a:r>
            <a:endParaRPr lang="bn-BD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bn-BD" dirty="0">
                <a:latin typeface="Lucida Sans Unicode"/>
                <a:cs typeface="Lucida Sans Unicode"/>
              </a:rPr>
              <a:t>          </a:t>
            </a:r>
            <a:r>
              <a:rPr lang="en-US" dirty="0" smtClean="0">
                <a:latin typeface="Lucida Sans Unicode"/>
                <a:cs typeface="Lucida Sans Unicode"/>
              </a:rPr>
              <a:t>         </a:t>
            </a:r>
            <a:r>
              <a:rPr lang="bn-BD" dirty="0" smtClean="0">
                <a:latin typeface="Lucida Sans Unicode"/>
                <a:cs typeface="Lucida Sans Unicode"/>
              </a:rPr>
              <a:t> </a:t>
            </a:r>
            <a:r>
              <a:rPr lang="en-US" dirty="0">
                <a:latin typeface="Lucida Sans Unicode"/>
                <a:cs typeface="Lucida Sans Unicode"/>
              </a:rPr>
              <a:t>=77</a:t>
            </a:r>
            <a:r>
              <a:rPr lang="bn-BD" dirty="0">
                <a:latin typeface="Lucida Sans Unicode"/>
                <a:cs typeface="Lucida Sans Unicode"/>
              </a:rPr>
              <a:t> </a:t>
            </a:r>
            <a:r>
              <a:rPr lang="en-US" dirty="0">
                <a:latin typeface="Lucida Sans Unicode"/>
                <a:cs typeface="Lucida Sans Unicode"/>
              </a:rPr>
              <a:t>+1</a:t>
            </a:r>
          </a:p>
          <a:p>
            <a:pPr marL="0" indent="0">
              <a:buNone/>
            </a:pPr>
            <a:r>
              <a:rPr lang="en-US" dirty="0">
                <a:latin typeface="Lucida Sans Unicode"/>
                <a:cs typeface="Lucida Sans Unicode"/>
              </a:rPr>
              <a:t>         </a:t>
            </a:r>
            <a:r>
              <a:rPr lang="bn-BD" dirty="0">
                <a:latin typeface="Lucida Sans Unicode"/>
                <a:cs typeface="Lucida Sans Unicode"/>
              </a:rPr>
              <a:t> </a:t>
            </a:r>
            <a:r>
              <a:rPr lang="en-US" dirty="0" smtClean="0">
                <a:latin typeface="Lucida Sans Unicode"/>
                <a:cs typeface="Lucida Sans Unicode"/>
              </a:rPr>
              <a:t>          </a:t>
            </a:r>
            <a:r>
              <a:rPr lang="en-US" dirty="0">
                <a:latin typeface="Lucida Sans Unicode"/>
                <a:cs typeface="Lucida Sans Unicode"/>
              </a:rPr>
              <a:t>= 78</a:t>
            </a:r>
          </a:p>
          <a:p>
            <a:pPr marL="0" indent="0">
              <a:buNone/>
            </a:pPr>
            <a:r>
              <a:rPr lang="bn-BD" dirty="0">
                <a:latin typeface="Lucida Sans Unicode"/>
              </a:rPr>
              <a:t> </a:t>
            </a:r>
            <a:r>
              <a:rPr lang="en-US" dirty="0" smtClean="0">
                <a:latin typeface="Lucida Sans Unicode"/>
              </a:rPr>
              <a:t>       </a:t>
            </a:r>
            <a:r>
              <a:rPr lang="bn-BD" dirty="0" smtClean="0">
                <a:latin typeface="Lucida Sans Unicode"/>
              </a:rPr>
              <a:t>শ্রেণি </a:t>
            </a:r>
            <a:r>
              <a:rPr lang="bn-BD" dirty="0">
                <a:latin typeface="Lucida Sans Unicode"/>
              </a:rPr>
              <a:t>সংখ্যা = </a:t>
            </a:r>
            <a:r>
              <a:rPr lang="bn-BD" dirty="0" smtClean="0">
                <a:latin typeface="Lucida Sans Unicode"/>
              </a:rPr>
              <a:t>পরিসর/শ্রেণি </a:t>
            </a:r>
            <a:r>
              <a:rPr lang="bn-BD" dirty="0">
                <a:latin typeface="Lucida Sans Unicode"/>
              </a:rPr>
              <a:t>ব্যবধান</a:t>
            </a:r>
          </a:p>
          <a:p>
            <a:pPr marL="0" indent="0">
              <a:buNone/>
            </a:pPr>
            <a:r>
              <a:rPr lang="en-US" dirty="0">
                <a:latin typeface="Lucida Sans Unicode"/>
              </a:rPr>
              <a:t>           </a:t>
            </a:r>
            <a:r>
              <a:rPr lang="bn-BD" dirty="0">
                <a:latin typeface="Lucida Sans Unicode"/>
              </a:rPr>
              <a:t> </a:t>
            </a:r>
            <a:r>
              <a:rPr lang="en-US" dirty="0" smtClean="0">
                <a:latin typeface="Lucida Sans Unicode"/>
              </a:rPr>
              <a:t>           </a:t>
            </a:r>
            <a:r>
              <a:rPr lang="bn-BD" dirty="0" smtClean="0">
                <a:latin typeface="Lucida Sans Unicode"/>
              </a:rPr>
              <a:t>= </a:t>
            </a:r>
            <a:r>
              <a:rPr lang="en-US" dirty="0">
                <a:latin typeface="Lucida Sans Unicode"/>
              </a:rPr>
              <a:t>78 /10</a:t>
            </a:r>
          </a:p>
          <a:p>
            <a:pPr marL="0" indent="0">
              <a:buNone/>
            </a:pPr>
            <a:r>
              <a:rPr lang="en-US" dirty="0">
                <a:latin typeface="Lucida Sans Unicode"/>
              </a:rPr>
              <a:t>           </a:t>
            </a:r>
            <a:r>
              <a:rPr lang="en-US" dirty="0" smtClean="0">
                <a:latin typeface="Lucida Sans Unicode"/>
              </a:rPr>
              <a:t>             </a:t>
            </a:r>
            <a:r>
              <a:rPr lang="en-US" dirty="0">
                <a:latin typeface="Lucida Sans Unicode"/>
              </a:rPr>
              <a:t>=7.8</a:t>
            </a:r>
          </a:p>
          <a:p>
            <a:pPr marL="0" indent="0">
              <a:buNone/>
            </a:pPr>
            <a:r>
              <a:rPr lang="en-US" dirty="0">
                <a:latin typeface="Lucida Sans Unicode"/>
              </a:rPr>
              <a:t> </a:t>
            </a:r>
            <a:r>
              <a:rPr lang="en-US" dirty="0" smtClean="0">
                <a:latin typeface="Lucida Sans Unicode"/>
              </a:rPr>
              <a:t>       </a:t>
            </a:r>
            <a:r>
              <a:rPr lang="bn-BD" sz="2400" dirty="0" smtClean="0">
                <a:latin typeface="Lucida Sans Unicode"/>
              </a:rPr>
              <a:t>যেহেতু </a:t>
            </a:r>
            <a:r>
              <a:rPr lang="bn-BD" sz="2400" dirty="0">
                <a:latin typeface="Lucida Sans Unicode"/>
              </a:rPr>
              <a:t>শ্রেণি সংখ্যা সর্বদাই পূর্ণ সংখ্যা তাই শ্রেণি সংখ্যা </a:t>
            </a:r>
            <a:r>
              <a:rPr lang="en-US" sz="2400" dirty="0">
                <a:latin typeface="Lucida Sans Unicode"/>
              </a:rPr>
              <a:t>8 </a:t>
            </a:r>
            <a:r>
              <a:rPr lang="bn-BD" sz="2400" dirty="0">
                <a:latin typeface="Lucida Sans Unicode"/>
              </a:rPr>
              <a:t>ধরি। 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8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0637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20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শুরু করে শ্রেণিব্যাপ্তি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ধরে শ্রেণি গঠন করি এবং ট্যালি চিহ্ন দ্বারা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নম্বরগুলোকে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শ্রেণিভুক্ত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1374"/>
            <a:ext cx="3991231" cy="52766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    20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40</a:t>
            </a:r>
            <a:r>
              <a:rPr lang="bn-BD" sz="3600" dirty="0">
                <a:solidFill>
                  <a:schemeClr val="bg1"/>
                </a:solidFill>
                <a:latin typeface="+mj-lt"/>
                <a:cs typeface="NikoshBAN" panose="02000000000000000000" pitchFamily="2" charset="0"/>
              </a:rPr>
              <a:t>,</a:t>
            </a:r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60,69,63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26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39,38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40,49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52,58,59,</a:t>
            </a:r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63,60,</a:t>
            </a:r>
            <a:r>
              <a:rPr lang="en-US" sz="3600" dirty="0">
                <a:latin typeface="+mj-lt"/>
                <a:cs typeface="Times New Roman" panose="02020603050405020304" pitchFamily="18" charset="0"/>
              </a:rPr>
              <a:t>72,70</a:t>
            </a:r>
            <a:r>
              <a:rPr lang="en-US" sz="3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,83,89,86,</a:t>
            </a:r>
            <a:r>
              <a:rPr lang="en-US" sz="3600" dirty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97,90,94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44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63,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39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59,</a:t>
            </a:r>
            <a:r>
              <a:rPr lang="en-US" sz="36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47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38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5586631"/>
              </p:ext>
            </p:extLst>
          </p:nvPr>
        </p:nvGraphicFramePr>
        <p:xfrm>
          <a:off x="3994428" y="1594261"/>
          <a:ext cx="8176056" cy="524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80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5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ট্যালি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38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r>
                        <a:rPr kumimoji="0" lang="bn-B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+mj-lt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মোট</a:t>
                      </a:r>
                      <a:endParaRPr lang="en-US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29" y="3218827"/>
            <a:ext cx="473012" cy="4286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47" y="4241502"/>
            <a:ext cx="722904" cy="4191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180513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1510</Words>
  <Application>Microsoft Office PowerPoint</Application>
  <PresentationFormat>Widescreen</PresentationFormat>
  <Paragraphs>726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MS Mincho</vt:lpstr>
      <vt:lpstr>ＭＳ Ｐゴシック</vt:lpstr>
      <vt:lpstr>Arial</vt:lpstr>
      <vt:lpstr>Calibri</vt:lpstr>
      <vt:lpstr>Cambria Math</vt:lpstr>
      <vt:lpstr>Lucida Sans Unicode</vt:lpstr>
      <vt:lpstr>Mongolian Baiti</vt:lpstr>
      <vt:lpstr>NikoshBAN</vt:lpstr>
      <vt:lpstr>SutonnyMJ</vt:lpstr>
      <vt:lpstr>Times New Roman</vt:lpstr>
      <vt:lpstr>Vrinda</vt:lpstr>
      <vt:lpstr>Wingdings</vt:lpstr>
      <vt:lpstr>Office Theme</vt:lpstr>
      <vt:lpstr>Equation</vt:lpstr>
      <vt:lpstr>PowerPoint Presentation</vt:lpstr>
      <vt:lpstr>  শিক্ষক পরিচিতি</vt:lpstr>
      <vt:lpstr>  শ্রেণি – নবম /দশম বিষয় – সাধারন গণিত ( পরিসংখ্যান)  </vt:lpstr>
      <vt:lpstr>c~e©Ávb hvPvB</vt:lpstr>
      <vt:lpstr> শিখন ফল</vt:lpstr>
      <vt:lpstr>PowerPoint Presentation</vt:lpstr>
      <vt:lpstr> সমস্যা একটি বিদ্যালয়ের অর্ধ বার্ষিকী পরীক্ষায়  30 জন ছাত্রের  গণিতে প্রাপ্ত নম্বর নিম্নরুপ –  20,40,60,69,63,26,39,38,40,49,52,58,59,63,60, 72,7083,89,86,97,90,94,44,63,39,60,59,47,38  </vt:lpstr>
      <vt:lpstr>সমাধান </vt:lpstr>
      <vt:lpstr>    20 থেকে শুরু করে শ্রেণিব্যাপ্তি 10  ধরে শ্রেণি গঠন করি এবং ট্যালি চিহ্ন দ্বারা                                            নম্বরগুলোকে শ্রেণিভুক্ত করি</vt:lpstr>
      <vt:lpstr>         ক্রমযোজিত গনসংখ্যা সারনী তৈরি কর।</vt:lpstr>
      <vt:lpstr>গাণিতিক গড় নির্ণয়ের সারণি তৈরি করি।</vt:lpstr>
      <vt:lpstr>PowerPoint Presentation</vt:lpstr>
      <vt:lpstr>সংক্ষিপ্ত পদ্ধতিতে গড় নির্ণয় কর।</vt:lpstr>
      <vt:lpstr>সংক্ষিপ্ত (সহজ) পদ্ধতিতে গড় (ধাপ বিচ্যুতি )নির্ণয়ের পদ্বতি বিশ্লেষণ</vt:lpstr>
      <vt:lpstr>PowerPoint Presentation</vt:lpstr>
      <vt:lpstr>PowerPoint Presentation</vt:lpstr>
      <vt:lpstr>PowerPoint Presentation</vt:lpstr>
      <vt:lpstr>PowerPoint Presentation</vt:lpstr>
      <vt:lpstr>প্রচুরক নির্ণয় </vt:lpstr>
      <vt:lpstr>প্রচুরক নির্ণয়</vt:lpstr>
      <vt:lpstr>সমস্যা   একটি মাদ্রাসার  অর্ধ বার্ষিকী পরীক্ষায়  60   জন ছাত্রের গণিতে প্রাপ্ত নম্বর নিম্নরুপ – </vt:lpstr>
      <vt:lpstr> মধ্যক নির্ণয় </vt:lpstr>
      <vt:lpstr>PowerPoint Presentation</vt:lpstr>
      <vt:lpstr>PowerPoint Presentation</vt:lpstr>
      <vt:lpstr>আয়তলেখ অঙ্কনের জন্য অবিচ্ছিন্ন শ্রেণিসীমার সারণি তৈরি কর।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</dc:title>
  <dc:creator>User</dc:creator>
  <cp:lastModifiedBy>Md.Amir Hosen</cp:lastModifiedBy>
  <cp:revision>356</cp:revision>
  <dcterms:created xsi:type="dcterms:W3CDTF">2017-04-01T09:26:26Z</dcterms:created>
  <dcterms:modified xsi:type="dcterms:W3CDTF">2020-08-25T17:47:10Z</dcterms:modified>
</cp:coreProperties>
</file>