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83" r:id="rId10"/>
    <p:sldId id="28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80" r:id="rId22"/>
    <p:sldId id="281" r:id="rId23"/>
    <p:sldId id="282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BA22-E9B8-4767-A548-058D5E515A3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254CC-32B8-4E24-AC35-CF863BC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254CC-32B8-4E24-AC35-CF863BC469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254CC-32B8-4E24-AC35-CF863BC469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2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1BAF-96AB-4FF3-9A44-4FBD6CA41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AFAC6-4BB7-4157-9E94-CEADA70D1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1FBBF-D5D0-413F-842B-61B28658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EE48F-5D09-47E1-897B-3AFB9A92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885E-7FCE-4DE6-A5BB-BF1990A3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9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4DCF-1DD6-4A6C-88E3-672B554A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25B43-E386-4780-839E-A56EE49B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E5324-2DBD-4CBB-AC23-FE1AA7E3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D9350-15BE-4BFB-8F65-81767E78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97A1A-2F7F-4672-B6FF-EE948B70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7DA1B6-A74B-43D6-99D2-039032FCB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71219-25A0-4CAC-9125-0146C96B5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2AE9F-9E7C-4F1E-A3C1-138A71A0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7F56-F059-40C4-8CD0-436F6E4A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348C2-B4D8-49BC-A376-5F04D23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11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2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9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7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837D-2A5E-4986-B0BF-655B7637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E42B-0169-44B0-BA3A-73FC8E3D0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6018F-747B-4802-A1B4-E60151F3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F234-3536-4AD5-BA16-2EBDD80A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770A-C860-4907-AC53-0AA1CB1C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90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71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9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6A29-4D31-49FD-9847-5271BA33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212E-EEB4-4BD2-BDF9-3591D69D6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8C0D-12D3-43C5-9DC4-B3B0E717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7D421-9E28-4B4D-A986-C3A96A35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101C8-1734-4068-8D73-80F91031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3072-DD1D-47CF-B316-9584D16A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C6F2-2059-49AF-BCE4-E37715133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4B336-CB31-42F5-9DF0-D7ADCCF38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2B73C-D605-4A76-AD2A-C368549D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F407B-0E65-45B9-9AA7-550A11EC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43D35-A54C-4AD4-A0D4-230913A3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3EEC-9BDE-430A-BFBF-C25405B0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10F14-7446-4EBF-8FD0-76D45D5F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A709-A2A1-4AB4-BBC5-C9D0A95EA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358D4-D3E2-467F-BC81-DD14A73BF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407EA-977A-4C22-8855-F67A4F934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0FBCD-A7D9-4FE9-AB86-FA7C81E5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87C74F-2F22-4BEE-BDA6-319FFF5C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672CE-F9B0-4DAC-9C03-6E78AB58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5B8A-3AED-4B6C-9920-5D1A75CA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898AF-CC5C-45BC-9157-65BEB023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F65FC-A775-48C5-8635-4D74CD27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69546-1BB2-41D0-B51E-DA1450DF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2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1183F-C713-4C45-8A0E-96EF8228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7BB8E-5528-47CB-962F-828ECC44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EF688-96CB-4A95-BD63-0B6B6028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B98B-C26C-4ED3-BC7A-8555DE03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57E9-F664-4E58-A426-51A7FDEA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A9507-7088-4DC3-8A1C-5FAE6399E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B5E2B-D62D-4106-AA72-645C0652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D963E-6B97-46B8-963E-A27D3905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1B526-D3E9-4755-B5D0-B37845FA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26FF-6DEE-45D0-9FAC-5318A9C2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CE787-8000-46DB-984B-173613E0B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DB0B4-0CBC-4D87-A0CD-1BE443A4A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E96EE-B624-4C09-9FF8-FA6B5009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49B9-A20B-42A9-BAF8-BC675201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4AE7F-4139-40E9-BEAE-4C55F314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DF1230-DBD1-46D1-92B0-95320A91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0FCDD-0DE5-4A00-8E5F-2BF0E5E70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783D-3815-4854-87CE-EB2F02DDE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C9B77-B939-485B-8A96-A902EB8D3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56572-D1F8-4F94-AE97-CEB30592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1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102328-7B3C-46CC-95BF-576C94235B5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7841619-14BC-4300-A1A4-C73E72004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6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31882" y="400909"/>
            <a:ext cx="8046691" cy="1090268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dash"/>
          </a:ln>
          <a:effectLst>
            <a:glow rad="635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A9F77-2282-407A-90CC-F159264EB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54" y="1801050"/>
            <a:ext cx="6483074" cy="44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7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237EE-36C7-4E3C-AD1B-8CB37D117E02}"/>
              </a:ext>
            </a:extLst>
          </p:cNvPr>
          <p:cNvSpPr txBox="1"/>
          <p:nvPr/>
        </p:nvSpPr>
        <p:spPr>
          <a:xfrm>
            <a:off x="5781821" y="5416061"/>
            <a:ext cx="213828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ধানখেত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EC217-09CD-4EBE-9B88-CC08939E4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79" y="411310"/>
            <a:ext cx="8511464" cy="45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38B45-776F-4E5F-8A93-F83C78221475}"/>
              </a:ext>
            </a:extLst>
          </p:cNvPr>
          <p:cNvSpPr txBox="1"/>
          <p:nvPr/>
        </p:nvSpPr>
        <p:spPr>
          <a:xfrm>
            <a:off x="5314014" y="5330984"/>
            <a:ext cx="194134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গমখেত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36CE0-0CEF-4F27-AB12-17D9F7021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6" y="898129"/>
            <a:ext cx="5375524" cy="3851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A6743-729F-4BE1-A953-6AD34BE7B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5" y="880685"/>
            <a:ext cx="5089625" cy="38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AE624-637D-4C4E-947D-1A9F57FE110B}"/>
              </a:ext>
            </a:extLst>
          </p:cNvPr>
          <p:cNvSpPr txBox="1"/>
          <p:nvPr/>
        </p:nvSpPr>
        <p:spPr>
          <a:xfrm>
            <a:off x="5603631" y="5697415"/>
            <a:ext cx="132236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ছোলা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9BA51-9C4E-4754-A361-2DCE68586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65" y="291630"/>
            <a:ext cx="7786469" cy="51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6A7A0-B5E8-4428-9665-812E24659DCF}"/>
              </a:ext>
            </a:extLst>
          </p:cNvPr>
          <p:cNvSpPr txBox="1"/>
          <p:nvPr/>
        </p:nvSpPr>
        <p:spPr>
          <a:xfrm>
            <a:off x="5284619" y="5042122"/>
            <a:ext cx="132236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মসুর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F966A-A1F7-4266-932F-CC02786D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633046"/>
            <a:ext cx="4040400" cy="410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CF91C-80BB-428E-9603-87F4151B5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00" y="845698"/>
            <a:ext cx="4040400" cy="36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43A5F-96D6-4E32-A380-26CF24D440B0}"/>
              </a:ext>
            </a:extLst>
          </p:cNvPr>
          <p:cNvSpPr txBox="1"/>
          <p:nvPr/>
        </p:nvSpPr>
        <p:spPr>
          <a:xfrm>
            <a:off x="3079112" y="5134706"/>
            <a:ext cx="132236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মটর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739C2-B684-4805-9862-5CE267B0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18" y="563869"/>
            <a:ext cx="4322950" cy="4204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6F247E-090B-4DA2-B980-307EAA936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5089"/>
            <a:ext cx="4517182" cy="4204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13D6C4-9F82-4E99-804C-61BF37D8C444}"/>
              </a:ext>
            </a:extLst>
          </p:cNvPr>
          <p:cNvSpPr txBox="1"/>
          <p:nvPr/>
        </p:nvSpPr>
        <p:spPr>
          <a:xfrm>
            <a:off x="7693410" y="5134705"/>
            <a:ext cx="132236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মুগ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E2E12-8890-4ADA-87CF-1C23A8EA15C7}"/>
              </a:ext>
            </a:extLst>
          </p:cNvPr>
          <p:cNvSpPr txBox="1"/>
          <p:nvPr/>
        </p:nvSpPr>
        <p:spPr>
          <a:xfrm>
            <a:off x="5472332" y="5416061"/>
            <a:ext cx="199761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মাসকলাই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7F388-45CD-459F-ACC7-B478E28C6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215"/>
            <a:ext cx="4704544" cy="4704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7DBC7-BD5D-4F00-910A-C1A8EEF37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56" y="514570"/>
            <a:ext cx="4121834" cy="4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6B94AD-73C6-49AD-9B32-2D6CB5E0D7EF}"/>
              </a:ext>
            </a:extLst>
          </p:cNvPr>
          <p:cNvSpPr txBox="1"/>
          <p:nvPr/>
        </p:nvSpPr>
        <p:spPr>
          <a:xfrm>
            <a:off x="1472032" y="4961977"/>
            <a:ext cx="328984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অড়হর ডালের গাছ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EC8E8E-D642-4A46-A4C7-8778246E3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2" y="635097"/>
            <a:ext cx="5251323" cy="39384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EC4EA5-1EC2-4361-9EDF-0911DDC86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8"/>
          <a:stretch/>
        </p:blipFill>
        <p:spPr>
          <a:xfrm>
            <a:off x="6266885" y="635097"/>
            <a:ext cx="5039726" cy="380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721DF2C-AC8D-4AA5-906D-B4245617685A}"/>
              </a:ext>
            </a:extLst>
          </p:cNvPr>
          <p:cNvSpPr txBox="1"/>
          <p:nvPr/>
        </p:nvSpPr>
        <p:spPr>
          <a:xfrm>
            <a:off x="7597777" y="4961976"/>
            <a:ext cx="237794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অড়হর ডাল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199" y="379638"/>
            <a:ext cx="10542564" cy="11256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rgbClr val="B74919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452915"/>
            <a:ext cx="10542564" cy="3371110"/>
          </a:xfrm>
          <a:prstGeom prst="rect">
            <a:avLst/>
          </a:prstGeom>
          <a:gradFill>
            <a:gsLst>
              <a:gs pos="100000">
                <a:srgbClr val="C00000"/>
              </a:gs>
              <a:gs pos="86000">
                <a:schemeClr val="accent1">
                  <a:lumMod val="45000"/>
                  <a:lumOff val="55000"/>
                </a:schemeClr>
              </a:gs>
              <a:gs pos="78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2286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endParaRPr kumimoji="0" lang="bn-IN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পৃষ্ঠা নং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৩০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113" y="308958"/>
            <a:ext cx="10213145" cy="1140014"/>
          </a:xfrm>
          <a:prstGeom prst="roundRect">
            <a:avLst/>
          </a:prstGeom>
          <a:gradFill>
            <a:gsLst>
              <a:gs pos="100000">
                <a:srgbClr val="C00000"/>
              </a:gs>
              <a:gs pos="90000">
                <a:schemeClr val="accent1">
                  <a:lumMod val="45000"/>
                  <a:lumOff val="55000"/>
                </a:schemeClr>
              </a:gs>
              <a:gs pos="85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2269859" y="1935949"/>
            <a:ext cx="6636264" cy="42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0D593-6A20-4B79-A0CF-7294D3815706}"/>
              </a:ext>
            </a:extLst>
          </p:cNvPr>
          <p:cNvSpPr txBox="1"/>
          <p:nvPr/>
        </p:nvSpPr>
        <p:spPr>
          <a:xfrm>
            <a:off x="618978" y="267286"/>
            <a:ext cx="199761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৪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B5CB5-75F0-4F9F-9134-A58C78828382}"/>
              </a:ext>
            </a:extLst>
          </p:cNvPr>
          <p:cNvSpPr txBox="1"/>
          <p:nvPr/>
        </p:nvSpPr>
        <p:spPr>
          <a:xfrm>
            <a:off x="743242" y="831925"/>
            <a:ext cx="505264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অর্থনীতি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 ও শিল্প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97D4D500-628A-447C-8629-15008521536F}"/>
              </a:ext>
            </a:extLst>
          </p:cNvPr>
          <p:cNvSpPr/>
          <p:nvPr/>
        </p:nvSpPr>
        <p:spPr>
          <a:xfrm>
            <a:off x="743241" y="1611279"/>
            <a:ext cx="6079589" cy="1124267"/>
          </a:xfrm>
          <a:prstGeom prst="flowChartManualIn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5E207-DD4F-4B21-BD9C-F13F61BCBA17}"/>
              </a:ext>
            </a:extLst>
          </p:cNvPr>
          <p:cNvSpPr txBox="1"/>
          <p:nvPr/>
        </p:nvSpPr>
        <p:spPr>
          <a:xfrm>
            <a:off x="743241" y="3429000"/>
            <a:ext cx="10911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1786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30993" y="200025"/>
            <a:ext cx="11260785" cy="1080135"/>
          </a:xfrm>
          <a:prstGeom prst="can">
            <a:avLst>
              <a:gd name="adj" fmla="val 11872"/>
            </a:avLst>
          </a:prstGeom>
          <a:gradFill>
            <a:gsLst>
              <a:gs pos="86000">
                <a:srgbClr val="C00000"/>
              </a:gs>
              <a:gs pos="10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1D9A78">
                <a:shade val="50000"/>
              </a:srgbClr>
            </a:solidFill>
            <a:prstDash val="sysDash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/>
          <p:cNvSpPr/>
          <p:nvPr/>
        </p:nvSpPr>
        <p:spPr>
          <a:xfrm>
            <a:off x="330993" y="1975717"/>
            <a:ext cx="7293697" cy="4220136"/>
          </a:xfrm>
          <a:prstGeom prst="frame">
            <a:avLst/>
          </a:prstGeom>
          <a:gradFill>
            <a:gsLst>
              <a:gs pos="99000">
                <a:srgbClr val="C00000"/>
              </a:gs>
              <a:gs pos="100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8BC145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8BC145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8BC145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সরকারি প্রাথমিক বিদ্যালয়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8BC145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BC145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CE18E-2A21-415C-A12D-398B92F84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4" y="2178734"/>
            <a:ext cx="3390314" cy="3814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50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ADEAB-EFF1-446C-A100-30D660C6BB24}"/>
              </a:ext>
            </a:extLst>
          </p:cNvPr>
          <p:cNvSpPr txBox="1"/>
          <p:nvPr/>
        </p:nvSpPr>
        <p:spPr>
          <a:xfrm>
            <a:off x="527538" y="902883"/>
            <a:ext cx="1015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F1B4B-5B63-44B4-B46A-CCC9DA28E4B1}"/>
              </a:ext>
            </a:extLst>
          </p:cNvPr>
          <p:cNvSpPr txBox="1"/>
          <p:nvPr/>
        </p:nvSpPr>
        <p:spPr>
          <a:xfrm>
            <a:off x="654148" y="1487658"/>
            <a:ext cx="5183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ভাত বাংলাদেশের মানুষের প্রধান খাদ্য।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তাই ধান আমাদের প্রধান ফসল।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প্রায় সব অঞ্চলের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ও ভূমি ধান চাষের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উপযোগী। বাংলাদেশে প্রধানত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আউশ, আমন ও বোরো এই তিন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ধান চাষ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59518-A3BC-49C0-BF70-A85552878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4" y="1897380"/>
            <a:ext cx="5730980" cy="2719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A3B7B-04BD-43D7-94EC-09136D55485C}"/>
              </a:ext>
            </a:extLst>
          </p:cNvPr>
          <p:cNvSpPr txBox="1"/>
          <p:nvPr/>
        </p:nvSpPr>
        <p:spPr>
          <a:xfrm>
            <a:off x="5964704" y="4617366"/>
            <a:ext cx="167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5E05DA-C28E-4C06-9BB2-C12D22AB1126}"/>
              </a:ext>
            </a:extLst>
          </p:cNvPr>
          <p:cNvSpPr txBox="1"/>
          <p:nvPr/>
        </p:nvSpPr>
        <p:spPr>
          <a:xfrm>
            <a:off x="5172220" y="1405210"/>
            <a:ext cx="111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F3C28-1E13-4C03-8E30-78CE33F659CF}"/>
              </a:ext>
            </a:extLst>
          </p:cNvPr>
          <p:cNvSpPr txBox="1"/>
          <p:nvPr/>
        </p:nvSpPr>
        <p:spPr>
          <a:xfrm>
            <a:off x="4984651" y="1989985"/>
            <a:ext cx="7207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 ও পশ্চিম অঞ্চলে গম উৎপাদন বেশি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হয়। শীতকালে গমের চাষ করা হয়। বাংলাদেশে গমের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আটায় তৈরি বিভিন্ন খাবারের চাহিদা দিন দিন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বাড়ছে। ফলে গম চাষের প্রসার ঘটছে।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47DA7-48CA-4680-897E-B73ADAF86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004">
            <a:off x="255199" y="1749357"/>
            <a:ext cx="4572000" cy="2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E08DF3-61E0-473B-B92B-77C6022D83A7}"/>
              </a:ext>
            </a:extLst>
          </p:cNvPr>
          <p:cNvSpPr txBox="1"/>
          <p:nvPr/>
        </p:nvSpPr>
        <p:spPr>
          <a:xfrm>
            <a:off x="3392656" y="4117189"/>
            <a:ext cx="1498210" cy="581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গমখেত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FDAED-E000-4357-A6C1-F8D4D4B33120}"/>
              </a:ext>
            </a:extLst>
          </p:cNvPr>
          <p:cNvSpPr txBox="1"/>
          <p:nvPr/>
        </p:nvSpPr>
        <p:spPr>
          <a:xfrm>
            <a:off x="363412" y="1234440"/>
            <a:ext cx="1212169" cy="58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DA8DD-B4CB-43CF-91D9-6B3C9CD84522}"/>
              </a:ext>
            </a:extLst>
          </p:cNvPr>
          <p:cNvSpPr txBox="1"/>
          <p:nvPr/>
        </p:nvSpPr>
        <p:spPr>
          <a:xfrm>
            <a:off x="461886" y="1814733"/>
            <a:ext cx="7345682" cy="264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ডাল বাংলাদেশের একটি গুরুত্বপূর্ণ কৃষিপণ্য। বিভিন্ন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ডাল আছে যেমন ছোলা, মসুর, মটর, মুগ,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মাসকলাই। অড়হর ইত্যাদি। বাংলাদেশের উত্তর ও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অঞ্চলে ডালের চাষ বেশি হয়। তবে দেশের চাহিদা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পূরণের জন্য বিদেশ থেকে ডাল আমদানি করতে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EBE3E-9AE1-442A-B229-010E3D7ED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760">
            <a:off x="7786324" y="1633094"/>
            <a:ext cx="3875394" cy="2508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C81A1-645D-41C9-A97A-1F58BF2BA031}"/>
              </a:ext>
            </a:extLst>
          </p:cNvPr>
          <p:cNvSpPr txBox="1"/>
          <p:nvPr/>
        </p:nvSpPr>
        <p:spPr>
          <a:xfrm>
            <a:off x="8063133" y="3957456"/>
            <a:ext cx="106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1057" y="278040"/>
            <a:ext cx="9698444" cy="12272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ysClr val="windowText" lastClr="00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1057" y="2569264"/>
            <a:ext cx="9687337" cy="2579511"/>
          </a:xfrm>
          <a:prstGeom prst="rect">
            <a:avLst/>
          </a:prstGeom>
          <a:solidFill>
            <a:schemeClr val="bg1"/>
          </a:solidFill>
          <a:effectLst>
            <a:glow rad="139700">
              <a:srgbClr val="1D6FA9">
                <a:satMod val="175000"/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বাংলাদেশকে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কেন কৃষিভিত্তিক দেশ বলা হয় তিনটি বাক্যে লেখ।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কৃষিজাত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দ্রব্য উৎপাদনে কৃষকের ভূমিকা চারটি বাক্যে লেখ। 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2874" y="227093"/>
            <a:ext cx="9966959" cy="1306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ysClr val="windowText" lastClr="000000"/>
            </a:solidFill>
            <a:prstDash val="sysDash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kumimoji="0" lang="bn-IN" sz="4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2874" y="2194560"/>
            <a:ext cx="9966960" cy="36998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প্রধান প্রধান কৃষিজাত দ্রব্য কী কী?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উৎপন্ন হয় এমন পাঁচ ধরনের ডালের নাম বল।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কোন শস্যটি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দেশে সবচেয়ে বেশি উৎপন্ন হয়?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শস্যটি সবচেয়ে বেশি আমদানি করা হয়?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কোন অঞ্চলে গম উৎপাদন বেশি হয়?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0003" y="386862"/>
            <a:ext cx="10391993" cy="1244991"/>
          </a:xfrm>
          <a:prstGeom prst="rect">
            <a:avLst/>
          </a:prstGeom>
          <a:gradFill flip="none" rotWithShape="1">
            <a:gsLst>
              <a:gs pos="82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26549">
                <a:schemeClr val="accent1">
                  <a:lumMod val="45000"/>
                  <a:lumOff val="5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00002" y="2363373"/>
            <a:ext cx="10391993" cy="38686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ash"/>
          </a:ln>
          <a:effectLst>
            <a:glow rad="139700">
              <a:srgbClr val="B7491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bn-IN" sz="35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পূরণ করে খাতায় লিখে নিয়ে আসবে।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(ক) বর্তমানে দেশের চাহিদা পূরণ করেও বিদেশে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রপ্তানি করা হচ্ছে।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(খ) ভাত বাংলাদেশের মানুষের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  ।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(গ) বাংলাদেশে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গমের চাষ করা হয়।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(ঘ) দেশের চাহিদা পূরণের জন্য বিদেশ থেকে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আমদানি করতে হয়।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(ঙ) জনসংখ্যার শতকরা প্রায়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 কৃষিকাজের মাধ্যমে জীবিকা নির্বাহ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93065" y="271916"/>
            <a:ext cx="8998381" cy="1331802"/>
          </a:xfrm>
          <a:prstGeom prst="donut">
            <a:avLst/>
          </a:prstGeom>
          <a:gradFill>
            <a:gsLst>
              <a:gs pos="82000">
                <a:srgbClr val="FF0000"/>
              </a:gs>
              <a:gs pos="11000">
                <a:schemeClr val="accent1">
                  <a:lumMod val="45000"/>
                  <a:lumOff val="55000"/>
                </a:schemeClr>
              </a:gs>
              <a:gs pos="26549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A6137-9E3B-4121-9869-6C13F5840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0" y="1826679"/>
            <a:ext cx="6689039" cy="45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0486" y="423182"/>
            <a:ext cx="10998200" cy="1245961"/>
          </a:xfrm>
          <a:prstGeom prst="rect">
            <a:avLst/>
          </a:prstGeom>
          <a:gradFill>
            <a:gsLst>
              <a:gs pos="99000">
                <a:srgbClr val="FFFF00"/>
              </a:gs>
              <a:gs pos="100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ysClr val="windowText" lastClr="000000"/>
            </a:solidFill>
            <a:prstDash val="dash"/>
          </a:ln>
          <a:effectLst>
            <a:glow rad="1397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0486" y="1988457"/>
            <a:ext cx="7841343" cy="4093029"/>
          </a:xfrm>
          <a:prstGeom prst="rect">
            <a:avLst/>
          </a:prstGeom>
          <a:gradFill>
            <a:gsLst>
              <a:gs pos="97000">
                <a:srgbClr val="FFFF00"/>
              </a:gs>
              <a:gs pos="95000">
                <a:schemeClr val="bg1"/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শ্রেণি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পঞ্চম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 পরিচয় 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সাধারণ পাঠ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অর্থনীতি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 ও শিল্প 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বিশেষ পাঠ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একটি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আমদানি করতে হয়।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সময়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তারিখ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১৭/০৮/২০২০ খ্রিঃ 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437F1-413F-4E25-8213-F94931232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11" y="2162628"/>
            <a:ext cx="2945675" cy="35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930400"/>
            <a:ext cx="10014857" cy="4136572"/>
          </a:xfrm>
          <a:prstGeom prst="rect">
            <a:avLst/>
          </a:prstGeom>
          <a:gradFill>
            <a:gsLst>
              <a:gs pos="89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 বাংলাদেশের</a:t>
            </a: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প্রধান প্রধান কৃষিজাত দ্রব্য সম্পর্কে বলতে পারবে।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যে একটি কৃষিভিত্তিক দেশ বলতে পারবে।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sz="3200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217713"/>
            <a:ext cx="10014858" cy="1175657"/>
          </a:xfrm>
          <a:prstGeom prst="ellipse">
            <a:avLst/>
          </a:prstGeom>
          <a:gradFill>
            <a:gsLst>
              <a:gs pos="98000">
                <a:srgbClr val="7030A0"/>
              </a:gs>
              <a:gs pos="67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0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6521" y="222070"/>
            <a:ext cx="10238957" cy="1187904"/>
          </a:xfrm>
          <a:prstGeom prst="rect">
            <a:avLst/>
          </a:prstGeom>
          <a:gradFill>
            <a:gsLst>
              <a:gs pos="98000">
                <a:schemeClr val="accent6"/>
              </a:gs>
              <a:gs pos="76000">
                <a:schemeClr val="bg1"/>
              </a:gs>
            </a:gsLst>
            <a:path path="shape">
              <a:fillToRect l="50000" t="50000" r="50000" b="50000"/>
            </a:path>
          </a:gradFill>
          <a:effectLst>
            <a:glow rad="1397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7E06BD-7EF7-40DA-9271-B6A41EB6C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24" y="1966634"/>
            <a:ext cx="7613552" cy="39590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58DEAB-C751-43F0-84C6-6BC0001BF406}"/>
              </a:ext>
            </a:extLst>
          </p:cNvPr>
          <p:cNvSpPr/>
          <p:nvPr/>
        </p:nvSpPr>
        <p:spPr>
          <a:xfrm>
            <a:off x="2321366" y="1966634"/>
            <a:ext cx="7672519" cy="4037264"/>
          </a:xfrm>
          <a:prstGeom prst="rect">
            <a:avLst/>
          </a:prstGeo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51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BE7E73-E675-4F90-AFDF-46BD35B83A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4963"/>
          <a:stretch/>
        </p:blipFill>
        <p:spPr>
          <a:xfrm>
            <a:off x="6212338" y="1966633"/>
            <a:ext cx="3877588" cy="4037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16D7DF-50E9-462B-BCE9-89A280C15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4963"/>
          <a:stretch/>
        </p:blipFill>
        <p:spPr>
          <a:xfrm>
            <a:off x="2354967" y="1944914"/>
            <a:ext cx="3979566" cy="40589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13711A-7089-4820-8FD6-AF3E57F3BB60}"/>
              </a:ext>
            </a:extLst>
          </p:cNvPr>
          <p:cNvSpPr/>
          <p:nvPr/>
        </p:nvSpPr>
        <p:spPr>
          <a:xfrm>
            <a:off x="2252647" y="1881037"/>
            <a:ext cx="7919381" cy="4070638"/>
          </a:xfrm>
          <a:prstGeom prst="rect">
            <a:avLst/>
          </a:prstGeo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51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4B78EA-B594-4D68-8C3A-7F079D60F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24" y="1837940"/>
            <a:ext cx="7928443" cy="415683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5F4A5A9-DFB7-4B38-A4CF-F407FE056B27}"/>
              </a:ext>
            </a:extLst>
          </p:cNvPr>
          <p:cNvSpPr/>
          <p:nvPr/>
        </p:nvSpPr>
        <p:spPr>
          <a:xfrm>
            <a:off x="2243314" y="1794658"/>
            <a:ext cx="8029620" cy="4302998"/>
          </a:xfrm>
          <a:prstGeom prst="rect">
            <a:avLst/>
          </a:prstGeo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51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9F393B-FCAA-46FB-A227-F17D7626F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15" y="1737248"/>
            <a:ext cx="8172035" cy="445553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EAB0735-0462-4C70-8EAA-D99562AB1ABA}"/>
              </a:ext>
            </a:extLst>
          </p:cNvPr>
          <p:cNvSpPr/>
          <p:nvPr/>
        </p:nvSpPr>
        <p:spPr>
          <a:xfrm>
            <a:off x="2198115" y="1680382"/>
            <a:ext cx="8298161" cy="4569266"/>
          </a:xfrm>
          <a:prstGeom prst="rect">
            <a:avLst/>
          </a:prstGeo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51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6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2" grpId="0" animBg="1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2747" y="186006"/>
            <a:ext cx="10219542" cy="1459914"/>
          </a:xfrm>
          <a:prstGeom prst="horizontalScroll">
            <a:avLst/>
          </a:prstGeom>
          <a:gradFill flip="none" rotWithShape="1">
            <a:gsLst>
              <a:gs pos="10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55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62747" y="2444069"/>
            <a:ext cx="10219542" cy="2690639"/>
          </a:xfrm>
          <a:prstGeom prst="flowChartTerminator">
            <a:avLst/>
          </a:prstGeom>
          <a:gradFill>
            <a:gsLst>
              <a:gs pos="100000">
                <a:srgbClr val="FFFF00"/>
              </a:gs>
              <a:gs pos="86000">
                <a:schemeClr val="accent1">
                  <a:lumMod val="45000"/>
                  <a:lumOff val="55000"/>
                </a:schemeClr>
              </a:gs>
              <a:gs pos="78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5715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 অর্থনীতি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কৃষি ও শিল্প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8D4BD2-6CF0-478C-8AC9-170B3FB48896}"/>
              </a:ext>
            </a:extLst>
          </p:cNvPr>
          <p:cNvSpPr txBox="1"/>
          <p:nvPr/>
        </p:nvSpPr>
        <p:spPr>
          <a:xfrm>
            <a:off x="3815037" y="5570806"/>
            <a:ext cx="503354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604C4-ECBD-4426-826D-D4EEBADFF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02" y="457983"/>
            <a:ext cx="8364196" cy="47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0B536-5FF0-4B22-A5EA-0CCDB05DD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95" y="235341"/>
            <a:ext cx="8610209" cy="5198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14A045-E067-4337-B07F-82F12EF0C39F}"/>
              </a:ext>
            </a:extLst>
          </p:cNvPr>
          <p:cNvSpPr txBox="1"/>
          <p:nvPr/>
        </p:nvSpPr>
        <p:spPr>
          <a:xfrm>
            <a:off x="4490287" y="5725551"/>
            <a:ext cx="393626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 কাটছে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4F79F-5D95-4EB7-9DEB-434B1B682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50" y="504605"/>
            <a:ext cx="7538443" cy="4419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09DDB-FF53-41E2-B1CA-6CE5D1964C9B}"/>
              </a:ext>
            </a:extLst>
          </p:cNvPr>
          <p:cNvSpPr txBox="1"/>
          <p:nvPr/>
        </p:nvSpPr>
        <p:spPr>
          <a:xfrm>
            <a:off x="3364871" y="5387926"/>
            <a:ext cx="5146083" cy="661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বাড়িতে নিয়ে আসছে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534</Words>
  <Application>Microsoft Office PowerPoint</Application>
  <PresentationFormat>Widescreen</PresentationFormat>
  <Paragraphs>90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NikoshBAN</vt:lpstr>
      <vt:lpstr>Times New Roman</vt:lpstr>
      <vt:lpstr>Wingdings</vt:lpstr>
      <vt:lpstr>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SHOWKAT ALI</dc:creator>
  <cp:lastModifiedBy>BISHNUPUR GPS</cp:lastModifiedBy>
  <cp:revision>75</cp:revision>
  <dcterms:created xsi:type="dcterms:W3CDTF">2020-08-17T05:11:48Z</dcterms:created>
  <dcterms:modified xsi:type="dcterms:W3CDTF">2020-08-26T05:54:11Z</dcterms:modified>
</cp:coreProperties>
</file>