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352" r:id="rId2"/>
    <p:sldId id="330" r:id="rId3"/>
    <p:sldId id="367" r:id="rId4"/>
    <p:sldId id="360" r:id="rId5"/>
    <p:sldId id="362" r:id="rId6"/>
    <p:sldId id="365" r:id="rId7"/>
    <p:sldId id="368" r:id="rId8"/>
    <p:sldId id="371" r:id="rId9"/>
    <p:sldId id="370" r:id="rId10"/>
    <p:sldId id="372" r:id="rId11"/>
    <p:sldId id="354" r:id="rId12"/>
    <p:sldId id="32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14" autoAdjust="0"/>
    <p:restoredTop sz="98611" autoAdjust="0"/>
  </p:normalViewPr>
  <p:slideViewPr>
    <p:cSldViewPr>
      <p:cViewPr>
        <p:scale>
          <a:sx n="76" d="100"/>
          <a:sy n="76" d="100"/>
        </p:scale>
        <p:origin x="-950" y="2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E7325B-A5D5-40B7-858D-BA7B7D16E14C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109F5A-E867-49B2-9DDD-0F944DC495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4938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 of the teacher and the class.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55D3E-EA35-49A9-B67A-95AAD3CFB65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2334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09F5A-E867-49B2-9DDD-0F944DC495C3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PowerPoint_Presentation1.pptx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Dell\Desktop\af\orchid-free-screensavers-play-40019.jpg"/>
          <p:cNvPicPr>
            <a:picLocks noChangeAspect="1" noChangeArrowheads="1"/>
          </p:cNvPicPr>
          <p:nvPr/>
        </p:nvPicPr>
        <p:blipFill>
          <a:blip r:embed="rId3" cstate="print"/>
          <a:srcRect l="11667" t="21111" r="8096"/>
          <a:stretch>
            <a:fillRect/>
          </a:stretch>
        </p:blipFill>
        <p:spPr bwMode="auto">
          <a:xfrm>
            <a:off x="0" y="720725"/>
            <a:ext cx="9143999" cy="5198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 rot="19622720">
            <a:off x="-198996" y="1468777"/>
            <a:ext cx="3741246" cy="1538322"/>
          </a:xfrm>
          <a:prstGeom prst="rect">
            <a:avLst/>
          </a:prstGeom>
          <a:noFill/>
        </p:spPr>
        <p:txBody>
          <a:bodyPr>
            <a:prstTxWarp prst="textCurveUp">
              <a:avLst>
                <a:gd name="adj" fmla="val 41792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welcome</a:t>
            </a:r>
            <a:endParaRPr lang="en-US" sz="105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887787" y="1714500"/>
          <a:ext cx="4570413" cy="3427413"/>
        </p:xfrm>
        <a:graphic>
          <a:graphicData uri="http://schemas.openxmlformats.org/presentationml/2006/ole">
            <p:oleObj spid="_x0000_s29698" name="Presentation" r:id="rId4" imgW="3398465" imgH="2549665" progId="PowerPoint.Show.12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5943600"/>
            <a:ext cx="86868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Book Antiqua" pitchFamily="18" charset="0"/>
              </a:rPr>
              <a:t>On behalf of</a:t>
            </a:r>
          </a:p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Book Antiqua" pitchFamily="18" charset="0"/>
              </a:rPr>
              <a:t>Shahid Arju Moni Govt. Secondary School, Barishal</a:t>
            </a:r>
            <a:endParaRPr lang="en-US" sz="4000" b="1" dirty="0">
              <a:solidFill>
                <a:srgbClr val="7030A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54114"/>
            <a:ext cx="86868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Book Antiqua" pitchFamily="18" charset="0"/>
              </a:rPr>
              <a:t>My dear Students</a:t>
            </a:r>
            <a:endParaRPr lang="en-US" sz="4000" b="1" dirty="0"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0"/>
            <a:ext cx="8458200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Prepositions of Agency or Instrumentality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</a:t>
            </a:r>
            <a:endParaRPr lang="en-US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838200"/>
          <a:ext cx="4648200" cy="553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598"/>
                <a:gridCol w="4038602"/>
              </a:tblGrid>
              <a:tr h="3320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1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SL</a:t>
                      </a:r>
                      <a:endParaRPr lang="en-US" sz="2200" b="1" kern="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200" b="1" kern="1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ছড়ায়</a:t>
                      </a:r>
                      <a:r>
                        <a:rPr lang="bn-BD" sz="2200" b="1" kern="1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ছন্দে </a:t>
                      </a:r>
                      <a:r>
                        <a:rPr lang="en-US" sz="2200" b="1" kern="1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Rules</a:t>
                      </a:r>
                      <a:endParaRPr lang="en-US" sz="2200" b="1" kern="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5953">
                <a:tc>
                  <a:txBody>
                    <a:bodyPr/>
                    <a:lstStyle/>
                    <a:p>
                      <a:pPr lvl="0">
                        <a:lnSpc>
                          <a:spcPct val="200000"/>
                        </a:lnSpc>
                        <a:spcBef>
                          <a:spcPct val="0"/>
                        </a:spcBef>
                      </a:pPr>
                      <a:r>
                        <a:rPr kumimoji="0" lang="en-US" sz="17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47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3800"/>
                        </a:lnSpc>
                      </a:pP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Passive Voice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-G </a:t>
                      </a:r>
                      <a:r>
                        <a:rPr kumimoji="0" lang="en-US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By, with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e¨envi n‡j</a:t>
                      </a:r>
                    </a:p>
                    <a:p>
                      <a:pPr>
                        <a:lnSpc>
                          <a:spcPts val="3800"/>
                        </a:lnSpc>
                      </a:pP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G¸‡jv‡K 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Agent Preposition 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e‡j|</a:t>
                      </a:r>
                      <a:endParaRPr kumimoji="0" lang="en-US" sz="2000" kern="1200" dirty="0">
                        <a:solidFill>
                          <a:schemeClr val="dk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  <a:tr h="955953">
                <a:tc>
                  <a:txBody>
                    <a:bodyPr/>
                    <a:lstStyle/>
                    <a:p>
                      <a:pPr lvl="0">
                        <a:lnSpc>
                          <a:spcPct val="200000"/>
                        </a:lnSpc>
                        <a:spcBef>
                          <a:spcPct val="0"/>
                        </a:spcBef>
                      </a:pPr>
                      <a:r>
                        <a:rPr kumimoji="0" lang="en-US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3800"/>
                        </a:lnSpc>
                      </a:pP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Instrument 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Øviv †Kvb KvR Kiv eySv‡Z</a:t>
                      </a:r>
                    </a:p>
                    <a:p>
                      <a:pPr>
                        <a:lnSpc>
                          <a:spcPts val="3800"/>
                        </a:lnSpc>
                      </a:pPr>
                      <a:r>
                        <a:rPr kumimoji="0" lang="en-US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By, with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wKsev </a:t>
                      </a:r>
                      <a:r>
                        <a:rPr kumimoji="0" lang="en-US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SutonnyMJ" pitchFamily="2" charset="0"/>
                        </a:rPr>
                        <a:t>On</a:t>
                      </a:r>
                      <a:r>
                        <a:rPr kumimoji="0" lang="en-US" sz="2000" kern="1200" dirty="0" smtClean="0">
                          <a:solidFill>
                            <a:srgbClr val="FF0000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e‡m Zvi c~‡e©‡Z |</a:t>
                      </a:r>
                      <a:endParaRPr kumimoji="0" lang="en-US" sz="2000" kern="1200" dirty="0">
                        <a:solidFill>
                          <a:schemeClr val="dk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  <a:tr h="1026392">
                <a:tc>
                  <a:txBody>
                    <a:bodyPr/>
                    <a:lstStyle/>
                    <a:p>
                      <a:pPr lvl="0">
                        <a:lnSpc>
                          <a:spcPct val="200000"/>
                        </a:lnSpc>
                        <a:spcBef>
                          <a:spcPct val="0"/>
                        </a:spcBef>
                      </a:pPr>
                      <a:endParaRPr kumimoji="0" lang="en-US" sz="17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Instrument-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Gi c~‡e© Giƒc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Preposition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n‡j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Instrument Preposition 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ZLb G‡`i‡K e‡j|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  <a:tr h="2216033">
                <a:tc>
                  <a:txBody>
                    <a:bodyPr/>
                    <a:lstStyle/>
                    <a:p>
                      <a:pPr lvl="0">
                        <a:lnSpc>
                          <a:spcPct val="200000"/>
                        </a:lnSpc>
                        <a:spcBef>
                          <a:spcPct val="0"/>
                        </a:spcBef>
                      </a:pPr>
                      <a:r>
                        <a:rPr kumimoji="0" lang="en-US" sz="17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</a:p>
                    <a:p>
                      <a:pPr lvl="0">
                        <a:lnSpc>
                          <a:spcPct val="200000"/>
                        </a:lnSpc>
                        <a:spcBef>
                          <a:spcPct val="0"/>
                        </a:spcBef>
                      </a:pPr>
                      <a:endParaRPr kumimoji="0" lang="en-US" sz="17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lnSpc>
                          <a:spcPct val="200000"/>
                        </a:lnSpc>
                        <a:spcBef>
                          <a:spcPct val="0"/>
                        </a:spcBef>
                      </a:pPr>
                      <a:r>
                        <a:rPr kumimoji="0" lang="en-US" sz="17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4400"/>
                        </a:lnSpc>
                      </a:pP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hw` Øviv, w`qv-q ¸iæZi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Action 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eySvq</a:t>
                      </a:r>
                    </a:p>
                    <a:p>
                      <a:pPr>
                        <a:lnSpc>
                          <a:spcPts val="4400"/>
                        </a:lnSpc>
                      </a:pPr>
                      <a:r>
                        <a:rPr kumimoji="0" lang="en-US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By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emvI Zzwg wbw×©avq,</a:t>
                      </a:r>
                    </a:p>
                    <a:p>
                      <a:pPr>
                        <a:lnSpc>
                          <a:spcPts val="4400"/>
                        </a:lnSpc>
                      </a:pP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jNy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SutonnyMJ" pitchFamily="2" charset="0"/>
                        </a:rPr>
                        <a:t> Action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eySv‡j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with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emv‡e </a:t>
                      </a:r>
                    </a:p>
                    <a:p>
                      <a:pPr>
                        <a:lnSpc>
                          <a:spcPts val="4400"/>
                        </a:lnSpc>
                      </a:pP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Preposition 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Gfv‡eB gM‡R ivL‡e|</a:t>
                      </a:r>
                      <a:endParaRPr kumimoji="0" lang="en-US" sz="2000" kern="1200" dirty="0">
                        <a:solidFill>
                          <a:schemeClr val="dk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24400" y="762000"/>
            <a:ext cx="41148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b="1" dirty="0" smtClean="0"/>
              <a:t>ব্যাখ্যাঃ</a:t>
            </a:r>
          </a:p>
          <a:p>
            <a:pPr>
              <a:lnSpc>
                <a:spcPts val="2800"/>
              </a:lnSpc>
            </a:pP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47. </a:t>
            </a:r>
            <a:r>
              <a:rPr lang="en-US" sz="2000" b="1" dirty="0" smtClean="0">
                <a:cs typeface="SutonnyMJ" pitchFamily="2" charset="0"/>
              </a:rPr>
              <a:t>Passive voice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-G </a:t>
            </a:r>
            <a:r>
              <a:rPr lang="en-US" sz="2000" dirty="0" smtClean="0">
                <a:solidFill>
                  <a:schemeClr val="dk1"/>
                </a:solidFill>
              </a:rPr>
              <a:t>The Agent Preposition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By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ev </a:t>
            </a:r>
            <a:r>
              <a:rPr lang="en-US" sz="2000" b="1" dirty="0" smtClean="0">
                <a:solidFill>
                  <a:srgbClr val="FF0000"/>
                </a:solidFill>
              </a:rPr>
              <a:t>With</a:t>
            </a:r>
            <a:r>
              <a:rPr lang="en-US" sz="2000" b="1" dirty="0" smtClean="0"/>
              <a:t> 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e‡m t </a:t>
            </a:r>
            <a:endParaRPr lang="en-US" sz="2000" b="1" dirty="0" smtClean="0"/>
          </a:p>
          <a:p>
            <a:pPr lvl="0">
              <a:lnSpc>
                <a:spcPts val="2800"/>
              </a:lnSpc>
            </a:pPr>
            <a:r>
              <a:rPr lang="en-US" b="1" dirty="0" smtClean="0"/>
              <a:t>America was discovered by Columbus. </a:t>
            </a:r>
          </a:p>
          <a:p>
            <a:pPr>
              <a:lnSpc>
                <a:spcPts val="2800"/>
              </a:lnSpc>
            </a:pPr>
            <a:r>
              <a:rPr lang="en-US" b="1" dirty="0" smtClean="0">
                <a:latin typeface="SutonnyMJ" pitchFamily="2" charset="0"/>
                <a:cs typeface="SutonnyMJ" pitchFamily="2" charset="0"/>
              </a:rPr>
              <a:t>48.</a:t>
            </a:r>
            <a:r>
              <a:rPr lang="en-US" b="1" dirty="0" smtClean="0">
                <a:solidFill>
                  <a:schemeClr val="dk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smtClean="0">
                <a:solidFill>
                  <a:schemeClr val="dk1"/>
                </a:solidFill>
              </a:rPr>
              <a:t>Instrument </a:t>
            </a:r>
            <a:r>
              <a:rPr lang="en-US" b="1" dirty="0" smtClean="0">
                <a:solidFill>
                  <a:schemeClr val="dk1"/>
                </a:solidFill>
                <a:latin typeface="SutonnyMJ" pitchFamily="2" charset="0"/>
                <a:cs typeface="SutonnyMJ" pitchFamily="2" charset="0"/>
              </a:rPr>
              <a:t>Øviv †Kvb KvR Kiv eySv‡Z</a:t>
            </a:r>
          </a:p>
          <a:p>
            <a:pPr>
              <a:lnSpc>
                <a:spcPts val="2800"/>
              </a:lnSpc>
            </a:pPr>
            <a:r>
              <a:rPr lang="en-US" b="1" dirty="0" smtClean="0">
                <a:solidFill>
                  <a:schemeClr val="dk1"/>
                </a:solidFill>
              </a:rPr>
              <a:t>By, with </a:t>
            </a:r>
            <a:r>
              <a:rPr lang="en-US" b="1" dirty="0" smtClean="0">
                <a:solidFill>
                  <a:schemeClr val="dk1"/>
                </a:solidFill>
                <a:latin typeface="SutonnyMJ" pitchFamily="2" charset="0"/>
                <a:cs typeface="SutonnyMJ" pitchFamily="2" charset="0"/>
              </a:rPr>
              <a:t>ev </a:t>
            </a:r>
            <a:r>
              <a:rPr lang="en-US" b="1" dirty="0" smtClean="0">
                <a:solidFill>
                  <a:schemeClr val="dk1"/>
                </a:solidFill>
                <a:cs typeface="SutonnyMJ" pitchFamily="2" charset="0"/>
              </a:rPr>
              <a:t>On</a:t>
            </a:r>
            <a:r>
              <a:rPr lang="en-US" b="1" dirty="0" smtClean="0">
                <a:solidFill>
                  <a:schemeClr val="dk1"/>
                </a:solidFill>
                <a:latin typeface="SutonnyMJ" pitchFamily="2" charset="0"/>
                <a:cs typeface="SutonnyMJ" pitchFamily="2" charset="0"/>
              </a:rPr>
              <a:t> e‡mt</a:t>
            </a:r>
            <a:endParaRPr lang="en-US" b="1" dirty="0" smtClean="0"/>
          </a:p>
          <a:p>
            <a:pPr lvl="0">
              <a:lnSpc>
                <a:spcPts val="2800"/>
              </a:lnSpc>
            </a:pPr>
            <a:r>
              <a:rPr lang="en-US" b="1" dirty="0" smtClean="0"/>
              <a:t>He killed the snake by a rod.</a:t>
            </a:r>
          </a:p>
          <a:p>
            <a:pPr>
              <a:lnSpc>
                <a:spcPts val="2800"/>
              </a:lnSpc>
            </a:pPr>
            <a:r>
              <a:rPr lang="en-US" b="1" dirty="0" smtClean="0"/>
              <a:t>We drove away the mosquitoes </a:t>
            </a:r>
            <a:r>
              <a:rPr lang="en-US" b="1" i="1" dirty="0" smtClean="0">
                <a:solidFill>
                  <a:srgbClr val="FF0000"/>
                </a:solidFill>
              </a:rPr>
              <a:t>with</a:t>
            </a:r>
            <a:r>
              <a:rPr lang="en-US" b="1" dirty="0" smtClean="0"/>
              <a:t> the repellant spray.</a:t>
            </a:r>
          </a:p>
          <a:p>
            <a:pPr>
              <a:lnSpc>
                <a:spcPts val="2800"/>
              </a:lnSpc>
            </a:pPr>
            <a:r>
              <a:rPr lang="en-US" b="1" dirty="0" smtClean="0"/>
              <a:t>She cut her finger </a:t>
            </a:r>
            <a:r>
              <a:rPr lang="en-US" b="1" dirty="0" smtClean="0">
                <a:solidFill>
                  <a:srgbClr val="FF0000"/>
                </a:solidFill>
              </a:rPr>
              <a:t>on</a:t>
            </a:r>
            <a:r>
              <a:rPr lang="en-US" b="1" dirty="0" smtClean="0"/>
              <a:t> the sharp edge of a blade. </a:t>
            </a:r>
          </a:p>
          <a:p>
            <a:pPr>
              <a:lnSpc>
                <a:spcPts val="2800"/>
              </a:lnSpc>
            </a:pPr>
            <a:r>
              <a:rPr lang="en-US" b="1" dirty="0" smtClean="0">
                <a:latin typeface="SutonnyMJ" pitchFamily="2" charset="0"/>
                <a:cs typeface="SutonnyMJ" pitchFamily="2" charset="0"/>
              </a:rPr>
              <a:t>49.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dk1"/>
                </a:solidFill>
                <a:latin typeface="SutonnyMJ" pitchFamily="2" charset="0"/>
                <a:cs typeface="SutonnyMJ" pitchFamily="2" charset="0"/>
              </a:rPr>
              <a:t>¸iæZi</a:t>
            </a:r>
            <a:r>
              <a:rPr lang="en-US" b="1" dirty="0" smtClean="0">
                <a:solidFill>
                  <a:schemeClr val="dk1"/>
                </a:solidFill>
              </a:rPr>
              <a:t> Action</a:t>
            </a:r>
            <a:r>
              <a:rPr lang="en-US" b="1" dirty="0" smtClean="0">
                <a:solidFill>
                  <a:schemeClr val="dk1"/>
                </a:solidFill>
                <a:latin typeface="SutonnyMJ" pitchFamily="2" charset="0"/>
                <a:cs typeface="SutonnyMJ" pitchFamily="2" charset="0"/>
              </a:rPr>
              <a:t> eySv‡Z</a:t>
            </a:r>
            <a:r>
              <a:rPr lang="en-US" b="1" dirty="0" smtClean="0">
                <a:solidFill>
                  <a:schemeClr val="dk1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By</a:t>
            </a:r>
            <a:r>
              <a:rPr lang="en-US" b="1" dirty="0" smtClean="0">
                <a:solidFill>
                  <a:schemeClr val="dk1"/>
                </a:solidFill>
              </a:rPr>
              <a:t> </a:t>
            </a:r>
            <a:r>
              <a:rPr lang="en-US" b="1" dirty="0" smtClean="0">
                <a:solidFill>
                  <a:schemeClr val="dk1"/>
                </a:solidFill>
                <a:latin typeface="SutonnyMJ" pitchFamily="2" charset="0"/>
                <a:cs typeface="SutonnyMJ" pitchFamily="2" charset="0"/>
              </a:rPr>
              <a:t>e‡mt</a:t>
            </a:r>
            <a:endParaRPr lang="en-US" b="1" dirty="0" smtClean="0"/>
          </a:p>
          <a:p>
            <a:pPr lvl="0">
              <a:lnSpc>
                <a:spcPts val="2800"/>
              </a:lnSpc>
            </a:pPr>
            <a:r>
              <a:rPr lang="en-US" b="1" dirty="0" smtClean="0"/>
              <a:t>He killed the dog by an axe.</a:t>
            </a:r>
          </a:p>
          <a:p>
            <a:pPr>
              <a:lnSpc>
                <a:spcPts val="2800"/>
              </a:lnSpc>
            </a:pPr>
            <a:r>
              <a:rPr lang="en-US" b="1" dirty="0" smtClean="0">
                <a:latin typeface="SutonnyMJ" pitchFamily="2" charset="0"/>
                <a:cs typeface="SutonnyMJ" pitchFamily="2" charset="0"/>
              </a:rPr>
              <a:t>50. </a:t>
            </a:r>
            <a:r>
              <a:rPr lang="en-US" b="1" dirty="0" smtClean="0">
                <a:solidFill>
                  <a:schemeClr val="dk1"/>
                </a:solidFill>
                <a:latin typeface="SutonnyMJ" pitchFamily="2" charset="0"/>
                <a:cs typeface="SutonnyMJ" pitchFamily="2" charset="0"/>
              </a:rPr>
              <a:t>jNy</a:t>
            </a:r>
            <a:r>
              <a:rPr lang="en-US" b="1" dirty="0" smtClean="0">
                <a:solidFill>
                  <a:schemeClr val="dk1"/>
                </a:solidFill>
                <a:cs typeface="SutonnyMJ" pitchFamily="2" charset="0"/>
              </a:rPr>
              <a:t> Action</a:t>
            </a:r>
            <a:r>
              <a:rPr lang="en-US" b="1" dirty="0" smtClean="0">
                <a:solidFill>
                  <a:schemeClr val="dk1"/>
                </a:solidFill>
                <a:latin typeface="SutonnyMJ" pitchFamily="2" charset="0"/>
                <a:cs typeface="SutonnyMJ" pitchFamily="2" charset="0"/>
              </a:rPr>
              <a:t> eySv‡j</a:t>
            </a:r>
            <a:r>
              <a:rPr lang="en-US" b="1" dirty="0" smtClean="0">
                <a:solidFill>
                  <a:schemeClr val="dk1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With</a:t>
            </a:r>
            <a:r>
              <a:rPr lang="en-US" b="1" dirty="0" smtClean="0">
                <a:solidFill>
                  <a:schemeClr val="dk1"/>
                </a:solidFill>
              </a:rPr>
              <a:t> </a:t>
            </a:r>
            <a:r>
              <a:rPr lang="en-US" b="1" dirty="0" smtClean="0">
                <a:solidFill>
                  <a:schemeClr val="dk1"/>
                </a:solidFill>
                <a:latin typeface="SutonnyMJ" pitchFamily="2" charset="0"/>
                <a:cs typeface="SutonnyMJ" pitchFamily="2" charset="0"/>
              </a:rPr>
              <a:t>e‡mt</a:t>
            </a:r>
            <a:endParaRPr lang="en-US" b="1" dirty="0" smtClean="0"/>
          </a:p>
          <a:p>
            <a:pPr>
              <a:lnSpc>
                <a:spcPts val="2800"/>
              </a:lnSpc>
            </a:pPr>
            <a:r>
              <a:rPr lang="en-US" b="1" dirty="0" smtClean="0"/>
              <a:t>She beat the boy </a:t>
            </a:r>
            <a:r>
              <a:rPr lang="en-US" b="1" dirty="0" smtClean="0">
                <a:solidFill>
                  <a:srgbClr val="FF0000"/>
                </a:solidFill>
              </a:rPr>
              <a:t>with</a:t>
            </a:r>
            <a:r>
              <a:rPr lang="en-US" b="1" dirty="0" smtClean="0"/>
              <a:t> a stick.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6400800"/>
            <a:ext cx="7772400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These  rhymes are written by Tapash Kumar Shil </a:t>
            </a:r>
            <a:endParaRPr lang="en-US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1" y="152400"/>
            <a:ext cx="8077200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/>
              <a:t>Class work</a:t>
            </a:r>
            <a:endParaRPr lang="en-US" sz="28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457200"/>
            <a:ext cx="9118979" cy="59856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lnSpc>
                <a:spcPct val="170000"/>
              </a:lnSpc>
              <a:spcBef>
                <a:spcPct val="0"/>
              </a:spcBef>
            </a:pPr>
            <a:r>
              <a:rPr lang="en-US" sz="12800" dirty="0" smtClean="0">
                <a:solidFill>
                  <a:srgbClr val="216BFF"/>
                </a:solidFill>
                <a:latin typeface="+mj-lt"/>
                <a:ea typeface="+mj-ea"/>
                <a:cs typeface="+mj-cs"/>
              </a:rPr>
              <a:t>Open your writing pad and do the exercise:</a:t>
            </a:r>
          </a:p>
          <a:p>
            <a:pPr>
              <a:lnSpc>
                <a:spcPct val="170000"/>
              </a:lnSpc>
              <a:spcBef>
                <a:spcPct val="0"/>
              </a:spcBef>
            </a:pPr>
            <a:r>
              <a:rPr lang="en-US" sz="8000" b="1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1. </a:t>
            </a:r>
            <a:r>
              <a:rPr lang="en-US" sz="8000" b="1" dirty="0" smtClean="0"/>
              <a:t>He walked straight_____  me</a:t>
            </a:r>
            <a:r>
              <a:rPr lang="en-US" sz="2400" b="1" dirty="0" smtClean="0"/>
              <a:t>.</a:t>
            </a:r>
            <a:endParaRPr lang="en-US" sz="8000" b="1" dirty="0" smtClean="0">
              <a:solidFill>
                <a:schemeClr val="tx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170000"/>
              </a:lnSpc>
              <a:spcBef>
                <a:spcPct val="0"/>
              </a:spcBef>
            </a:pPr>
            <a:r>
              <a:rPr lang="en-US" sz="8000" b="1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2. </a:t>
            </a:r>
            <a:r>
              <a:rPr lang="en-US" sz="8000" b="1" dirty="0" smtClean="0"/>
              <a:t>He has just come _____ the room.</a:t>
            </a:r>
          </a:p>
          <a:p>
            <a:pPr>
              <a:lnSpc>
                <a:spcPct val="170000"/>
              </a:lnSpc>
              <a:spcBef>
                <a:spcPct val="0"/>
              </a:spcBef>
            </a:pPr>
            <a:r>
              <a:rPr lang="en-US" sz="8000" b="1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3. </a:t>
            </a:r>
            <a:r>
              <a:rPr lang="en-US" sz="8000" b="1" dirty="0" smtClean="0"/>
              <a:t>He went _____ the room five minutes ago.</a:t>
            </a:r>
          </a:p>
          <a:p>
            <a:pPr>
              <a:lnSpc>
                <a:spcPct val="170000"/>
              </a:lnSpc>
              <a:spcBef>
                <a:spcPct val="0"/>
              </a:spcBef>
            </a:pPr>
            <a:r>
              <a:rPr lang="en-US" sz="8000" b="1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4. </a:t>
            </a:r>
            <a:r>
              <a:rPr lang="en-US" sz="8000" b="1" dirty="0" smtClean="0"/>
              <a:t>The pen rolled _____ the table. </a:t>
            </a:r>
          </a:p>
          <a:p>
            <a:pPr>
              <a:lnSpc>
                <a:spcPct val="170000"/>
              </a:lnSpc>
              <a:spcBef>
                <a:spcPct val="0"/>
              </a:spcBef>
            </a:pPr>
            <a:r>
              <a:rPr lang="en-US" sz="8000" b="1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5. </a:t>
            </a:r>
            <a:r>
              <a:rPr lang="en-US" sz="8000" b="1" dirty="0" smtClean="0"/>
              <a:t>America was discovered _____ Columbus. </a:t>
            </a:r>
          </a:p>
          <a:p>
            <a:pPr marL="0" lvl="2">
              <a:lnSpc>
                <a:spcPct val="170000"/>
              </a:lnSpc>
              <a:spcBef>
                <a:spcPct val="0"/>
              </a:spcBef>
            </a:pPr>
            <a:r>
              <a:rPr lang="en-US" sz="8000" b="1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6. </a:t>
            </a:r>
            <a:r>
              <a:rPr lang="en-US" sz="8000" b="1" dirty="0" smtClean="0"/>
              <a:t>I have worked  _____ a teacher and counselor.</a:t>
            </a:r>
          </a:p>
          <a:p>
            <a:pPr>
              <a:lnSpc>
                <a:spcPct val="170000"/>
              </a:lnSpc>
              <a:spcBef>
                <a:spcPct val="0"/>
              </a:spcBef>
            </a:pPr>
            <a:r>
              <a:rPr lang="en-US" sz="8000" b="1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7. </a:t>
            </a:r>
            <a:r>
              <a:rPr lang="en-US" sz="8000" b="1" dirty="0" smtClean="0"/>
              <a:t>The door is _____ emergency exits only </a:t>
            </a:r>
          </a:p>
          <a:p>
            <a:pPr>
              <a:lnSpc>
                <a:spcPct val="170000"/>
              </a:lnSpc>
              <a:spcBef>
                <a:spcPct val="0"/>
              </a:spcBef>
            </a:pPr>
            <a:r>
              <a:rPr lang="en-US" sz="8000" b="1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8. </a:t>
            </a:r>
            <a:r>
              <a:rPr lang="en-US" sz="8000" b="1" dirty="0" smtClean="0"/>
              <a:t>She lost her health _____ her negligence. </a:t>
            </a:r>
          </a:p>
          <a:p>
            <a:r>
              <a:rPr lang="en-US" sz="8000" b="1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9. </a:t>
            </a:r>
            <a:r>
              <a:rPr lang="en-US" sz="8000" b="1" dirty="0" smtClean="0">
                <a:latin typeface="Constantia (Body)"/>
                <a:cs typeface="Arial" pitchFamily="34" charset="0"/>
              </a:rPr>
              <a:t>She saved their relationship </a:t>
            </a:r>
            <a:r>
              <a:rPr lang="en-US" sz="8000" b="1" dirty="0" smtClean="0"/>
              <a:t>_____ </a:t>
            </a:r>
            <a:r>
              <a:rPr lang="en-US" sz="8000" b="1" dirty="0" smtClean="0">
                <a:latin typeface="Constantia (Body)"/>
                <a:cs typeface="Arial" pitchFamily="34" charset="0"/>
              </a:rPr>
              <a:t>her patience.</a:t>
            </a:r>
          </a:p>
          <a:p>
            <a:pPr>
              <a:lnSpc>
                <a:spcPct val="170000"/>
              </a:lnSpc>
              <a:spcBef>
                <a:spcPct val="0"/>
              </a:spcBef>
            </a:pPr>
            <a:r>
              <a:rPr lang="en-US" sz="8000" b="1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10.</a:t>
            </a:r>
            <a:r>
              <a:rPr lang="en-US" sz="8000" b="1" dirty="0" smtClean="0"/>
              <a:t> She beat the boy _____ a stick.</a:t>
            </a:r>
          </a:p>
          <a:p>
            <a:pPr lvl="0">
              <a:lnSpc>
                <a:spcPct val="170000"/>
              </a:lnSpc>
              <a:spcBef>
                <a:spcPct val="0"/>
              </a:spcBef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1524000"/>
            <a:ext cx="2057400" cy="4773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ts val="1500"/>
              </a:lnSpc>
              <a:spcBef>
                <a:spcPct val="0"/>
              </a:spcBef>
            </a:pPr>
            <a:r>
              <a:rPr lang="en-US" b="1" u="sng" dirty="0" smtClean="0">
                <a:solidFill>
                  <a:srgbClr val="FF0000"/>
                </a:solidFill>
              </a:rPr>
              <a:t>Answers</a:t>
            </a:r>
          </a:p>
          <a:p>
            <a:pPr lvl="0">
              <a:lnSpc>
                <a:spcPts val="3500"/>
              </a:lnSpc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01.  </a:t>
            </a:r>
            <a:r>
              <a:rPr lang="en-US" b="1" dirty="0" smtClean="0">
                <a:solidFill>
                  <a:srgbClr val="FF0000"/>
                </a:solidFill>
              </a:rPr>
              <a:t>past</a:t>
            </a:r>
            <a:endParaRPr lang="en-US" b="1" dirty="0">
              <a:solidFill>
                <a:srgbClr val="FF0000"/>
              </a:solidFill>
            </a:endParaRPr>
          </a:p>
          <a:p>
            <a:pPr lvl="0">
              <a:lnSpc>
                <a:spcPts val="3500"/>
              </a:lnSpc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02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n-US" b="1" dirty="0" smtClean="0">
                <a:solidFill>
                  <a:srgbClr val="FF0000"/>
                </a:solidFill>
              </a:rPr>
              <a:t>Out of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pPr lvl="0">
              <a:lnSpc>
                <a:spcPts val="3500"/>
              </a:lnSpc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03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n-US" b="1" dirty="0" smtClean="0">
                <a:solidFill>
                  <a:srgbClr val="FF0000"/>
                </a:solidFill>
              </a:rPr>
              <a:t>into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pPr lvl="0">
              <a:lnSpc>
                <a:spcPts val="3500"/>
              </a:lnSpc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04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n-US" b="1" dirty="0" smtClean="0">
                <a:solidFill>
                  <a:srgbClr val="FF0000"/>
                </a:solidFill>
              </a:rPr>
              <a:t>off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pPr lvl="0">
              <a:lnSpc>
                <a:spcPts val="3500"/>
              </a:lnSpc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05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n-US" b="1" dirty="0" smtClean="0">
                <a:solidFill>
                  <a:srgbClr val="FF0000"/>
                </a:solidFill>
              </a:rPr>
              <a:t>by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pPr lvl="0">
              <a:lnSpc>
                <a:spcPts val="3500"/>
              </a:lnSpc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06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n-US" b="1" dirty="0" smtClean="0">
                <a:solidFill>
                  <a:srgbClr val="FF0000"/>
                </a:solidFill>
              </a:rPr>
              <a:t>as</a:t>
            </a:r>
            <a:endParaRPr lang="en-US" b="1" dirty="0">
              <a:solidFill>
                <a:srgbClr val="FF0000"/>
              </a:solidFill>
            </a:endParaRPr>
          </a:p>
          <a:p>
            <a:pPr lvl="0">
              <a:lnSpc>
                <a:spcPts val="3500"/>
              </a:lnSpc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07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n-US" b="1" dirty="0" smtClean="0">
                <a:solidFill>
                  <a:srgbClr val="FF0000"/>
                </a:solidFill>
              </a:rPr>
              <a:t>for</a:t>
            </a:r>
            <a:endParaRPr lang="en-US" b="1" dirty="0">
              <a:solidFill>
                <a:srgbClr val="FF0000"/>
              </a:solidFill>
            </a:endParaRPr>
          </a:p>
          <a:p>
            <a:pPr lvl="0">
              <a:lnSpc>
                <a:spcPts val="3500"/>
              </a:lnSpc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08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n-US" b="1" dirty="0" smtClean="0">
                <a:solidFill>
                  <a:srgbClr val="FF0000"/>
                </a:solidFill>
              </a:rPr>
              <a:t>Due to</a:t>
            </a:r>
            <a:endParaRPr lang="en-US" b="1" dirty="0">
              <a:solidFill>
                <a:srgbClr val="FF0000"/>
              </a:solidFill>
            </a:endParaRPr>
          </a:p>
          <a:p>
            <a:pPr lvl="0">
              <a:lnSpc>
                <a:spcPts val="3500"/>
              </a:lnSpc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09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n-US" b="1" dirty="0" smtClean="0">
                <a:solidFill>
                  <a:srgbClr val="FF0000"/>
                </a:solidFill>
              </a:rPr>
              <a:t>by virtue of</a:t>
            </a:r>
            <a:endParaRPr lang="en-US" b="1" dirty="0">
              <a:solidFill>
                <a:srgbClr val="FF0000"/>
              </a:solidFill>
            </a:endParaRPr>
          </a:p>
          <a:p>
            <a:pPr lvl="0">
              <a:lnSpc>
                <a:spcPts val="35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n-US" b="1" dirty="0" smtClean="0">
                <a:solidFill>
                  <a:srgbClr val="FF0000"/>
                </a:solidFill>
              </a:rPr>
              <a:t>with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929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 tmFilter="0,0; .5, 1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 tmFilter="0,0; .5, 1; 1, 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 tmFilter="0,0; .5, 1; 1, 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E:\DC Image\DC image\Animated image\graphics-hot-air-balloon-50148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1" y="533400"/>
            <a:ext cx="4952999" cy="1219199"/>
          </a:xfrm>
          <a:prstGeom prst="rect">
            <a:avLst/>
          </a:prstGeom>
          <a:noFill/>
        </p:spPr>
      </p:pic>
      <p:pic>
        <p:nvPicPr>
          <p:cNvPr id="3" name="Picture 2" descr="E:\DC Image\DC image\Animated image\graphics-hot-air-balloon-50148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990600"/>
            <a:ext cx="4952999" cy="1219199"/>
          </a:xfrm>
          <a:prstGeom prst="rect">
            <a:avLst/>
          </a:prstGeom>
          <a:noFill/>
        </p:spPr>
      </p:pic>
      <p:pic>
        <p:nvPicPr>
          <p:cNvPr id="4" name="Picture 2" descr="E:\DC Image\DC image\Animated image\graphics-hot-air-balloon-50148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296479">
            <a:off x="2667000" y="1447800"/>
            <a:ext cx="4952999" cy="1219199"/>
          </a:xfrm>
          <a:prstGeom prst="rect">
            <a:avLst/>
          </a:prstGeom>
          <a:noFill/>
        </p:spPr>
      </p:pic>
      <p:pic>
        <p:nvPicPr>
          <p:cNvPr id="5" name="Picture 2" descr="E:\DC Image\DC image\Animated image\graphics-hot-air-balloon-50148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134873">
            <a:off x="0" y="2895600"/>
            <a:ext cx="4952999" cy="1219199"/>
          </a:xfrm>
          <a:prstGeom prst="rect">
            <a:avLst/>
          </a:prstGeom>
          <a:noFill/>
        </p:spPr>
      </p:pic>
      <p:pic>
        <p:nvPicPr>
          <p:cNvPr id="17411" name="Picture 3" descr="E:\DC Image\DC image\Animated image\colored-butterfly-source_iab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533400"/>
            <a:ext cx="1905000" cy="1857375"/>
          </a:xfrm>
          <a:prstGeom prst="rect">
            <a:avLst/>
          </a:prstGeom>
          <a:noFill/>
        </p:spPr>
      </p:pic>
      <p:pic>
        <p:nvPicPr>
          <p:cNvPr id="7" name="Picture 3" descr="E:\DC Image\DC image\Animated image\colored-butterfly-source_iab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2743200"/>
            <a:ext cx="1905000" cy="1857375"/>
          </a:xfrm>
          <a:prstGeom prst="rect">
            <a:avLst/>
          </a:prstGeom>
          <a:noFill/>
        </p:spPr>
      </p:pic>
      <p:pic>
        <p:nvPicPr>
          <p:cNvPr id="8" name="Picture 3" descr="E:\DC Image\DC image\Animated image\colored-butterfly-source_iab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381000"/>
            <a:ext cx="1905000" cy="1857375"/>
          </a:xfrm>
          <a:prstGeom prst="rect">
            <a:avLst/>
          </a:prstGeom>
          <a:noFill/>
        </p:spPr>
      </p:pic>
      <p:pic>
        <p:nvPicPr>
          <p:cNvPr id="9" name="Picture 3" descr="E:\DC Image\DC image\Animated image\colored-butterfly-source_iab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4038600"/>
            <a:ext cx="1905000" cy="1857375"/>
          </a:xfrm>
          <a:prstGeom prst="rect">
            <a:avLst/>
          </a:prstGeom>
          <a:noFill/>
        </p:spPr>
      </p:pic>
      <p:pic>
        <p:nvPicPr>
          <p:cNvPr id="17413" name="Picture 5" descr="E:\DC Image\DC image\Animated image\rosef6cp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2971800"/>
            <a:ext cx="2609628" cy="2428875"/>
          </a:xfrm>
          <a:prstGeom prst="rect">
            <a:avLst/>
          </a:prstGeom>
          <a:noFill/>
        </p:spPr>
      </p:pic>
      <p:pic>
        <p:nvPicPr>
          <p:cNvPr id="12" name="Picture 11" descr="flower new.jpg"/>
          <p:cNvPicPr>
            <a:picLocks noChangeAspect="1"/>
          </p:cNvPicPr>
          <p:nvPr/>
        </p:nvPicPr>
        <p:blipFill>
          <a:blip r:embed="rId5" cstate="print"/>
          <a:srcRect r="3333" b="4431"/>
          <a:stretch>
            <a:fillRect/>
          </a:stretch>
        </p:blipFill>
        <p:spPr>
          <a:xfrm>
            <a:off x="1752600" y="4572000"/>
            <a:ext cx="2794000" cy="2286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13" name="TextBox 12"/>
          <p:cNvSpPr txBox="1"/>
          <p:nvPr/>
        </p:nvSpPr>
        <p:spPr>
          <a:xfrm>
            <a:off x="2133600" y="3307140"/>
            <a:ext cx="4953000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7200" dirty="0" smtClean="0">
                <a:solidFill>
                  <a:srgbClr val="0066FF"/>
                </a:solidFill>
              </a:rPr>
              <a:t>Thanks all</a:t>
            </a:r>
            <a:endParaRPr lang="en-US" sz="1000" dirty="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533400"/>
            <a:ext cx="86868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Book Antiqua" pitchFamily="18" charset="0"/>
              </a:rPr>
              <a:t>Introduction</a:t>
            </a:r>
            <a:endParaRPr lang="en-US" sz="4000" b="1" dirty="0">
              <a:latin typeface="Book Antiqu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95800" y="1574630"/>
            <a:ext cx="4419600" cy="5022112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b="1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endParaRPr lang="en-US" sz="28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endParaRPr lang="en-US" sz="2800" b="1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endParaRPr lang="en-US" sz="28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endParaRPr lang="en-US" sz="2800" b="1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endParaRPr lang="en-US" sz="2800" b="1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Tapash Kumar Shil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English Teacher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Shahid </a:t>
            </a:r>
            <a:r>
              <a:rPr lang="en-US" sz="2400" b="1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Arju Moni Government Secondary </a:t>
            </a:r>
            <a:r>
              <a:rPr lang="en-US" sz="2400" b="1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School, Barishal.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Cell: 01733422388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    01915017386</a:t>
            </a:r>
          </a:p>
          <a:p>
            <a:endParaRPr lang="en-US" sz="2800" b="1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endParaRPr lang="en-US" sz="100" b="1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Class-VI-X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Subject: English 2</a:t>
            </a:r>
            <a:r>
              <a:rPr lang="en-US" sz="2800" b="1" baseline="300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nd</a:t>
            </a:r>
            <a:r>
              <a:rPr lang="en-US" sz="28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Paper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Grammar Part</a:t>
            </a:r>
          </a:p>
          <a:p>
            <a:endParaRPr lang="en-US" sz="28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endParaRPr lang="en-US" sz="2800" b="1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endParaRPr lang="en-US" sz="28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endParaRPr lang="en-US" sz="2800" b="1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endParaRPr lang="en-US" sz="28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endParaRPr lang="en-US" sz="28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495800" y="4572000"/>
            <a:ext cx="4419600" cy="0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1574630"/>
            <a:ext cx="3886200" cy="490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82484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"/>
            <a:ext cx="6324600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What we have already learnt </a:t>
            </a:r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76200" y="838200"/>
            <a:ext cx="8991600" cy="3077766"/>
          </a:xfrm>
          <a:prstGeom prst="rect">
            <a:avLst/>
          </a:prstGeom>
          <a:ln w="19050">
            <a:solidFill>
              <a:srgbClr val="FF0066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 smtClean="0"/>
              <a:t>We have learnt: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b="1" dirty="0" smtClean="0"/>
              <a:t>What is Preposition?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600" b="1" dirty="0" smtClean="0"/>
              <a:t>Their Classifications.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b="1" dirty="0" smtClean="0"/>
              <a:t>Their types of uses.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b="1" dirty="0" smtClean="0"/>
              <a:t>We have learnt </a:t>
            </a:r>
            <a:r>
              <a:rPr lang="en-US" sz="2800" b="1" dirty="0" smtClean="0">
                <a:solidFill>
                  <a:srgbClr val="FF0000"/>
                </a:solidFill>
              </a:rPr>
              <a:t>Prepositions of Time and their uses.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b="1" dirty="0" smtClean="0"/>
              <a:t>We have also learnt </a:t>
            </a:r>
            <a:r>
              <a:rPr lang="en-US" sz="2800" b="1" dirty="0" smtClean="0">
                <a:solidFill>
                  <a:srgbClr val="FF0000"/>
                </a:solidFill>
              </a:rPr>
              <a:t>Prepositions of Place &amp; Position and their uses.</a:t>
            </a: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76200" y="4038600"/>
            <a:ext cx="8991600" cy="2492990"/>
          </a:xfrm>
          <a:prstGeom prst="rect">
            <a:avLst/>
          </a:prstGeom>
          <a:ln w="19050">
            <a:solidFill>
              <a:srgbClr val="FF0066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400" b="1" dirty="0" smtClean="0"/>
              <a:t>What will we learn Today? </a:t>
            </a:r>
          </a:p>
          <a:p>
            <a:pPr algn="ctr">
              <a:defRPr/>
            </a:pPr>
            <a:r>
              <a:rPr lang="en-US" sz="2800" b="1" dirty="0" smtClean="0"/>
              <a:t>The other uses of Prepositions. 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sz="2800" b="1" dirty="0" smtClean="0"/>
              <a:t>Prepositions of Movement &amp; Directions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sz="2800" b="1" dirty="0" smtClean="0"/>
              <a:t>Prepositions of Reasons or Purposes</a:t>
            </a:r>
          </a:p>
          <a:p>
            <a:pPr algn="ctr">
              <a:defRPr/>
            </a:pP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199" y="115669"/>
            <a:ext cx="5638801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Prepositions of Movement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</a:t>
            </a:r>
            <a:endParaRPr lang="en-US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4035" name="Picture 3" descr="C:\Users\HP\Desktop\Preposition-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838200"/>
            <a:ext cx="4533900" cy="4495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114800" y="972756"/>
            <a:ext cx="5029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b="1" u="sng" dirty="0" smtClean="0">
                <a:solidFill>
                  <a:srgbClr val="7030A0"/>
                </a:solidFill>
              </a:rPr>
              <a:t>Read the following sentences carefully:</a:t>
            </a:r>
          </a:p>
          <a:p>
            <a:pPr marL="342900" indent="-342900"/>
            <a:r>
              <a:rPr lang="en-US" b="1" dirty="0" smtClean="0"/>
              <a:t>He  has just gone </a:t>
            </a:r>
            <a:r>
              <a:rPr lang="en-US" b="1" u="sng" dirty="0" smtClean="0">
                <a:solidFill>
                  <a:srgbClr val="FF0000"/>
                </a:solidFill>
              </a:rPr>
              <a:t>into</a:t>
            </a:r>
            <a:r>
              <a:rPr lang="en-US" b="1" dirty="0" smtClean="0"/>
              <a:t> the post office.</a:t>
            </a:r>
          </a:p>
          <a:p>
            <a:endParaRPr lang="en-US" sz="1050" b="1" dirty="0" smtClean="0"/>
          </a:p>
          <a:p>
            <a:r>
              <a:rPr lang="en-US" b="1" dirty="0" smtClean="0"/>
              <a:t>They came </a:t>
            </a:r>
            <a:r>
              <a:rPr lang="en-US" b="1" u="sng" dirty="0" smtClean="0">
                <a:solidFill>
                  <a:srgbClr val="FF0000"/>
                </a:solidFill>
              </a:rPr>
              <a:t>out of</a:t>
            </a:r>
            <a:r>
              <a:rPr lang="en-US" b="1" dirty="0" smtClean="0"/>
              <a:t> the house after a while.</a:t>
            </a:r>
          </a:p>
          <a:p>
            <a:endParaRPr lang="en-US" sz="1050" b="1" dirty="0" smtClean="0"/>
          </a:p>
          <a:p>
            <a:r>
              <a:rPr lang="en-US" b="1" dirty="0" smtClean="0"/>
              <a:t>The dog chased the cat </a:t>
            </a:r>
            <a:r>
              <a:rPr lang="en-US" b="1" u="sng" dirty="0" smtClean="0">
                <a:solidFill>
                  <a:srgbClr val="FF0000"/>
                </a:solidFill>
              </a:rPr>
              <a:t>into</a:t>
            </a:r>
            <a:r>
              <a:rPr lang="en-US" b="1" dirty="0" smtClean="0"/>
              <a:t> the room, </a:t>
            </a:r>
            <a:r>
              <a:rPr lang="en-US" b="1" u="sng" dirty="0" smtClean="0">
                <a:solidFill>
                  <a:srgbClr val="FF0000"/>
                </a:solidFill>
              </a:rPr>
              <a:t>around</a:t>
            </a:r>
            <a:r>
              <a:rPr lang="en-US" b="1" dirty="0" smtClean="0"/>
              <a:t> the sofa and </a:t>
            </a:r>
            <a:r>
              <a:rPr lang="en-US" b="1" u="sng" dirty="0" smtClean="0">
                <a:solidFill>
                  <a:srgbClr val="FF0000"/>
                </a:solidFill>
              </a:rPr>
              <a:t>out of</a:t>
            </a:r>
            <a:r>
              <a:rPr lang="en-US" b="1" dirty="0" smtClean="0"/>
              <a:t> the door. </a:t>
            </a:r>
          </a:p>
          <a:p>
            <a:endParaRPr lang="en-US" sz="1050" b="1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b="1" dirty="0" smtClean="0"/>
              <a:t>The convicts ran away </a:t>
            </a:r>
            <a:r>
              <a:rPr lang="en-US" b="1" u="sng" dirty="0" smtClean="0">
                <a:solidFill>
                  <a:srgbClr val="FF0000"/>
                </a:solidFill>
              </a:rPr>
              <a:t>from</a:t>
            </a:r>
            <a:r>
              <a:rPr lang="en-US" b="1" dirty="0" smtClean="0"/>
              <a:t> the prison. </a:t>
            </a:r>
          </a:p>
          <a:p>
            <a:endParaRPr lang="en-US" sz="1050" b="1" dirty="0" smtClean="0"/>
          </a:p>
          <a:p>
            <a:r>
              <a:rPr lang="en-US" b="1" dirty="0" smtClean="0"/>
              <a:t>We drove </a:t>
            </a:r>
            <a:r>
              <a:rPr lang="en-US" b="1" u="sng" dirty="0" smtClean="0">
                <a:solidFill>
                  <a:srgbClr val="FF0000"/>
                </a:solidFill>
              </a:rPr>
              <a:t>toward(s)</a:t>
            </a:r>
            <a:r>
              <a:rPr lang="en-US" b="1" dirty="0" smtClean="0"/>
              <a:t> the Canadian border.</a:t>
            </a:r>
          </a:p>
          <a:p>
            <a:endParaRPr lang="en-US" sz="1050" b="1" dirty="0" smtClean="0"/>
          </a:p>
          <a:p>
            <a:r>
              <a:rPr lang="en-US" b="1" dirty="0" smtClean="0"/>
              <a:t>He walked straight </a:t>
            </a:r>
            <a:r>
              <a:rPr lang="en-US" b="1" u="sng" dirty="0" smtClean="0">
                <a:solidFill>
                  <a:srgbClr val="FF0000"/>
                </a:solidFill>
              </a:rPr>
              <a:t>past</a:t>
            </a:r>
            <a:r>
              <a:rPr lang="en-US" b="1" dirty="0" smtClean="0"/>
              <a:t> me.</a:t>
            </a:r>
          </a:p>
          <a:p>
            <a:endParaRPr lang="en-US" sz="1050" b="1" dirty="0" smtClean="0"/>
          </a:p>
          <a:p>
            <a:r>
              <a:rPr lang="en-US" b="1" dirty="0" smtClean="0"/>
              <a:t>We walked up </a:t>
            </a:r>
            <a:r>
              <a:rPr lang="en-US" b="1" dirty="0" smtClean="0">
                <a:solidFill>
                  <a:srgbClr val="FF0000"/>
                </a:solidFill>
              </a:rPr>
              <a:t>on to</a:t>
            </a:r>
            <a:r>
              <a:rPr lang="en-US" b="1" dirty="0" smtClean="0"/>
              <a:t> the roof.</a:t>
            </a:r>
          </a:p>
          <a:p>
            <a:endParaRPr lang="en-US" sz="1050" b="1" dirty="0" smtClean="0"/>
          </a:p>
          <a:p>
            <a:r>
              <a:rPr lang="en-US" sz="1600" b="1" dirty="0" smtClean="0"/>
              <a:t>My pen rolled </a:t>
            </a:r>
            <a:r>
              <a:rPr lang="en-US" sz="1600" b="1" u="sng" dirty="0" smtClean="0">
                <a:solidFill>
                  <a:srgbClr val="FF0000"/>
                </a:solidFill>
              </a:rPr>
              <a:t>off</a:t>
            </a:r>
            <a:r>
              <a:rPr lang="en-US" sz="1600" b="1" dirty="0" smtClean="0"/>
              <a:t> the table and fell on the floor. </a:t>
            </a:r>
          </a:p>
          <a:p>
            <a:endParaRPr lang="en-US" sz="1050" b="1" dirty="0" smtClean="0"/>
          </a:p>
          <a:p>
            <a:r>
              <a:rPr lang="en-US" b="1" dirty="0" smtClean="0"/>
              <a:t>The cat jumped </a:t>
            </a:r>
            <a:r>
              <a:rPr lang="en-US" b="1" dirty="0" smtClean="0">
                <a:solidFill>
                  <a:srgbClr val="FF0000"/>
                </a:solidFill>
              </a:rPr>
              <a:t>over</a:t>
            </a:r>
            <a:r>
              <a:rPr lang="en-US" b="1" dirty="0" smtClean="0"/>
              <a:t> the dog.</a:t>
            </a:r>
            <a:endParaRPr lang="en-US" sz="2000" b="1" dirty="0" smtClean="0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0" y="6027003"/>
            <a:ext cx="9144000" cy="800219"/>
          </a:xfrm>
          <a:prstGeom prst="rect">
            <a:avLst/>
          </a:prstGeom>
          <a:ln w="19050">
            <a:solidFill>
              <a:srgbClr val="FF0066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300" b="1" dirty="0" smtClean="0">
                <a:solidFill>
                  <a:srgbClr val="7030A0"/>
                </a:solidFill>
              </a:rPr>
              <a:t>Into, out of, around, from, toward, past, onto, off, over etc. are the Prepositions of Movement</a:t>
            </a:r>
            <a:endParaRPr lang="en-US" sz="23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38400" y="39469"/>
            <a:ext cx="4495800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Prepositions of Movement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979606"/>
          <a:ext cx="3733800" cy="5005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78"/>
                <a:gridCol w="3244122"/>
              </a:tblGrid>
              <a:tr h="3424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1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SL</a:t>
                      </a:r>
                      <a:endParaRPr lang="en-US" sz="2200" b="1" kern="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200" b="1" kern="1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ছড়ায়</a:t>
                      </a:r>
                      <a:r>
                        <a:rPr lang="bn-BD" sz="2200" b="1" kern="1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ছন্দে </a:t>
                      </a:r>
                      <a:r>
                        <a:rPr lang="en-US" sz="2200" b="1" kern="1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Rules</a:t>
                      </a:r>
                      <a:endParaRPr lang="en-US" sz="2200" b="1" kern="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3695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kumimoji="0" lang="en-US" sz="17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sz="17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evwni †_‡K wfZ‡i MwZ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Into </a:t>
                      </a:r>
                      <a:r>
                        <a:rPr kumimoji="0" lang="en-US" sz="17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emv‡bvB ï× AwZ|</a:t>
                      </a:r>
                      <a:endParaRPr kumimoji="0" lang="en-US" sz="1700" kern="1200" dirty="0">
                        <a:solidFill>
                          <a:schemeClr val="dk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  <a:tr h="545408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kumimoji="0" lang="en-US" sz="17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kumimoji="0" lang="en-US" sz="1700" b="1" kern="1200" dirty="0" smtClean="0">
                        <a:solidFill>
                          <a:srgbClr val="002060"/>
                        </a:solidFill>
                        <a:latin typeface="Shonar Bangla" pitchFamily="34" charset="0"/>
                        <a:ea typeface="+mn-ea"/>
                        <a:cs typeface="Shonar Bangl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sz="17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hw` wfZi †_‡K evwn‡i MwZ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Out of </a:t>
                      </a:r>
                      <a:r>
                        <a:rPr kumimoji="0" lang="en-US" sz="17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jvMvI, †f‡ev bv AwZ|</a:t>
                      </a:r>
                      <a:endParaRPr kumimoji="0" lang="en-US" sz="1700" kern="1200" dirty="0">
                        <a:solidFill>
                          <a:schemeClr val="dk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  <a:tr h="485157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kumimoji="0" lang="en-US" sz="17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sz="17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hw` Dc‡ii w`‡K _v‡K MwZ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Onto/up </a:t>
                      </a:r>
                      <a:r>
                        <a:rPr kumimoji="0" lang="en-US" sz="17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wfbœ Avi wK MwZ?</a:t>
                      </a:r>
                      <a:endParaRPr kumimoji="0" lang="en-US" sz="1700" kern="1200" dirty="0">
                        <a:solidFill>
                          <a:schemeClr val="dk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  <a:tr h="499426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kumimoji="0" lang="en-US" sz="17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sz="17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hw` ‡Kvb wKQzi wfZi †_‡K †h‡Z PvI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Through </a:t>
                      </a:r>
                      <a:r>
                        <a:rPr kumimoji="0" lang="en-US" sz="17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jvwM‡q †m_vq cvwo `vI||</a:t>
                      </a:r>
                      <a:endParaRPr kumimoji="0" lang="en-US" sz="1700" kern="1200" dirty="0">
                        <a:solidFill>
                          <a:schemeClr val="dk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  <a:tr h="513695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kumimoji="0" lang="en-US" sz="17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sz="17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Dci w`‡q Svc w`‡q hvq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Over </a:t>
                      </a:r>
                      <a:r>
                        <a:rPr kumimoji="0" lang="en-US" sz="17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emvI wbwð‡šÍ Zvq||</a:t>
                      </a:r>
                      <a:endParaRPr kumimoji="0" lang="en-US" sz="1700" kern="1200" dirty="0">
                        <a:solidFill>
                          <a:schemeClr val="dk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  <a:tr h="400923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kumimoji="0" lang="en-US" sz="17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sz="17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‡Kvb wKQzi Pvwiw`K wN‡i MwZ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Around </a:t>
                      </a:r>
                      <a:r>
                        <a:rPr kumimoji="0" lang="en-US" sz="17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jvMvI `ªæZ MwZ|</a:t>
                      </a:r>
                      <a:endParaRPr kumimoji="0" lang="en-US" sz="1700" kern="1200" dirty="0">
                        <a:solidFill>
                          <a:schemeClr val="dk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86200" y="838200"/>
            <a:ext cx="4800600" cy="5119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  <a:spcBef>
                <a:spcPct val="0"/>
              </a:spcBef>
            </a:pPr>
            <a:r>
              <a:rPr lang="en-US" sz="1500" b="1" dirty="0" smtClean="0"/>
              <a:t>ব্যাখ্যাঃ</a:t>
            </a:r>
          </a:p>
          <a:p>
            <a:pPr marL="342900" indent="-342900">
              <a:lnSpc>
                <a:spcPts val="2800"/>
              </a:lnSpc>
            </a:pPr>
            <a:r>
              <a:rPr lang="en-US" b="1" dirty="0" smtClean="0">
                <a:latin typeface="SutonnyMJ" pitchFamily="2" charset="0"/>
                <a:cs typeface="SutonnyMJ" pitchFamily="2" charset="0"/>
              </a:rPr>
              <a:t>29.</a:t>
            </a:r>
            <a:r>
              <a:rPr lang="en-US" b="1" dirty="0" smtClean="0">
                <a:solidFill>
                  <a:schemeClr val="dk1"/>
                </a:solidFill>
                <a:latin typeface="SutonnyMJ" pitchFamily="2" charset="0"/>
                <a:cs typeface="SutonnyMJ" pitchFamily="2" charset="0"/>
              </a:rPr>
              <a:t> evwni †_‡K wfZ‡i MwZ 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eySv‡Z </a:t>
            </a:r>
            <a:r>
              <a:rPr lang="en-US" b="1" dirty="0" smtClean="0">
                <a:cs typeface="SutonnyMJ" pitchFamily="2" charset="0"/>
              </a:rPr>
              <a:t>Into</a:t>
            </a:r>
            <a:r>
              <a:rPr lang="en-US" b="1" dirty="0" smtClean="0"/>
              <a:t> 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e‡mt </a:t>
            </a:r>
          </a:p>
          <a:p>
            <a:pPr marL="342900" indent="-342900">
              <a:lnSpc>
                <a:spcPts val="2800"/>
              </a:lnSpc>
            </a:pPr>
            <a:r>
              <a:rPr lang="en-US" sz="1600" b="1" dirty="0" smtClean="0"/>
              <a:t>He went </a:t>
            </a:r>
            <a:r>
              <a:rPr lang="en-US" sz="1600" b="1" dirty="0" smtClean="0">
                <a:solidFill>
                  <a:srgbClr val="FF0000"/>
                </a:solidFill>
              </a:rPr>
              <a:t>into</a:t>
            </a:r>
            <a:r>
              <a:rPr lang="en-US" sz="1600" b="1" dirty="0" smtClean="0"/>
              <a:t> the room five minutes ago.</a:t>
            </a:r>
          </a:p>
          <a:p>
            <a:pPr>
              <a:lnSpc>
                <a:spcPts val="2800"/>
              </a:lnSpc>
            </a:pPr>
            <a:r>
              <a:rPr lang="en-US" b="1" dirty="0" smtClean="0">
                <a:latin typeface="SutonnyMJ" pitchFamily="2" charset="0"/>
                <a:cs typeface="SutonnyMJ" pitchFamily="2" charset="0"/>
              </a:rPr>
              <a:t>30. </a:t>
            </a:r>
            <a:r>
              <a:rPr lang="en-US" b="1" dirty="0" smtClean="0">
                <a:solidFill>
                  <a:schemeClr val="dk1"/>
                </a:solidFill>
                <a:latin typeface="SutonnyMJ" pitchFamily="2" charset="0"/>
                <a:cs typeface="SutonnyMJ" pitchFamily="2" charset="0"/>
              </a:rPr>
              <a:t>wfZi †_‡K evwn‡i MwZ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eySv‡Z </a:t>
            </a:r>
            <a:r>
              <a:rPr lang="en-US" b="1" dirty="0" smtClean="0"/>
              <a:t>Out of 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e‡mt </a:t>
            </a:r>
            <a:endParaRPr lang="en-US" b="1" dirty="0" smtClean="0"/>
          </a:p>
          <a:p>
            <a:pPr>
              <a:lnSpc>
                <a:spcPts val="2800"/>
              </a:lnSpc>
            </a:pPr>
            <a:r>
              <a:rPr lang="en-US" sz="1600" b="1" dirty="0" smtClean="0"/>
              <a:t>He has just come </a:t>
            </a:r>
            <a:r>
              <a:rPr lang="en-US" sz="1600" b="1" dirty="0" smtClean="0">
                <a:solidFill>
                  <a:srgbClr val="FF0000"/>
                </a:solidFill>
              </a:rPr>
              <a:t>out of</a:t>
            </a:r>
            <a:r>
              <a:rPr lang="en-US" sz="1600" b="1" dirty="0" smtClean="0"/>
              <a:t> the room.</a:t>
            </a:r>
          </a:p>
          <a:p>
            <a:pPr>
              <a:lnSpc>
                <a:spcPts val="2800"/>
              </a:lnSpc>
            </a:pPr>
            <a:r>
              <a:rPr lang="en-US" b="1" dirty="0" smtClean="0">
                <a:latin typeface="SutonnyMJ" pitchFamily="2" charset="0"/>
                <a:cs typeface="SutonnyMJ" pitchFamily="2" charset="0"/>
              </a:rPr>
              <a:t>31. </a:t>
            </a:r>
            <a:r>
              <a:rPr lang="en-US" b="1" dirty="0" smtClean="0">
                <a:solidFill>
                  <a:schemeClr val="dk1"/>
                </a:solidFill>
                <a:latin typeface="SutonnyMJ" pitchFamily="2" charset="0"/>
                <a:cs typeface="SutonnyMJ" pitchFamily="2" charset="0"/>
              </a:rPr>
              <a:t>Dc‡ii w`‡K MwZ 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eySv‡Z </a:t>
            </a:r>
            <a:r>
              <a:rPr lang="en-US" b="1" dirty="0" smtClean="0"/>
              <a:t>Onto/up 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e‡mt </a:t>
            </a:r>
          </a:p>
          <a:p>
            <a:pPr>
              <a:lnSpc>
                <a:spcPts val="2800"/>
              </a:lnSpc>
            </a:pPr>
            <a:r>
              <a:rPr lang="en-US" sz="1600" b="1" dirty="0" smtClean="0"/>
              <a:t>They walked up </a:t>
            </a:r>
            <a:r>
              <a:rPr lang="en-US" sz="1600" b="1" dirty="0" smtClean="0">
                <a:solidFill>
                  <a:srgbClr val="FF0000"/>
                </a:solidFill>
              </a:rPr>
              <a:t>onto</a:t>
            </a:r>
            <a:r>
              <a:rPr lang="en-US" sz="1600" b="1" dirty="0" smtClean="0"/>
              <a:t> the roof.</a:t>
            </a:r>
          </a:p>
          <a:p>
            <a:pPr>
              <a:lnSpc>
                <a:spcPts val="2800"/>
              </a:lnSpc>
            </a:pPr>
            <a:r>
              <a:rPr lang="en-US" sz="1600" b="1" dirty="0" smtClean="0"/>
              <a:t>He climbed </a:t>
            </a:r>
            <a:r>
              <a:rPr lang="en-US" sz="1600" b="1" dirty="0" smtClean="0">
                <a:solidFill>
                  <a:srgbClr val="FF0000"/>
                </a:solidFill>
              </a:rPr>
              <a:t>up</a:t>
            </a:r>
            <a:r>
              <a:rPr lang="en-US" sz="1600" b="1" dirty="0" smtClean="0"/>
              <a:t> the tree.</a:t>
            </a:r>
          </a:p>
          <a:p>
            <a:pPr>
              <a:lnSpc>
                <a:spcPts val="2800"/>
              </a:lnSpc>
            </a:pP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32. </a:t>
            </a:r>
            <a:r>
              <a:rPr lang="en-US" sz="1600" b="1" dirty="0" smtClean="0">
                <a:solidFill>
                  <a:schemeClr val="dk1"/>
                </a:solidFill>
                <a:latin typeface="SutonnyMJ" pitchFamily="2" charset="0"/>
                <a:cs typeface="SutonnyMJ" pitchFamily="2" charset="0"/>
              </a:rPr>
              <a:t>‡Kvb wKQzi wfZi †_‡K hvIqv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eySv‡Z </a:t>
            </a:r>
            <a:r>
              <a:rPr lang="en-US" sz="1600" b="1" dirty="0" smtClean="0"/>
              <a:t>Through 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emv‡Z nqt</a:t>
            </a:r>
            <a:endParaRPr lang="en-US" sz="1600" b="1" dirty="0" smtClean="0"/>
          </a:p>
          <a:p>
            <a:pPr>
              <a:lnSpc>
                <a:spcPts val="2800"/>
              </a:lnSpc>
            </a:pPr>
            <a:r>
              <a:rPr lang="en-US" sz="1400" b="1" dirty="0" smtClean="0"/>
              <a:t>I couldn't hear their conversation </a:t>
            </a:r>
            <a:r>
              <a:rPr lang="en-US" sz="1400" b="1" dirty="0" smtClean="0">
                <a:solidFill>
                  <a:srgbClr val="FF0000"/>
                </a:solidFill>
              </a:rPr>
              <a:t>through</a:t>
            </a:r>
            <a:r>
              <a:rPr lang="en-US" sz="1400" b="1" dirty="0" smtClean="0"/>
              <a:t> the wall.</a:t>
            </a:r>
          </a:p>
          <a:p>
            <a:pPr>
              <a:lnSpc>
                <a:spcPts val="2800"/>
              </a:lnSpc>
            </a:pPr>
            <a:r>
              <a:rPr lang="en-US" b="1" dirty="0" smtClean="0">
                <a:latin typeface="SutonnyMJ" pitchFamily="2" charset="0"/>
                <a:cs typeface="SutonnyMJ" pitchFamily="2" charset="0"/>
              </a:rPr>
              <a:t>33. Ô</a:t>
            </a:r>
            <a:r>
              <a:rPr lang="en-US" b="1" dirty="0" smtClean="0">
                <a:solidFill>
                  <a:schemeClr val="dk1"/>
                </a:solidFill>
                <a:latin typeface="SutonnyMJ" pitchFamily="2" charset="0"/>
                <a:cs typeface="SutonnyMJ" pitchFamily="2" charset="0"/>
              </a:rPr>
              <a:t>Dci w`‡q Svc w`‡q hvq 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Õ-Giƒc eySv‡Z </a:t>
            </a:r>
            <a:r>
              <a:rPr lang="en-US" b="1" dirty="0" smtClean="0">
                <a:solidFill>
                  <a:schemeClr val="dk1"/>
                </a:solidFill>
              </a:rPr>
              <a:t>Over</a:t>
            </a:r>
            <a:r>
              <a:rPr lang="en-US" b="1" dirty="0" smtClean="0"/>
              <a:t> 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e‡mt</a:t>
            </a:r>
          </a:p>
          <a:p>
            <a:pPr>
              <a:lnSpc>
                <a:spcPts val="2800"/>
              </a:lnSpc>
            </a:pPr>
            <a:r>
              <a:rPr lang="en-US" sz="1600" b="1" dirty="0" smtClean="0"/>
              <a:t>The cat jumped </a:t>
            </a:r>
            <a:r>
              <a:rPr lang="en-US" sz="1600" b="1" dirty="0" smtClean="0">
                <a:solidFill>
                  <a:srgbClr val="FF0000"/>
                </a:solidFill>
              </a:rPr>
              <a:t>over</a:t>
            </a:r>
            <a:r>
              <a:rPr lang="en-US" sz="1600" b="1" dirty="0" smtClean="0"/>
              <a:t> the dog. </a:t>
            </a:r>
          </a:p>
          <a:p>
            <a:pPr>
              <a:lnSpc>
                <a:spcPts val="2800"/>
              </a:lnSpc>
            </a:pPr>
            <a:r>
              <a:rPr lang="en-US" b="1" dirty="0" smtClean="0">
                <a:latin typeface="SutonnyMJ" pitchFamily="2" charset="0"/>
                <a:cs typeface="SutonnyMJ" pitchFamily="2" charset="0"/>
              </a:rPr>
              <a:t>34. 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Ô</a:t>
            </a:r>
            <a:r>
              <a:rPr lang="en-US" sz="1600" b="1" dirty="0" smtClean="0">
                <a:solidFill>
                  <a:schemeClr val="dk1"/>
                </a:solidFill>
                <a:latin typeface="SutonnyMJ" pitchFamily="2" charset="0"/>
                <a:cs typeface="SutonnyMJ" pitchFamily="2" charset="0"/>
              </a:rPr>
              <a:t>‡Kvb wKQzi Pvwiw`K wN‡i MwZ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Õ-Giƒc eySv‡Z </a:t>
            </a:r>
            <a:r>
              <a:rPr lang="en-US" sz="1600" b="1" dirty="0" smtClean="0">
                <a:solidFill>
                  <a:schemeClr val="dk1"/>
                </a:solidFill>
              </a:rPr>
              <a:t>Around</a:t>
            </a:r>
            <a:r>
              <a:rPr lang="en-US" sz="1600" b="1" dirty="0" smtClean="0"/>
              <a:t> 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e‡mt</a:t>
            </a:r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pPr>
              <a:lnSpc>
                <a:spcPts val="2800"/>
              </a:lnSpc>
            </a:pPr>
            <a:r>
              <a:rPr lang="en-US" sz="1500" b="1" dirty="0" smtClean="0"/>
              <a:t>They were running </a:t>
            </a:r>
            <a:r>
              <a:rPr lang="en-US" sz="1500" b="1" dirty="0" smtClean="0">
                <a:solidFill>
                  <a:srgbClr val="FF0000"/>
                </a:solidFill>
              </a:rPr>
              <a:t>around </a:t>
            </a:r>
            <a:r>
              <a:rPr lang="en-US" sz="1500" b="1" dirty="0" smtClean="0"/>
              <a:t>the school building. </a:t>
            </a:r>
            <a:endParaRPr lang="en-US" sz="1500" b="1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6396335"/>
            <a:ext cx="7772400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All these  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rhymes are written by Tapash Kumar Shil </a:t>
            </a:r>
            <a:endParaRPr lang="en-US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39469"/>
            <a:ext cx="4495800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Prepositions of Movement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609600"/>
          <a:ext cx="3733800" cy="5798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78"/>
                <a:gridCol w="3244122"/>
              </a:tblGrid>
              <a:tr h="3424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1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SL</a:t>
                      </a:r>
                      <a:endParaRPr lang="en-US" sz="2200" b="1" kern="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200" b="1" kern="1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ছড়ায়</a:t>
                      </a:r>
                      <a:r>
                        <a:rPr lang="bn-BD" sz="2200" b="1" kern="1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ছন্দে </a:t>
                      </a:r>
                      <a:r>
                        <a:rPr lang="en-US" sz="2200" b="1" kern="1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Rules</a:t>
                      </a:r>
                      <a:endParaRPr lang="en-US" sz="2200" b="1" kern="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0923">
                <a:tc>
                  <a:txBody>
                    <a:bodyPr/>
                    <a:lstStyle/>
                    <a:p>
                      <a:pPr lvl="0">
                        <a:lnSpc>
                          <a:spcPct val="200000"/>
                        </a:lnSpc>
                        <a:spcBef>
                          <a:spcPct val="0"/>
                        </a:spcBef>
                      </a:pPr>
                      <a:r>
                        <a:rPr kumimoji="0" lang="en-US" sz="17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‡Kvb wKQz ev ¯’vb †_‡K ‡QvUv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From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jvMvI mv`vgvUv|</a:t>
                      </a:r>
                      <a:endParaRPr kumimoji="0" lang="en-US" sz="1800" kern="1200" dirty="0">
                        <a:solidFill>
                          <a:schemeClr val="dk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  <a:tr h="400923">
                <a:tc>
                  <a:txBody>
                    <a:bodyPr/>
                    <a:lstStyle/>
                    <a:p>
                      <a:pPr lvl="0">
                        <a:lnSpc>
                          <a:spcPct val="200000"/>
                        </a:lnSpc>
                        <a:spcBef>
                          <a:spcPct val="0"/>
                        </a:spcBef>
                      </a:pPr>
                      <a:r>
                        <a:rPr kumimoji="0" lang="en-US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hw` eySvq ‡Kvb wKQzi w`‡K MwZ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kumimoji="0" lang="en-US" sz="17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emvI 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To/toward(s)</a:t>
                      </a:r>
                      <a:r>
                        <a:rPr kumimoji="0"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en-US" sz="17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†h‡nZz eySvq cÖwZ|</a:t>
                      </a:r>
                      <a:endParaRPr kumimoji="0" lang="en-US" sz="1700" kern="1200" dirty="0">
                        <a:solidFill>
                          <a:schemeClr val="dk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  <a:tr h="400923">
                <a:tc>
                  <a:txBody>
                    <a:bodyPr/>
                    <a:lstStyle/>
                    <a:p>
                      <a:pPr lvl="0">
                        <a:lnSpc>
                          <a:spcPct val="200000"/>
                        </a:lnSpc>
                        <a:spcBef>
                          <a:spcPct val="0"/>
                        </a:spcBef>
                      </a:pPr>
                      <a:r>
                        <a:rPr kumimoji="0" lang="en-US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‡Kvb wKQz AwZµ‡g Pjv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Past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ewm‡qB c_Pjv|</a:t>
                      </a:r>
                    </a:p>
                  </a:txBody>
                  <a:tcPr marL="68580" marR="68580" marT="0" marB="0"/>
                </a:tc>
              </a:tr>
              <a:tr h="400923">
                <a:tc>
                  <a:txBody>
                    <a:bodyPr/>
                    <a:lstStyle/>
                    <a:p>
                      <a:pPr lvl="0">
                        <a:lnSpc>
                          <a:spcPct val="200000"/>
                        </a:lnSpc>
                        <a:spcBef>
                          <a:spcPct val="0"/>
                        </a:spcBef>
                      </a:pPr>
                      <a:r>
                        <a:rPr kumimoji="0" lang="en-US" sz="17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Gcvi †_‡K Icvi Avov-Avwo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Across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jvMvI ZvovZvwo|</a:t>
                      </a:r>
                      <a:endParaRPr kumimoji="0" lang="en-US" sz="1800" kern="1200" dirty="0">
                        <a:solidFill>
                          <a:schemeClr val="dk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  <a:tr h="560648">
                <a:tc>
                  <a:txBody>
                    <a:bodyPr/>
                    <a:lstStyle/>
                    <a:p>
                      <a:pPr lvl="0">
                        <a:lnSpc>
                          <a:spcPct val="200000"/>
                        </a:lnSpc>
                        <a:spcBef>
                          <a:spcPct val="0"/>
                        </a:spcBef>
                      </a:pPr>
                      <a:r>
                        <a:rPr kumimoji="0" lang="en-US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Dci w`‡q wb‡P cov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Kx jvMv‡e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Off/down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Qvov|</a:t>
                      </a:r>
                      <a:endParaRPr kumimoji="0" lang="en-US" sz="1800" kern="1200" dirty="0">
                        <a:solidFill>
                          <a:schemeClr val="dk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86200" y="685800"/>
            <a:ext cx="4800600" cy="5845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70000"/>
              </a:lnSpc>
              <a:spcBef>
                <a:spcPct val="0"/>
              </a:spcBef>
            </a:pPr>
            <a:r>
              <a:rPr lang="en-US" sz="1500" b="1" dirty="0" smtClean="0"/>
              <a:t>ব্যাখ্যাঃ</a:t>
            </a:r>
          </a:p>
          <a:p>
            <a:pPr>
              <a:lnSpc>
                <a:spcPts val="3700"/>
              </a:lnSpc>
            </a:pPr>
            <a:r>
              <a:rPr lang="en-US" b="1" dirty="0" smtClean="0">
                <a:latin typeface="SutonnyMJ" pitchFamily="2" charset="0"/>
                <a:cs typeface="SutonnyMJ" pitchFamily="2" charset="0"/>
              </a:rPr>
              <a:t>35. Ô</a:t>
            </a:r>
            <a:r>
              <a:rPr lang="en-US" b="1" dirty="0" smtClean="0">
                <a:solidFill>
                  <a:schemeClr val="dk1"/>
                </a:solidFill>
                <a:latin typeface="SutonnyMJ" pitchFamily="2" charset="0"/>
                <a:cs typeface="SutonnyMJ" pitchFamily="2" charset="0"/>
              </a:rPr>
              <a:t>‡Kvb wKQz ev ¯’vb †_‡K ‡QvUv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Õ-Giƒc eySv‡Z </a:t>
            </a:r>
            <a:r>
              <a:rPr lang="en-US" b="1" dirty="0" smtClean="0"/>
              <a:t>From 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e‡mt </a:t>
            </a:r>
            <a:endParaRPr lang="en-US" b="1" dirty="0" smtClean="0"/>
          </a:p>
          <a:p>
            <a:pPr>
              <a:lnSpc>
                <a:spcPts val="3700"/>
              </a:lnSpc>
            </a:pPr>
            <a:r>
              <a:rPr lang="en-US" b="1" dirty="0" smtClean="0"/>
              <a:t>He fled </a:t>
            </a:r>
            <a:r>
              <a:rPr lang="en-US" b="1" dirty="0" smtClean="0">
                <a:solidFill>
                  <a:srgbClr val="FF0000"/>
                </a:solidFill>
              </a:rPr>
              <a:t>from</a:t>
            </a:r>
            <a:r>
              <a:rPr lang="en-US" b="1" dirty="0" smtClean="0"/>
              <a:t> the prison cell.</a:t>
            </a:r>
          </a:p>
          <a:p>
            <a:pPr>
              <a:lnSpc>
                <a:spcPts val="3700"/>
              </a:lnSpc>
            </a:pPr>
            <a:r>
              <a:rPr lang="en-US" b="1" dirty="0" smtClean="0">
                <a:latin typeface="SutonnyMJ" pitchFamily="2" charset="0"/>
                <a:cs typeface="SutonnyMJ" pitchFamily="2" charset="0"/>
              </a:rPr>
              <a:t>36. </a:t>
            </a:r>
            <a:r>
              <a:rPr lang="en-US" b="1" dirty="0" smtClean="0">
                <a:solidFill>
                  <a:schemeClr val="dk1"/>
                </a:solidFill>
                <a:latin typeface="SutonnyMJ" pitchFamily="2" charset="0"/>
                <a:cs typeface="SutonnyMJ" pitchFamily="2" charset="0"/>
              </a:rPr>
              <a:t>‡Kvb wKQzi w`‡K MwZ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eySv‡Z</a:t>
            </a:r>
            <a:r>
              <a:rPr lang="en-US" b="1" dirty="0" smtClean="0">
                <a:solidFill>
                  <a:schemeClr val="dk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smtClean="0"/>
              <a:t>To/toward(s) 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e‡mt </a:t>
            </a:r>
            <a:endParaRPr lang="en-US" b="1" dirty="0" smtClean="0"/>
          </a:p>
          <a:p>
            <a:pPr>
              <a:lnSpc>
                <a:spcPts val="3700"/>
              </a:lnSpc>
            </a:pPr>
            <a:r>
              <a:rPr lang="en-US" b="1" dirty="0" smtClean="0"/>
              <a:t>They are going </a:t>
            </a:r>
            <a:r>
              <a:rPr lang="en-US" b="1" dirty="0" smtClean="0">
                <a:solidFill>
                  <a:srgbClr val="FF0000"/>
                </a:solidFill>
              </a:rPr>
              <a:t>to</a:t>
            </a:r>
            <a:r>
              <a:rPr lang="en-US" b="1" dirty="0" smtClean="0"/>
              <a:t> school now</a:t>
            </a:r>
          </a:p>
          <a:p>
            <a:pPr>
              <a:lnSpc>
                <a:spcPts val="3700"/>
              </a:lnSpc>
            </a:pPr>
            <a:r>
              <a:rPr lang="en-US" b="1" dirty="0" smtClean="0">
                <a:latin typeface="SutonnyMJ" pitchFamily="2" charset="0"/>
                <a:cs typeface="SutonnyMJ" pitchFamily="2" charset="0"/>
              </a:rPr>
              <a:t>37. ‡Kvb wKQz AwZµg K‡i hvIqv eySv‡Z </a:t>
            </a:r>
            <a:r>
              <a:rPr lang="en-US" b="1" dirty="0" smtClean="0"/>
              <a:t>Past 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e‡mt </a:t>
            </a:r>
          </a:p>
          <a:p>
            <a:pPr>
              <a:lnSpc>
                <a:spcPts val="3700"/>
              </a:lnSpc>
            </a:pPr>
            <a:r>
              <a:rPr lang="en-US" b="1" dirty="0" smtClean="0"/>
              <a:t>I saw them walking </a:t>
            </a:r>
            <a:r>
              <a:rPr lang="en-US" b="1" dirty="0" smtClean="0">
                <a:solidFill>
                  <a:srgbClr val="FF0000"/>
                </a:solidFill>
              </a:rPr>
              <a:t>past</a:t>
            </a:r>
            <a:r>
              <a:rPr lang="en-US" b="1" dirty="0" smtClean="0"/>
              <a:t> him. </a:t>
            </a:r>
          </a:p>
          <a:p>
            <a:pPr>
              <a:lnSpc>
                <a:spcPts val="3700"/>
              </a:lnSpc>
            </a:pPr>
            <a:r>
              <a:rPr lang="en-US" b="1" dirty="0" smtClean="0">
                <a:latin typeface="SutonnyMJ" pitchFamily="2" charset="0"/>
                <a:cs typeface="SutonnyMJ" pitchFamily="2" charset="0"/>
              </a:rPr>
              <a:t>38. </a:t>
            </a:r>
            <a:r>
              <a:rPr lang="en-US" b="1" dirty="0" smtClean="0">
                <a:solidFill>
                  <a:schemeClr val="dk1"/>
                </a:solidFill>
                <a:latin typeface="SutonnyMJ" pitchFamily="2" charset="0"/>
                <a:cs typeface="SutonnyMJ" pitchFamily="2" charset="0"/>
              </a:rPr>
              <a:t>Avov-Avwo  cvovcvo 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eySv‡Z </a:t>
            </a:r>
            <a:r>
              <a:rPr lang="en-US" b="1" dirty="0" smtClean="0"/>
              <a:t>Across 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e‡mt </a:t>
            </a:r>
          </a:p>
          <a:p>
            <a:pPr>
              <a:lnSpc>
                <a:spcPts val="3700"/>
              </a:lnSpc>
            </a:pPr>
            <a:r>
              <a:rPr lang="en-US" b="1" dirty="0" smtClean="0"/>
              <a:t>I saw him going </a:t>
            </a:r>
            <a:r>
              <a:rPr lang="en-US" b="1" dirty="0" smtClean="0">
                <a:solidFill>
                  <a:srgbClr val="FF0000"/>
                </a:solidFill>
              </a:rPr>
              <a:t>across</a:t>
            </a:r>
            <a:r>
              <a:rPr lang="en-US" b="1" dirty="0" smtClean="0"/>
              <a:t> the road. </a:t>
            </a:r>
          </a:p>
          <a:p>
            <a:pPr>
              <a:lnSpc>
                <a:spcPts val="3700"/>
              </a:lnSpc>
            </a:pPr>
            <a:r>
              <a:rPr lang="en-US" b="1" dirty="0" smtClean="0">
                <a:latin typeface="SutonnyMJ" pitchFamily="2" charset="0"/>
                <a:cs typeface="SutonnyMJ" pitchFamily="2" charset="0"/>
              </a:rPr>
              <a:t>39. Ô</a:t>
            </a:r>
            <a:r>
              <a:rPr lang="en-US" sz="2000" b="1" dirty="0" smtClean="0">
                <a:solidFill>
                  <a:schemeClr val="dk1"/>
                </a:solidFill>
                <a:latin typeface="SutonnyMJ" pitchFamily="2" charset="0"/>
                <a:cs typeface="SutonnyMJ" pitchFamily="2" charset="0"/>
              </a:rPr>
              <a:t>Dci w`‡q wb‡P covÕ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eySv‡Z </a:t>
            </a:r>
            <a:r>
              <a:rPr lang="en-US" b="1" dirty="0" smtClean="0"/>
              <a:t>Off/down 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e‡mt</a:t>
            </a:r>
          </a:p>
          <a:p>
            <a:pPr>
              <a:lnSpc>
                <a:spcPts val="3700"/>
              </a:lnSpc>
            </a:pPr>
            <a:r>
              <a:rPr lang="en-US" b="1" dirty="0" smtClean="0"/>
              <a:t>The pen rolled </a:t>
            </a:r>
            <a:r>
              <a:rPr lang="en-US" b="1" dirty="0" smtClean="0">
                <a:solidFill>
                  <a:srgbClr val="FF0000"/>
                </a:solidFill>
              </a:rPr>
              <a:t>off</a:t>
            </a:r>
            <a:r>
              <a:rPr lang="en-US" b="1" dirty="0" smtClean="0"/>
              <a:t> the table. </a:t>
            </a:r>
          </a:p>
          <a:p>
            <a:pPr>
              <a:lnSpc>
                <a:spcPts val="3700"/>
              </a:lnSpc>
            </a:pPr>
            <a:r>
              <a:rPr lang="en-US" b="1" dirty="0" smtClean="0"/>
              <a:t>He climbed </a:t>
            </a:r>
            <a:r>
              <a:rPr lang="en-US" b="1" dirty="0" smtClean="0">
                <a:solidFill>
                  <a:srgbClr val="FF0000"/>
                </a:solidFill>
              </a:rPr>
              <a:t>down</a:t>
            </a:r>
            <a:r>
              <a:rPr lang="en-US" b="1" dirty="0" smtClean="0"/>
              <a:t> the tree.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6400800"/>
            <a:ext cx="7772400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These  rhymes are written by Tapash Kumar Shil </a:t>
            </a:r>
            <a:endParaRPr lang="en-US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76200"/>
            <a:ext cx="4495800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Prepositions of Reason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" y="655320"/>
          <a:ext cx="8991600" cy="2311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7772400"/>
              </a:tblGrid>
              <a:tr h="4114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1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SL</a:t>
                      </a:r>
                      <a:endParaRPr lang="en-US" sz="2200" b="1" kern="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200" b="1" kern="1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ছড়ায়</a:t>
                      </a:r>
                      <a:r>
                        <a:rPr lang="bn-BD" sz="2200" b="1" kern="1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ছন্দে </a:t>
                      </a:r>
                      <a:r>
                        <a:rPr lang="en-US" sz="2200" b="1" kern="1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Rules</a:t>
                      </a:r>
                      <a:endParaRPr lang="en-US" sz="2200" b="1" kern="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3884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kumimoji="0" lang="en-US" sz="32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As a result of, On account of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Because of </a:t>
                      </a:r>
                      <a:r>
                        <a:rPr kumimoji="0" lang="en-US" sz="1800" kern="1200" dirty="0" smtClean="0">
                          <a:solidFill>
                            <a:srgbClr val="FF0000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,</a:t>
                      </a:r>
                      <a:r>
                        <a:rPr kumimoji="0" lang="en-US" sz="1800" kern="1200" baseline="0" dirty="0" smtClean="0">
                          <a:solidFill>
                            <a:srgbClr val="FF0000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By virtue of ,</a:t>
                      </a:r>
                      <a:r>
                        <a:rPr kumimoji="0" lang="en-US" sz="18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By means of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663675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endParaRPr kumimoji="0" lang="en-US" sz="17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‡h‡nZz,</a:t>
                      </a:r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Kvib eY©bvq e¨eüZ nq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1700" b="1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ZvB </a:t>
                      </a:r>
                      <a:r>
                        <a:rPr kumimoji="0" lang="en-US" sz="17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Preposition of reason </a:t>
                      </a:r>
                      <a:r>
                        <a:rPr kumimoji="0" lang="en-US" sz="1700" b="1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GB</a:t>
                      </a:r>
                      <a:r>
                        <a:rPr kumimoji="0" lang="en-US" sz="1700" b="1" kern="1200" baseline="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1700" b="1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¸‡jv me|</a:t>
                      </a:r>
                      <a:endParaRPr kumimoji="0" lang="en-US" sz="17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582739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Owing to, due to, through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wKsev </a:t>
                      </a:r>
                      <a:r>
                        <a:rPr kumimoji="0" lang="en-US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SutonnyMJ" pitchFamily="2" charset="0"/>
                        </a:rPr>
                        <a:t>for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G‡`i‡KI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Preposition of reason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ai|</a:t>
                      </a:r>
                      <a:endParaRPr kumimoji="0" lang="en-US" sz="1800" kern="1200" dirty="0">
                        <a:solidFill>
                          <a:schemeClr val="dk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" y="2971800"/>
            <a:ext cx="8915400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 b="1" dirty="0" smtClean="0"/>
              <a:t>ব্যাখ্যাঃ</a:t>
            </a:r>
          </a:p>
          <a:p>
            <a:r>
              <a:rPr lang="en-US" sz="1900" b="1" u="sng" dirty="0" smtClean="0">
                <a:latin typeface="SutonnyMJ" pitchFamily="2" charset="0"/>
                <a:cs typeface="SutonnyMJ" pitchFamily="2" charset="0"/>
              </a:rPr>
              <a:t>40. ÔKviYÕ eySv‡Z </a:t>
            </a:r>
            <a:r>
              <a:rPr lang="en-US" sz="1900" b="1" u="sng" dirty="0" smtClean="0"/>
              <a:t>As a result of, On account of, Because of, By virtue of </a:t>
            </a:r>
            <a:r>
              <a:rPr lang="en-US" sz="1900" b="1" u="sng" dirty="0" smtClean="0">
                <a:latin typeface="SutonnyMJ" pitchFamily="2" charset="0"/>
                <a:cs typeface="SutonnyMJ" pitchFamily="2" charset="0"/>
              </a:rPr>
              <a:t> ev </a:t>
            </a:r>
            <a:r>
              <a:rPr lang="en-US" sz="1900" b="1" u="sng" dirty="0" smtClean="0"/>
              <a:t>On </a:t>
            </a:r>
            <a:r>
              <a:rPr lang="en-US" sz="1900" b="1" u="sng" dirty="0" smtClean="0">
                <a:latin typeface="SutonnyMJ" pitchFamily="2" charset="0"/>
                <a:cs typeface="SutonnyMJ" pitchFamily="2" charset="0"/>
              </a:rPr>
              <a:t>e‡m t </a:t>
            </a:r>
            <a:endParaRPr lang="en-US" sz="1900" b="1" u="sng" dirty="0" smtClean="0"/>
          </a:p>
          <a:p>
            <a:r>
              <a:rPr lang="en-US" sz="2000" b="1" dirty="0" smtClean="0">
                <a:latin typeface="Constantia (Body)"/>
                <a:cs typeface="Arial" pitchFamily="34" charset="0"/>
              </a:rPr>
              <a:t>He secured an A+ in English </a:t>
            </a:r>
            <a:r>
              <a:rPr lang="en-US" sz="2000" b="1" dirty="0" smtClean="0">
                <a:solidFill>
                  <a:srgbClr val="FF0000"/>
                </a:solidFill>
                <a:latin typeface="Constantia (Body)"/>
                <a:cs typeface="Arial" pitchFamily="34" charset="0"/>
              </a:rPr>
              <a:t>as a result of</a:t>
            </a:r>
            <a:r>
              <a:rPr lang="en-US" sz="2000" b="1" dirty="0" smtClean="0">
                <a:latin typeface="Constantia (Body)"/>
                <a:cs typeface="Arial" pitchFamily="34" charset="0"/>
              </a:rPr>
              <a:t> his hard work.</a:t>
            </a:r>
          </a:p>
          <a:p>
            <a:r>
              <a:rPr lang="en-US" sz="2000" b="1" dirty="0" smtClean="0">
                <a:latin typeface="Constantia (Body)"/>
                <a:cs typeface="Arial" pitchFamily="34" charset="0"/>
              </a:rPr>
              <a:t>He stayed home entire day </a:t>
            </a:r>
            <a:r>
              <a:rPr lang="en-US" sz="2000" b="1" dirty="0" smtClean="0">
                <a:solidFill>
                  <a:srgbClr val="FF0000"/>
                </a:solidFill>
                <a:latin typeface="Constantia (Body)"/>
                <a:cs typeface="Arial" pitchFamily="34" charset="0"/>
              </a:rPr>
              <a:t>because of</a:t>
            </a:r>
            <a:r>
              <a:rPr lang="en-US" sz="2000" b="1" dirty="0" smtClean="0">
                <a:latin typeface="Constantia (Body)"/>
                <a:cs typeface="Arial" pitchFamily="34" charset="0"/>
              </a:rPr>
              <a:t> heavy rain.</a:t>
            </a:r>
          </a:p>
          <a:p>
            <a:r>
              <a:rPr lang="en-US" sz="2000" b="1" dirty="0" smtClean="0">
                <a:latin typeface="Constantia (Body)"/>
                <a:cs typeface="Arial" pitchFamily="34" charset="0"/>
              </a:rPr>
              <a:t>She saved their relationship </a:t>
            </a:r>
            <a:r>
              <a:rPr lang="en-US" sz="2000" b="1" dirty="0" smtClean="0">
                <a:solidFill>
                  <a:srgbClr val="FF0000"/>
                </a:solidFill>
                <a:latin typeface="Constantia (Body)"/>
                <a:cs typeface="Arial" pitchFamily="34" charset="0"/>
              </a:rPr>
              <a:t>by virtue of</a:t>
            </a:r>
            <a:r>
              <a:rPr lang="en-US" sz="2000" b="1" dirty="0" smtClean="0">
                <a:latin typeface="Constantia (Body)"/>
                <a:cs typeface="Arial" pitchFamily="34" charset="0"/>
              </a:rPr>
              <a:t> her patience.</a:t>
            </a:r>
          </a:p>
          <a:p>
            <a:r>
              <a:rPr lang="en-US" sz="2000" b="1" dirty="0" smtClean="0">
                <a:latin typeface="Constantia (Body)"/>
                <a:cs typeface="Arial" pitchFamily="34" charset="0"/>
              </a:rPr>
              <a:t>He succeeded in life </a:t>
            </a:r>
            <a:r>
              <a:rPr lang="en-US" sz="2000" b="1" dirty="0" smtClean="0">
                <a:solidFill>
                  <a:srgbClr val="FF0000"/>
                </a:solidFill>
                <a:latin typeface="Constantia (Body)"/>
                <a:cs typeface="Arial" pitchFamily="34" charset="0"/>
              </a:rPr>
              <a:t>by means/dint of</a:t>
            </a:r>
            <a:r>
              <a:rPr lang="en-US" sz="2000" b="1" dirty="0" smtClean="0">
                <a:latin typeface="Constantia (Body)"/>
                <a:cs typeface="Arial" pitchFamily="34" charset="0"/>
              </a:rPr>
              <a:t> hard labour.  </a:t>
            </a:r>
          </a:p>
          <a:p>
            <a:r>
              <a:rPr lang="en-US" sz="1900" b="1" u="sng" dirty="0" smtClean="0">
                <a:latin typeface="SutonnyMJ" pitchFamily="2" charset="0"/>
                <a:cs typeface="SutonnyMJ" pitchFamily="2" charset="0"/>
              </a:rPr>
              <a:t>41. ÔKviYÕ eySv‡Z </a:t>
            </a:r>
            <a:r>
              <a:rPr lang="en-US" sz="1900" b="1" u="sng" dirty="0" smtClean="0"/>
              <a:t>Owing to, due to, through</a:t>
            </a:r>
            <a:r>
              <a:rPr lang="en-US" sz="1900" b="1" u="sng" dirty="0" smtClean="0">
                <a:solidFill>
                  <a:schemeClr val="dk1"/>
                </a:solidFill>
                <a:latin typeface="SutonnyMJ" pitchFamily="2" charset="0"/>
                <a:cs typeface="SutonnyMJ" pitchFamily="2" charset="0"/>
              </a:rPr>
              <a:t> wKsev </a:t>
            </a:r>
            <a:r>
              <a:rPr lang="en-US" sz="1900" b="1" u="sng" dirty="0" smtClean="0">
                <a:solidFill>
                  <a:schemeClr val="dk1"/>
                </a:solidFill>
                <a:cs typeface="SutonnyMJ" pitchFamily="2" charset="0"/>
              </a:rPr>
              <a:t>for</a:t>
            </a:r>
            <a:r>
              <a:rPr lang="en-US" sz="1900" b="1" u="sng" dirty="0" smtClean="0">
                <a:solidFill>
                  <a:schemeClr val="dk1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1900" b="1" u="sng" dirty="0" smtClean="0"/>
              <a:t> </a:t>
            </a:r>
            <a:r>
              <a:rPr lang="en-US" sz="1900" b="1" u="sng" dirty="0" smtClean="0">
                <a:latin typeface="SutonnyMJ" pitchFamily="2" charset="0"/>
                <a:cs typeface="SutonnyMJ" pitchFamily="2" charset="0"/>
              </a:rPr>
              <a:t>e‡mt </a:t>
            </a:r>
            <a:endParaRPr lang="en-US" sz="1900" b="1" u="sng" dirty="0" smtClean="0"/>
          </a:p>
          <a:p>
            <a:r>
              <a:rPr lang="en-US" sz="2000" b="1" dirty="0" smtClean="0">
                <a:solidFill>
                  <a:srgbClr val="FF0000"/>
                </a:solidFill>
              </a:rPr>
              <a:t>Owing to</a:t>
            </a:r>
            <a:r>
              <a:rPr lang="en-US" sz="2000" b="1" dirty="0" smtClean="0"/>
              <a:t> his illness, he could not attend the meeting. </a:t>
            </a:r>
          </a:p>
          <a:p>
            <a:r>
              <a:rPr lang="en-US" sz="2000" b="1" dirty="0" smtClean="0"/>
              <a:t>She lost her health </a:t>
            </a:r>
            <a:r>
              <a:rPr lang="en-US" sz="2000" b="1" dirty="0" smtClean="0">
                <a:solidFill>
                  <a:srgbClr val="FF0000"/>
                </a:solidFill>
              </a:rPr>
              <a:t>due to</a:t>
            </a:r>
            <a:r>
              <a:rPr lang="en-US" sz="2000" b="1" dirty="0" smtClean="0"/>
              <a:t> her negligence. </a:t>
            </a:r>
          </a:p>
          <a:p>
            <a:r>
              <a:rPr lang="en-US" sz="2000" b="1" dirty="0" smtClean="0"/>
              <a:t>They succeeded in business </a:t>
            </a:r>
            <a:r>
              <a:rPr lang="en-US" sz="2000" b="1" dirty="0" smtClean="0">
                <a:solidFill>
                  <a:srgbClr val="FF0000"/>
                </a:solidFill>
              </a:rPr>
              <a:t>through</a:t>
            </a:r>
            <a:r>
              <a:rPr lang="en-US" sz="2000" b="1" dirty="0" smtClean="0"/>
              <a:t> their marketing skills. </a:t>
            </a:r>
          </a:p>
          <a:p>
            <a:r>
              <a:rPr lang="en-US" sz="2000" b="1" dirty="0" smtClean="0"/>
              <a:t>He was awarded </a:t>
            </a:r>
            <a:r>
              <a:rPr lang="en-US" sz="2000" b="1" dirty="0" smtClean="0">
                <a:solidFill>
                  <a:srgbClr val="FF0000"/>
                </a:solidFill>
              </a:rPr>
              <a:t>for</a:t>
            </a:r>
            <a:r>
              <a:rPr lang="en-US" sz="2000" b="1" dirty="0" smtClean="0"/>
              <a:t> his excellence.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6396335"/>
            <a:ext cx="7772400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These  rhymes are written by Tapash Kumar Shil </a:t>
            </a:r>
            <a:endParaRPr lang="en-US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76200"/>
            <a:ext cx="4495800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Prepositions of Purpose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762000"/>
          <a:ext cx="8991600" cy="630936"/>
        </p:xfrm>
        <a:graphic>
          <a:graphicData uri="http://schemas.openxmlformats.org/drawingml/2006/table">
            <a:tbl>
              <a:tblPr/>
              <a:tblGrid>
                <a:gridCol w="8991600"/>
              </a:tblGrid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Vrinda"/>
                        </a:rPr>
                        <a:t>To, In order to, So as to, For</a:t>
                      </a:r>
                      <a:r>
                        <a:rPr lang="en-US" sz="3600" b="1" baseline="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Vrinda"/>
                        </a:rPr>
                        <a:t> </a:t>
                      </a:r>
                      <a:r>
                        <a:rPr lang="en-US" sz="36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Vrinda"/>
                        </a:rPr>
                        <a:t>etc</a:t>
                      </a:r>
                      <a:r>
                        <a:rPr lang="en-US" sz="36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Vrinda"/>
                        </a:rPr>
                        <a:t>.</a:t>
                      </a:r>
                      <a:endParaRPr lang="en-US" sz="24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" y="1600200"/>
          <a:ext cx="8915400" cy="1904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3313"/>
                <a:gridCol w="7782087"/>
              </a:tblGrid>
              <a:tr h="34394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1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SL</a:t>
                      </a:r>
                      <a:endParaRPr lang="en-US" sz="2200" b="1" kern="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200" b="1" kern="1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ছড়ায়</a:t>
                      </a:r>
                      <a:r>
                        <a:rPr lang="bn-BD" sz="2200" b="1" kern="1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ছন্দে </a:t>
                      </a:r>
                      <a:r>
                        <a:rPr lang="en-US" sz="2200" b="1" kern="1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Rules</a:t>
                      </a:r>
                      <a:endParaRPr lang="en-US" sz="2200" b="1" kern="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0423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endParaRPr kumimoji="0" lang="en-US" sz="4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kumimoji="0" lang="en-US" sz="3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D‡Ïk¨ cÖKv‡k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Verb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-Gi c~‡e© jvMv‡e </a:t>
                      </a:r>
                      <a:r>
                        <a:rPr kumimoji="0" lang="en-US" sz="2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l"/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Av‡iv my›`i K‡i cÖKv‡k jvMvI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 order to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810632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endParaRPr kumimoji="0" lang="en-US" sz="17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2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So as to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-I jvMv‡Z cv‡iv D‡Ïk¨ cÖKv‡k </a:t>
                      </a:r>
                    </a:p>
                    <a:p>
                      <a:pPr algn="l"/>
                      <a:r>
                        <a:rPr kumimoji="0" lang="en-US" sz="2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For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-I  e‡m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Verb 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Gi c~‡e© D‡Ïk¨ cÖKv‡k|</a:t>
                      </a:r>
                      <a:endParaRPr kumimoji="0" lang="en-US" sz="2400" kern="1200" dirty="0">
                        <a:solidFill>
                          <a:schemeClr val="dk1"/>
                        </a:solidFill>
                        <a:latin typeface="SutonnyMJ" pitchFamily="2" charset="0"/>
                        <a:ea typeface="+mn-ea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3657600"/>
            <a:ext cx="88392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b="1" dirty="0" smtClean="0"/>
              <a:t>ব্যাখ্যাঃ</a:t>
            </a:r>
          </a:p>
          <a:p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42. ÔD‡Ïk¨Õ eySv‡Z </a:t>
            </a:r>
            <a:r>
              <a:rPr lang="en-US" sz="2400" b="1" dirty="0" smtClean="0"/>
              <a:t>To, In order to, So as to 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ev </a:t>
            </a:r>
            <a:r>
              <a:rPr lang="en-US" sz="2400" b="1" dirty="0" smtClean="0"/>
              <a:t>For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e‡m t </a:t>
            </a:r>
            <a:endParaRPr lang="en-US" sz="2400" b="1" dirty="0" smtClean="0"/>
          </a:p>
          <a:p>
            <a:pPr lvl="0"/>
            <a:r>
              <a:rPr lang="en-US" sz="2000" b="1" dirty="0" smtClean="0"/>
              <a:t>The door is </a:t>
            </a:r>
            <a:r>
              <a:rPr lang="en-US" sz="2000" b="1" dirty="0" smtClean="0">
                <a:solidFill>
                  <a:srgbClr val="FF0000"/>
                </a:solidFill>
              </a:rPr>
              <a:t>for</a:t>
            </a:r>
            <a:r>
              <a:rPr lang="en-US" sz="2000" b="1" dirty="0" smtClean="0"/>
              <a:t> emergency exits only </a:t>
            </a:r>
          </a:p>
          <a:p>
            <a:pPr lvl="0"/>
            <a:r>
              <a:rPr lang="en-US" sz="2000" b="1" dirty="0" smtClean="0"/>
              <a:t>The chairman came here </a:t>
            </a:r>
            <a:r>
              <a:rPr lang="en-US" sz="2000" b="1" dirty="0" smtClean="0">
                <a:solidFill>
                  <a:srgbClr val="FF0000"/>
                </a:solidFill>
              </a:rPr>
              <a:t>for</a:t>
            </a:r>
            <a:r>
              <a:rPr lang="en-US" sz="2000" b="1" dirty="0" smtClean="0"/>
              <a:t> solving the problem. </a:t>
            </a:r>
          </a:p>
          <a:p>
            <a:pPr lvl="0"/>
            <a:r>
              <a:rPr lang="en-US" sz="2000" b="1" dirty="0" smtClean="0"/>
              <a:t>He went out </a:t>
            </a:r>
            <a:r>
              <a:rPr lang="en-US" sz="2000" b="1" dirty="0" smtClean="0">
                <a:solidFill>
                  <a:srgbClr val="FF0000"/>
                </a:solidFill>
              </a:rPr>
              <a:t>so as to</a:t>
            </a:r>
            <a:r>
              <a:rPr lang="en-US" sz="2000" b="1" dirty="0" smtClean="0"/>
              <a:t> post the letter.</a:t>
            </a:r>
          </a:p>
          <a:p>
            <a:pPr lvl="0"/>
            <a:r>
              <a:rPr lang="en-US" sz="2000" b="1" dirty="0" smtClean="0"/>
              <a:t>She went to the library </a:t>
            </a:r>
            <a:r>
              <a:rPr lang="en-US" sz="2000" b="1" dirty="0" smtClean="0">
                <a:solidFill>
                  <a:srgbClr val="FF0000"/>
                </a:solidFill>
              </a:rPr>
              <a:t>to</a:t>
            </a:r>
            <a:r>
              <a:rPr lang="en-US" sz="2000" b="1" dirty="0" smtClean="0"/>
              <a:t> buy some books.</a:t>
            </a:r>
          </a:p>
          <a:p>
            <a:r>
              <a:rPr lang="en-US" sz="2000" b="1" dirty="0" smtClean="0"/>
              <a:t>He went home </a:t>
            </a:r>
            <a:r>
              <a:rPr lang="en-US" sz="2000" b="1" dirty="0" smtClean="0">
                <a:solidFill>
                  <a:srgbClr val="FF0000"/>
                </a:solidFill>
              </a:rPr>
              <a:t>in order to</a:t>
            </a:r>
            <a:r>
              <a:rPr lang="en-US" sz="2000" b="1" dirty="0" smtClean="0"/>
              <a:t> see his mother.</a:t>
            </a:r>
            <a:endParaRPr lang="en-US" sz="28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85800" y="6172200"/>
            <a:ext cx="7772400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These  rhymes are written by Tapash Kumar Shil </a:t>
            </a:r>
            <a:endParaRPr lang="en-US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76200"/>
            <a:ext cx="4495800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Prepositions of Manner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685800"/>
          <a:ext cx="9144000" cy="2971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5174"/>
                <a:gridCol w="4651903"/>
                <a:gridCol w="3516923"/>
              </a:tblGrid>
              <a:tr h="40517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1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SL</a:t>
                      </a:r>
                      <a:endParaRPr lang="en-US" sz="2200" b="1" kern="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200" b="1" kern="1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ছড়ায়</a:t>
                      </a:r>
                      <a:r>
                        <a:rPr lang="bn-BD" sz="2200" b="1" kern="1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ছন্দে </a:t>
                      </a:r>
                      <a:r>
                        <a:rPr lang="en-US" sz="2200" b="1" kern="1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Rules</a:t>
                      </a:r>
                      <a:endParaRPr lang="en-US" sz="2200" b="1" kern="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b="1" kern="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40598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kumimoji="0" lang="en-US" sz="2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endParaRPr kumimoji="0" lang="en-US" sz="14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kumimoji="0" lang="en-US" sz="2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44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endParaRPr kumimoji="0" lang="en-US" sz="17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By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emv‡e hvbevn‡b,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Ôc×wZ ev cÖwµqvÕ eySv‡ZI emvI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by.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ÕhvbÕ-Gi Av‡M 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Article 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_vK‡j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jvMv‡e wKš‘  </a:t>
                      </a:r>
                      <a:r>
                        <a:rPr kumimoji="0" lang="en-US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me©`vB|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By, In, Like, As if, As, On, With</a:t>
                      </a:r>
                      <a:endParaRPr lang="en-US" sz="3600" dirty="0" smtClean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Vrind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kumimoji="0"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326027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endParaRPr kumimoji="0" 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ct val="0"/>
                        </a:spcBef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Ô‡hbÕ eySv‡Z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Like, As if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Ôwn‡m‡eÕ eySv‡Z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'</a:t>
                      </a:r>
                      <a:r>
                        <a:rPr lang="en-US" sz="2000" b="0" dirty="0" err="1" smtClean="0">
                          <a:latin typeface="SutonnyMJ" pitchFamily="2" charset="0"/>
                          <a:cs typeface="SutonnyMJ" pitchFamily="2" charset="0"/>
                        </a:rPr>
                        <a:t>wKfv‡e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' 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eySv‡Z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On, With, In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eyS‡Qv wK gvicu¨vP?</a:t>
                      </a:r>
                      <a:endParaRPr kumimoji="0"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kumimoji="0"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3581400"/>
            <a:ext cx="9144000" cy="2971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e¨vL¨vt     43. Ôhvbevn‡bÕ eySv‡Z </a:t>
            </a:r>
            <a:r>
              <a:rPr lang="en-US" sz="2000" b="1" dirty="0" smtClean="0">
                <a:solidFill>
                  <a:srgbClr val="FF0000"/>
                </a:solidFill>
              </a:rPr>
              <a:t>By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e‡m</a:t>
            </a:r>
            <a:r>
              <a:rPr lang="en-US" sz="2000" b="1" dirty="0" smtClean="0"/>
              <a:t>, 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Z‡e hvbevn‡bi c~‡e© </a:t>
            </a:r>
            <a:r>
              <a:rPr lang="en-US" sz="2000" b="1" dirty="0" smtClean="0"/>
              <a:t>Article 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_vK‡j </a:t>
            </a:r>
            <a:r>
              <a:rPr lang="en-US" sz="2000" b="1" dirty="0" smtClean="0">
                <a:solidFill>
                  <a:srgbClr val="FF0000"/>
                </a:solidFill>
              </a:rPr>
              <a:t>In</a:t>
            </a:r>
            <a:r>
              <a:rPr lang="en-US" sz="2000" b="1" dirty="0" smtClean="0"/>
              <a:t> 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e‡m t </a:t>
            </a:r>
            <a:endParaRPr lang="en-US" sz="2000" b="1" dirty="0" smtClean="0"/>
          </a:p>
          <a:p>
            <a:pPr lvl="2"/>
            <a:r>
              <a:rPr lang="en-US" b="1" dirty="0" smtClean="0"/>
              <a:t>He came </a:t>
            </a:r>
            <a:r>
              <a:rPr lang="en-US" b="1" dirty="0" smtClean="0">
                <a:solidFill>
                  <a:srgbClr val="FF0000"/>
                </a:solidFill>
              </a:rPr>
              <a:t>by</a:t>
            </a:r>
            <a:r>
              <a:rPr lang="en-US" b="1" dirty="0" smtClean="0"/>
              <a:t> bus. She came </a:t>
            </a:r>
            <a:r>
              <a:rPr lang="en-US" b="1" dirty="0" smtClean="0">
                <a:solidFill>
                  <a:srgbClr val="FF0000"/>
                </a:solidFill>
              </a:rPr>
              <a:t>in</a:t>
            </a:r>
            <a:r>
              <a:rPr lang="en-US" b="1" dirty="0" smtClean="0"/>
              <a:t> a car.</a:t>
            </a:r>
          </a:p>
          <a:p>
            <a:pPr lvl="2"/>
            <a:r>
              <a:rPr lang="en-US" b="1" dirty="0" smtClean="0">
                <a:latin typeface="SutonnyMJ" pitchFamily="2" charset="0"/>
                <a:cs typeface="SutonnyMJ" pitchFamily="2" charset="0"/>
              </a:rPr>
              <a:t>44.</a:t>
            </a:r>
            <a:r>
              <a:rPr lang="en-US" b="1" dirty="0" smtClean="0">
                <a:solidFill>
                  <a:schemeClr val="dk1"/>
                </a:solidFill>
                <a:latin typeface="SutonnyMJ" pitchFamily="2" charset="0"/>
                <a:cs typeface="SutonnyMJ" pitchFamily="2" charset="0"/>
              </a:rPr>
              <a:t> Ôc×wZ ev cÖwµqvÕ eySv‡ZI </a:t>
            </a:r>
            <a:r>
              <a:rPr lang="en-US" b="1" dirty="0" smtClean="0">
                <a:solidFill>
                  <a:srgbClr val="FF0000"/>
                </a:solidFill>
              </a:rPr>
              <a:t>by</a:t>
            </a:r>
            <a:r>
              <a:rPr lang="en-US" b="1" dirty="0" smtClean="0">
                <a:solidFill>
                  <a:schemeClr val="dk1"/>
                </a:solidFill>
                <a:latin typeface="SutonnyMJ" pitchFamily="2" charset="0"/>
                <a:cs typeface="SutonnyMJ" pitchFamily="2" charset="0"/>
              </a:rPr>
              <a:t> e‡mt</a:t>
            </a:r>
            <a:endParaRPr lang="en-US" b="1" dirty="0" smtClean="0"/>
          </a:p>
          <a:p>
            <a:pPr lvl="2"/>
            <a:r>
              <a:rPr lang="en-US" b="1" dirty="0" smtClean="0"/>
              <a:t>He will die </a:t>
            </a:r>
            <a:r>
              <a:rPr lang="en-US" b="1" dirty="0" smtClean="0">
                <a:solidFill>
                  <a:srgbClr val="FF0000"/>
                </a:solidFill>
              </a:rPr>
              <a:t>by</a:t>
            </a:r>
            <a:r>
              <a:rPr lang="en-US" b="1" dirty="0" smtClean="0"/>
              <a:t> the sword.</a:t>
            </a:r>
          </a:p>
          <a:p>
            <a:pPr lvl="2"/>
            <a:r>
              <a:rPr lang="en-US" b="1" dirty="0" smtClean="0">
                <a:latin typeface="SutonnyMJ" pitchFamily="2" charset="0"/>
                <a:cs typeface="SutonnyMJ" pitchFamily="2" charset="0"/>
              </a:rPr>
              <a:t>45.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dk1"/>
                </a:solidFill>
                <a:latin typeface="SutonnyMJ" pitchFamily="2" charset="0"/>
                <a:cs typeface="SutonnyMJ" pitchFamily="2" charset="0"/>
              </a:rPr>
              <a:t>Ô‡hb ev gZ ev wn‡m‡eÕ eySv‡Z</a:t>
            </a:r>
            <a:r>
              <a:rPr lang="en-US" b="1" dirty="0" smtClean="0">
                <a:solidFill>
                  <a:schemeClr val="dk1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Like</a:t>
            </a:r>
            <a:r>
              <a:rPr lang="en-US" b="1" dirty="0" smtClean="0">
                <a:solidFill>
                  <a:schemeClr val="dk1"/>
                </a:solidFill>
              </a:rPr>
              <a:t> </a:t>
            </a:r>
            <a:r>
              <a:rPr lang="en-US" b="1" dirty="0" smtClean="0">
                <a:solidFill>
                  <a:schemeClr val="dk1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b="1" dirty="0" smtClean="0">
                <a:solidFill>
                  <a:schemeClr val="dk1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As if</a:t>
            </a:r>
            <a:r>
              <a:rPr lang="en-US" b="1" dirty="0" smtClean="0">
                <a:solidFill>
                  <a:schemeClr val="dk1"/>
                </a:solidFill>
              </a:rPr>
              <a:t> </a:t>
            </a:r>
            <a:r>
              <a:rPr lang="en-US" b="1" dirty="0" smtClean="0">
                <a:solidFill>
                  <a:schemeClr val="dk1"/>
                </a:solidFill>
                <a:latin typeface="SutonnyMJ" pitchFamily="2" charset="0"/>
                <a:cs typeface="SutonnyMJ" pitchFamily="2" charset="0"/>
              </a:rPr>
              <a:t>e‡mt</a:t>
            </a:r>
            <a:endParaRPr lang="en-US" b="1" dirty="0" smtClean="0"/>
          </a:p>
          <a:p>
            <a:pPr lvl="2"/>
            <a:r>
              <a:rPr lang="en-US" b="1" dirty="0" smtClean="0"/>
              <a:t>He faces danger </a:t>
            </a:r>
            <a:r>
              <a:rPr lang="en-US" b="1" dirty="0" smtClean="0">
                <a:solidFill>
                  <a:srgbClr val="FF0000"/>
                </a:solidFill>
              </a:rPr>
              <a:t>with</a:t>
            </a:r>
            <a:r>
              <a:rPr lang="en-US" b="1" dirty="0" smtClean="0"/>
              <a:t> courage. She spoke </a:t>
            </a:r>
            <a:r>
              <a:rPr lang="en-US" b="1" dirty="0" smtClean="0">
                <a:solidFill>
                  <a:srgbClr val="FF0000"/>
                </a:solidFill>
              </a:rPr>
              <a:t>as if</a:t>
            </a:r>
            <a:r>
              <a:rPr lang="en-US" b="1" dirty="0" smtClean="0"/>
              <a:t> she was the head of the team. </a:t>
            </a:r>
          </a:p>
          <a:p>
            <a:pPr lvl="2"/>
            <a:r>
              <a:rPr lang="en-US" b="1" dirty="0" smtClean="0"/>
              <a:t>I have worked </a:t>
            </a:r>
            <a:r>
              <a:rPr lang="en-US" b="1" dirty="0" smtClean="0">
                <a:solidFill>
                  <a:srgbClr val="FF0000"/>
                </a:solidFill>
              </a:rPr>
              <a:t>as</a:t>
            </a:r>
            <a:r>
              <a:rPr lang="en-US" b="1" dirty="0" smtClean="0"/>
              <a:t> a teacher and counselor.</a:t>
            </a:r>
          </a:p>
          <a:p>
            <a:pPr lvl="2"/>
            <a:r>
              <a:rPr lang="en-US" b="1" dirty="0" smtClean="0">
                <a:latin typeface="SutonnyMJ" pitchFamily="2" charset="0"/>
                <a:cs typeface="SutonnyMJ" pitchFamily="2" charset="0"/>
              </a:rPr>
              <a:t>46. ÔwKfv‡eÕ </a:t>
            </a:r>
            <a:r>
              <a:rPr lang="en-US" b="1" dirty="0" smtClean="0">
                <a:solidFill>
                  <a:schemeClr val="dk1"/>
                </a:solidFill>
                <a:latin typeface="SutonnyMJ" pitchFamily="2" charset="0"/>
                <a:cs typeface="SutonnyMJ" pitchFamily="2" charset="0"/>
              </a:rPr>
              <a:t>eySv‡Z</a:t>
            </a:r>
            <a:r>
              <a:rPr lang="en-US" b="1" dirty="0" smtClean="0">
                <a:solidFill>
                  <a:schemeClr val="dk1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On, With, In</a:t>
            </a:r>
            <a:r>
              <a:rPr lang="en-US" b="1" dirty="0" smtClean="0">
                <a:solidFill>
                  <a:schemeClr val="dk1"/>
                </a:solidFill>
              </a:rPr>
              <a:t> </a:t>
            </a:r>
            <a:r>
              <a:rPr lang="en-US" b="1" dirty="0" smtClean="0">
                <a:solidFill>
                  <a:schemeClr val="dk1"/>
                </a:solidFill>
                <a:latin typeface="SutonnyMJ" pitchFamily="2" charset="0"/>
                <a:cs typeface="SutonnyMJ" pitchFamily="2" charset="0"/>
              </a:rPr>
              <a:t>e‡mt</a:t>
            </a:r>
            <a:endParaRPr lang="en-US" b="1" dirty="0" smtClean="0"/>
          </a:p>
          <a:p>
            <a:pPr lvl="2"/>
            <a:r>
              <a:rPr lang="en-US" b="1" dirty="0" smtClean="0"/>
              <a:t>She left the room </a:t>
            </a:r>
            <a:r>
              <a:rPr lang="en-US" b="1" dirty="0" smtClean="0">
                <a:solidFill>
                  <a:srgbClr val="FF0000"/>
                </a:solidFill>
              </a:rPr>
              <a:t>in </a:t>
            </a:r>
            <a:r>
              <a:rPr lang="en-US" b="1" dirty="0" smtClean="0"/>
              <a:t>tears. They traveled </a:t>
            </a:r>
            <a:r>
              <a:rPr lang="en-US" b="1" dirty="0" smtClean="0">
                <a:solidFill>
                  <a:srgbClr val="FF0000"/>
                </a:solidFill>
              </a:rPr>
              <a:t>on</a:t>
            </a:r>
            <a:r>
              <a:rPr lang="en-US" b="1" dirty="0" smtClean="0"/>
              <a:t> foot. </a:t>
            </a:r>
          </a:p>
          <a:p>
            <a:pPr lvl="2"/>
            <a:r>
              <a:rPr lang="en-US" b="1" dirty="0" smtClean="0"/>
              <a:t>I reacted </a:t>
            </a:r>
            <a:r>
              <a:rPr lang="en-US" b="1" dirty="0" smtClean="0">
                <a:solidFill>
                  <a:srgbClr val="FF0000"/>
                </a:solidFill>
              </a:rPr>
              <a:t>with</a:t>
            </a:r>
            <a:r>
              <a:rPr lang="en-US" b="1" dirty="0" smtClean="0"/>
              <a:t> anger to his mistake.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6400800"/>
            <a:ext cx="7772400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These  rhymes are written by Tapash Kumar Shil </a:t>
            </a:r>
            <a:endParaRPr lang="en-US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allAtOnce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4652</TotalTime>
  <Words>1387</Words>
  <Application>Microsoft Office PowerPoint</Application>
  <PresentationFormat>On-screen Show (4:3)</PresentationFormat>
  <Paragraphs>253</Paragraphs>
  <Slides>12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Flow</vt:lpstr>
      <vt:lpstr>Presentation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Shahi</dc:creator>
  <cp:lastModifiedBy>HP</cp:lastModifiedBy>
  <cp:revision>308</cp:revision>
  <dcterms:created xsi:type="dcterms:W3CDTF">2006-08-16T00:00:00Z</dcterms:created>
  <dcterms:modified xsi:type="dcterms:W3CDTF">2020-08-25T08:27:50Z</dcterms:modified>
</cp:coreProperties>
</file>