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sldIdLst>
    <p:sldId id="256" r:id="rId2"/>
    <p:sldId id="276" r:id="rId3"/>
    <p:sldId id="278" r:id="rId4"/>
    <p:sldId id="260" r:id="rId5"/>
    <p:sldId id="261" r:id="rId6"/>
    <p:sldId id="262" r:id="rId7"/>
    <p:sldId id="263" r:id="rId8"/>
    <p:sldId id="269" r:id="rId9"/>
    <p:sldId id="270" r:id="rId10"/>
    <p:sldId id="266" r:id="rId11"/>
    <p:sldId id="265" r:id="rId12"/>
    <p:sldId id="267" r:id="rId13"/>
    <p:sldId id="268" r:id="rId14"/>
    <p:sldId id="271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518"/>
    <a:srgbClr val="CD3B53"/>
    <a:srgbClr val="E5533B"/>
    <a:srgbClr val="FA9526"/>
    <a:srgbClr val="CC00FF"/>
    <a:srgbClr val="B42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7A225-959F-4BAE-85D9-B5D6762E132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E28F-E522-47BF-A833-8B579201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FE28F-E522-47BF-A833-8B5792016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FE28F-E522-47BF-A833-8B5792016C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167-7432-40E7-ADFA-44E62261227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74A-7A22-46D9-844E-56F7D0B9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A593DC2-CE61-4399-88EA-D5ADF41E950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500E10E-AA8E-4097-8F5F-E8EFDAFFA5CE}"/>
              </a:ext>
            </a:extLst>
          </p:cNvPr>
          <p:cNvSpPr/>
          <p:nvPr userDrawn="1"/>
        </p:nvSpPr>
        <p:spPr>
          <a:xfrm>
            <a:off x="0" y="0"/>
            <a:ext cx="1181100" cy="1206500"/>
          </a:xfrm>
          <a:prstGeom prst="halfFrame">
            <a:avLst>
              <a:gd name="adj1" fmla="val 13498"/>
              <a:gd name="adj2" fmla="val 14402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13840743-57AE-4E1F-9BA6-ED4F62527F54}"/>
              </a:ext>
            </a:extLst>
          </p:cNvPr>
          <p:cNvSpPr/>
          <p:nvPr userDrawn="1"/>
        </p:nvSpPr>
        <p:spPr>
          <a:xfrm rot="16200000">
            <a:off x="-330200" y="5611813"/>
            <a:ext cx="1574800" cy="904875"/>
          </a:xfrm>
          <a:prstGeom prst="halfFrame">
            <a:avLst>
              <a:gd name="adj1" fmla="val 13498"/>
              <a:gd name="adj2" fmla="val 14402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DA9466B-A18A-4A88-AE6C-84D055D7BB4A}"/>
              </a:ext>
            </a:extLst>
          </p:cNvPr>
          <p:cNvSpPr/>
          <p:nvPr userDrawn="1"/>
        </p:nvSpPr>
        <p:spPr>
          <a:xfrm rot="10800000">
            <a:off x="7962900" y="5632450"/>
            <a:ext cx="1181100" cy="1206500"/>
          </a:xfrm>
          <a:prstGeom prst="halfFrame">
            <a:avLst>
              <a:gd name="adj1" fmla="val 13498"/>
              <a:gd name="adj2" fmla="val 14402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B8CBDAEF-B0B3-4BE8-977C-8E046BE80148}"/>
              </a:ext>
            </a:extLst>
          </p:cNvPr>
          <p:cNvSpPr/>
          <p:nvPr userDrawn="1"/>
        </p:nvSpPr>
        <p:spPr>
          <a:xfrm rot="5400000">
            <a:off x="7912003" y="334963"/>
            <a:ext cx="1574800" cy="904875"/>
          </a:xfrm>
          <a:prstGeom prst="halfFrame">
            <a:avLst>
              <a:gd name="adj1" fmla="val 13498"/>
              <a:gd name="adj2" fmla="val 14402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A0342-60E7-4144-8A46-7730162BE4D2}"/>
              </a:ext>
            </a:extLst>
          </p:cNvPr>
          <p:cNvSpPr txBox="1"/>
          <p:nvPr userDrawn="1"/>
        </p:nvSpPr>
        <p:spPr>
          <a:xfrm>
            <a:off x="3296236" y="6616701"/>
            <a:ext cx="295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খান,নাসিরনগর,ব্রাহ্মণবাড়িয়া।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CEF84-EF79-46E1-A936-FB2400405148}"/>
              </a:ext>
            </a:extLst>
          </p:cNvPr>
          <p:cNvSpPr txBox="1"/>
          <p:nvPr/>
        </p:nvSpPr>
        <p:spPr>
          <a:xfrm>
            <a:off x="261578" y="5627077"/>
            <a:ext cx="8848580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7CD5-53F2-444F-A5D5-9128CD915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206421"/>
            <a:ext cx="8631862" cy="542065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63D2F77-2DD4-4181-B2E9-C95C80DE8292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0860E-97FB-4E4A-BB5F-70156C37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" y="1927747"/>
            <a:ext cx="4342263" cy="25529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879D1-4C85-4C3E-BDDF-701DCB6BD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927747"/>
            <a:ext cx="4235231" cy="25529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1EC6C-4DFA-46F3-9903-57E12CE1FAC4}"/>
              </a:ext>
            </a:extLst>
          </p:cNvPr>
          <p:cNvSpPr txBox="1"/>
          <p:nvPr/>
        </p:nvSpPr>
        <p:spPr>
          <a:xfrm>
            <a:off x="439342" y="1232298"/>
            <a:ext cx="772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বিদ্যলয়ে শ্রেণিকক্ষ কীভাবে সাজানো যায়?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4DF67-0688-4285-AD41-951A96026492}"/>
              </a:ext>
            </a:extLst>
          </p:cNvPr>
          <p:cNvSpPr txBox="1"/>
          <p:nvPr/>
        </p:nvSpPr>
        <p:spPr>
          <a:xfrm>
            <a:off x="664369" y="4939908"/>
            <a:ext cx="783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সবার মতামতের ভিত্তিতে আমরা শ্রেণিকক্ষ সাজানোর ব্যাপারে সিদ্বান্ত নেব। এতে গণতান্ত্রিক মনোভাবের চর্চা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9B075B5-721F-46BB-AB59-F3F5AB2C2943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59740-CD60-40D0-A402-DD350E8B3733}"/>
              </a:ext>
            </a:extLst>
          </p:cNvPr>
          <p:cNvSpPr txBox="1"/>
          <p:nvPr/>
        </p:nvSpPr>
        <p:spPr>
          <a:xfrm>
            <a:off x="869752" y="1082144"/>
            <a:ext cx="740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বিদ্যালয়ে ক্রীড়া প্রতিযোগিতার ব্যাপারে সিদ্ধান্ত নিতে পারি?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C530D-9927-49B3-B47A-C319338E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73" y="1883016"/>
            <a:ext cx="3954065" cy="25889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7BDA6-C578-488E-9B0A-2FC8762F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83017"/>
            <a:ext cx="4471988" cy="25889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F7CFE-000A-4128-8894-59247D512216}"/>
              </a:ext>
            </a:extLst>
          </p:cNvPr>
          <p:cNvSpPr txBox="1"/>
          <p:nvPr/>
        </p:nvSpPr>
        <p:spPr>
          <a:xfrm>
            <a:off x="610791" y="4875610"/>
            <a:ext cx="787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বিদ্যলয়ে ক্রীড়া প্রতিযোগিতা অনুষ্ঠানের ব্যপারে সবাই মিলে সিদ্ধান্ত নেব। এতে করে গণতান্ত্রিক মনোভাবের চর্চা হবে।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2D13E26-E992-42FC-B9BE-F84587174B77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3DE69-0C7E-4F50-BC57-9EA6CE2F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6" y="1041814"/>
            <a:ext cx="2761967" cy="19288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EFE0D-4CEB-49A5-892F-AF1A3E6D1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93" y="1041814"/>
            <a:ext cx="2761967" cy="19288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60707-63DF-4DF9-BD58-7730B4A6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064845"/>
            <a:ext cx="2761967" cy="19288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7B4F4-65E4-4859-BFEF-BB31FEB06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6" y="2993658"/>
            <a:ext cx="2761967" cy="19288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0B877-8D6E-48C9-9672-A6C28179E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70" y="2970627"/>
            <a:ext cx="2761967" cy="19288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D85388-9190-4807-90C3-93777EF966EF}"/>
              </a:ext>
            </a:extLst>
          </p:cNvPr>
          <p:cNvSpPr txBox="1"/>
          <p:nvPr/>
        </p:nvSpPr>
        <p:spPr>
          <a:xfrm>
            <a:off x="6634520" y="3341347"/>
            <a:ext cx="230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সবাই মিলে ভোটের মাধ্যমে শ্রেণিনেতা নির্বাচন করা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75DDC-4EB1-459D-9BD3-BE62F4940CEE}"/>
              </a:ext>
            </a:extLst>
          </p:cNvPr>
          <p:cNvSpPr txBox="1"/>
          <p:nvPr/>
        </p:nvSpPr>
        <p:spPr>
          <a:xfrm>
            <a:off x="859809" y="5258644"/>
            <a:ext cx="68682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এতে করে বিদ্যলয়ে গণতান্ত্রিক মনোভাবের চর্চা হবে।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2249D88-B4D9-4B49-BFAA-FCAD2CE3ED51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1F1BF-0938-40A0-9F22-72521AC6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79" y="1776748"/>
            <a:ext cx="5184443" cy="31153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959A3-1928-4F27-AEF8-C32046779DF9}"/>
              </a:ext>
            </a:extLst>
          </p:cNvPr>
          <p:cNvSpPr txBox="1"/>
          <p:nvPr/>
        </p:nvSpPr>
        <p:spPr>
          <a:xfrm>
            <a:off x="1100351" y="1212050"/>
            <a:ext cx="6724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 বিদ্যালয়ে কীভাবে ষ্টুডেন্ট কাউন্সিল নির্বাচন করা যায়?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42DC5-A747-4F82-ABDC-E561BD056926}"/>
              </a:ext>
            </a:extLst>
          </p:cNvPr>
          <p:cNvSpPr txBox="1"/>
          <p:nvPr/>
        </p:nvSpPr>
        <p:spPr>
          <a:xfrm>
            <a:off x="245660" y="5064415"/>
            <a:ext cx="843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প্রত্যেক শিক্ষার্থীর ভোটের মাধ্যমে ষ্টুডেন্ট কাউন্সিল সদস্য নির্বাচন করা যায়। এতে করে বিদ্যালয়ে সবার মধ্যে গণতান্ত্রিক মনোভাবের শিক্ষা গড়ে উঠে।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FE70DA8-30BA-4A2A-A88E-BA7292838F8C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89C5-8F62-482C-9519-405D97CA748C}"/>
              </a:ext>
            </a:extLst>
          </p:cNvPr>
          <p:cNvSpPr txBox="1"/>
          <p:nvPr/>
        </p:nvSpPr>
        <p:spPr>
          <a:xfrm>
            <a:off x="2855796" y="1143850"/>
            <a:ext cx="30298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D5FAC-7C6D-4836-B40C-2FEF71AA00E4}"/>
              </a:ext>
            </a:extLst>
          </p:cNvPr>
          <p:cNvSpPr txBox="1"/>
          <p:nvPr/>
        </p:nvSpPr>
        <p:spPr>
          <a:xfrm>
            <a:off x="626092" y="4772142"/>
            <a:ext cx="789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তোমাদের বিদ্যলয়ে একটি বার্ষিক ক্রীড়া প্রতিযোগিতার আয়োজন করা হবে। এই বিষয়ে সিদ্ধান্ত গ্রহণ করার পদ্ধতি কী হবে এবংএবিষয়ে কী সিদ্বান্ত নেওয়া যায়?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603B0-3330-419B-8109-C457D32D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96" y="1875559"/>
            <a:ext cx="32004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54ED915-44AF-4286-AD02-5930C3DD1009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B2E5B-8C18-4FFF-B803-C9BC1492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41" y="1533058"/>
            <a:ext cx="3277319" cy="37918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D261D-E07A-474D-B6D5-6D1BD22FA8DF}"/>
              </a:ext>
            </a:extLst>
          </p:cNvPr>
          <p:cNvSpPr txBox="1"/>
          <p:nvPr/>
        </p:nvSpPr>
        <p:spPr>
          <a:xfrm>
            <a:off x="3701569" y="1000201"/>
            <a:ext cx="2036928" cy="46166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AC24D-5298-462B-A151-38B42D098DE1}"/>
              </a:ext>
            </a:extLst>
          </p:cNvPr>
          <p:cNvSpPr txBox="1"/>
          <p:nvPr/>
        </p:nvSpPr>
        <p:spPr>
          <a:xfrm>
            <a:off x="856397" y="5373535"/>
            <a:ext cx="7431206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বাংলাদেশ ও বিশ্বপরিচয় বইয়ের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78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মনযোগ সহকারে পড়।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35A7DEC-E60D-4BE1-9975-3CC02D4649A0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7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93509-C327-42FB-955D-23951E2575D4}"/>
              </a:ext>
            </a:extLst>
          </p:cNvPr>
          <p:cNvSpPr txBox="1"/>
          <p:nvPr/>
        </p:nvSpPr>
        <p:spPr>
          <a:xfrm>
            <a:off x="3183341" y="1082439"/>
            <a:ext cx="267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06C70-4A1B-437B-A353-7737AABBA791}"/>
              </a:ext>
            </a:extLst>
          </p:cNvPr>
          <p:cNvSpPr txBox="1"/>
          <p:nvPr/>
        </p:nvSpPr>
        <p:spPr>
          <a:xfrm>
            <a:off x="240541" y="3252432"/>
            <a:ext cx="85571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গণতন্ত্রের অর্থ হচ্ছে----------------------  শাসন।</a:t>
            </a:r>
          </a:p>
          <a:p>
            <a:pPr algn="l"/>
            <a:endParaRPr lang="bn-BD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অনেক সময় নানারকম----------------- নিতে হয়।</a:t>
            </a:r>
          </a:p>
          <a:p>
            <a:pPr algn="l"/>
            <a:endParaRPr lang="bn-BD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৩। অধিকাংশের মতামতের ভিত্তিতেসিদ্ধান্ত গ্রহণ করাকে ------------------- বলে।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3A5C3-C94D-484F-952A-9757025CF280}"/>
              </a:ext>
            </a:extLst>
          </p:cNvPr>
          <p:cNvSpPr txBox="1"/>
          <p:nvPr/>
        </p:nvSpPr>
        <p:spPr>
          <a:xfrm>
            <a:off x="3183340" y="3033141"/>
            <a:ext cx="128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1725-8F25-4A02-A3CC-EC20DFF80C0F}"/>
              </a:ext>
            </a:extLst>
          </p:cNvPr>
          <p:cNvSpPr txBox="1"/>
          <p:nvPr/>
        </p:nvSpPr>
        <p:spPr>
          <a:xfrm>
            <a:off x="4145508" y="3887222"/>
            <a:ext cx="149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99CB7-9F8B-40EB-9B68-8904EF470BC0}"/>
              </a:ext>
            </a:extLst>
          </p:cNvPr>
          <p:cNvSpPr txBox="1"/>
          <p:nvPr/>
        </p:nvSpPr>
        <p:spPr>
          <a:xfrm>
            <a:off x="6059607" y="4664976"/>
            <a:ext cx="210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মনোভাব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BFC6F0A-579A-428F-A620-E80A84B3472E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45D2A-D070-47D0-A912-45CD15D57F64}"/>
              </a:ext>
            </a:extLst>
          </p:cNvPr>
          <p:cNvSpPr txBox="1"/>
          <p:nvPr/>
        </p:nvSpPr>
        <p:spPr>
          <a:xfrm>
            <a:off x="132415" y="6092987"/>
            <a:ext cx="8879170" cy="553998"/>
          </a:xfrm>
          <a:prstGeom prst="rect">
            <a:avLst/>
          </a:prstGeom>
          <a:solidFill>
            <a:srgbClr val="00B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5EF61-61D7-4D79-A7DD-56CA7AF8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0" y="107661"/>
            <a:ext cx="8879170" cy="598532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7852CB0-7F50-4580-9FE2-D09D1F64CA16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CC7078-F574-484F-B54F-2FC10C41AAE5}"/>
              </a:ext>
            </a:extLst>
          </p:cNvPr>
          <p:cNvGrpSpPr/>
          <p:nvPr/>
        </p:nvGrpSpPr>
        <p:grpSpPr>
          <a:xfrm>
            <a:off x="716992" y="1714500"/>
            <a:ext cx="3786428" cy="4046220"/>
            <a:chOff x="955989" y="1143000"/>
            <a:chExt cx="5048571" cy="5394960"/>
          </a:xfrm>
        </p:grpSpPr>
        <p:sp>
          <p:nvSpPr>
            <p:cNvPr id="5" name="Round Diagonal Corner Rectangle 1">
              <a:extLst>
                <a:ext uri="{FF2B5EF4-FFF2-40B4-BE49-F238E27FC236}">
                  <a16:creationId xmlns:a16="http://schemas.microsoft.com/office/drawing/2014/main" id="{9849546C-E4A3-4040-9DA3-64AB8550BD80}"/>
                </a:ext>
              </a:extLst>
            </p:cNvPr>
            <p:cNvSpPr/>
            <p:nvPr/>
          </p:nvSpPr>
          <p:spPr>
            <a:xfrm>
              <a:off x="975360" y="1143000"/>
              <a:ext cx="5029200" cy="5394960"/>
            </a:xfrm>
            <a:prstGeom prst="round2DiagRect">
              <a:avLst>
                <a:gd name="adj1" fmla="val 36728"/>
                <a:gd name="adj2" fmla="val 0"/>
              </a:avLst>
            </a:prstGeom>
            <a:blipFill>
              <a:blip r:embed="rId2" cstate="print">
                <a:lum bright="18000" contrast="16000"/>
              </a:blip>
              <a:stretch>
                <a:fillRect/>
              </a:stretch>
            </a:blipFill>
            <a:ln>
              <a:solidFill>
                <a:srgbClr val="69E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5331B9-C122-46A2-8D0B-C58044EAABF1}"/>
                </a:ext>
              </a:extLst>
            </p:cNvPr>
            <p:cNvSpPr txBox="1"/>
            <p:nvPr/>
          </p:nvSpPr>
          <p:spPr>
            <a:xfrm>
              <a:off x="955989" y="3429000"/>
              <a:ext cx="4682812" cy="307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প্রমথে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ত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নশিওরপ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বালাগঞ্জ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6F3F88-6A7F-4B6E-BC6A-C78AE5E0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67" y="1190934"/>
              <a:ext cx="2194560" cy="21945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77D7F2-7143-472E-8F07-925EAA549045}"/>
              </a:ext>
            </a:extLst>
          </p:cNvPr>
          <p:cNvGrpSpPr/>
          <p:nvPr/>
        </p:nvGrpSpPr>
        <p:grpSpPr>
          <a:xfrm>
            <a:off x="4640580" y="1714500"/>
            <a:ext cx="4067322" cy="4046220"/>
            <a:chOff x="6187440" y="1143000"/>
            <a:chExt cx="5423096" cy="5394960"/>
          </a:xfrm>
        </p:grpSpPr>
        <p:sp>
          <p:nvSpPr>
            <p:cNvPr id="9" name="Round Diagonal Corner Rectangle 2">
              <a:extLst>
                <a:ext uri="{FF2B5EF4-FFF2-40B4-BE49-F238E27FC236}">
                  <a16:creationId xmlns:a16="http://schemas.microsoft.com/office/drawing/2014/main" id="{D203868C-C401-4A6B-AECD-7B298EFEC92A}"/>
                </a:ext>
              </a:extLst>
            </p:cNvPr>
            <p:cNvSpPr/>
            <p:nvPr/>
          </p:nvSpPr>
          <p:spPr>
            <a:xfrm flipH="1">
              <a:off x="6187440" y="1143000"/>
              <a:ext cx="5029200" cy="5394960"/>
            </a:xfrm>
            <a:prstGeom prst="round2DiagRect">
              <a:avLst>
                <a:gd name="adj1" fmla="val 33642"/>
                <a:gd name="adj2" fmla="val 0"/>
              </a:avLst>
            </a:prstGeom>
            <a:blipFill>
              <a:blip r:embed="rId2" cstate="print">
                <a:lum bright="18000" contrast="16000"/>
              </a:blip>
              <a:stretch>
                <a:fillRect/>
              </a:stretch>
            </a:blipFill>
            <a:ln>
              <a:solidFill>
                <a:srgbClr val="69E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4508D-97FD-4D33-B0FA-A7FB8853EDEE}"/>
                </a:ext>
              </a:extLst>
            </p:cNvPr>
            <p:cNvSpPr txBox="1"/>
            <p:nvPr/>
          </p:nvSpPr>
          <p:spPr>
            <a:xfrm>
              <a:off x="6672776" y="3526497"/>
              <a:ext cx="4937760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150" dirty="0">
                  <a:latin typeface="NikoshBAN" pitchFamily="2" charset="0"/>
                  <a:cs typeface="NikoshBAN" pitchFamily="2" charset="0"/>
                </a:rPr>
                <a:t>বাংলাদেশ ও বিশ্বপরিচিয় </a:t>
              </a:r>
            </a:p>
            <a:p>
              <a:r>
                <a:rPr lang="bn-BD" sz="3150" dirty="0">
                  <a:latin typeface="NikoshBAN" pitchFamily="2" charset="0"/>
                  <a:cs typeface="NikoshBAN" pitchFamily="2" charset="0"/>
                </a:rPr>
                <a:t>৫ম শ্রেণি </a:t>
              </a:r>
            </a:p>
            <a:p>
              <a:r>
                <a:rPr lang="bn-BD" sz="3150" dirty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3150" dirty="0" err="1">
                  <a:latin typeface="NikoshBAN" pitchFamily="2" charset="0"/>
                  <a:cs typeface="NikoshBAN" pitchFamily="2" charset="0"/>
                </a:rPr>
                <a:t>দশ</a:t>
              </a:r>
              <a:endParaRPr lang="bn-IN" sz="315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150" dirty="0">
                  <a:latin typeface="NikoshBAN" pitchFamily="2" charset="0"/>
                  <a:cs typeface="NikoshBAN" pitchFamily="2" charset="0"/>
                </a:rPr>
                <a:t>সময়ঃ ৪০ মিনিট</a:t>
              </a:r>
              <a:endParaRPr lang="en-US" sz="315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" descr="C:\Users\Ataur\Desktop\samajik\IMG20170402115101.jpg">
              <a:extLst>
                <a:ext uri="{FF2B5EF4-FFF2-40B4-BE49-F238E27FC236}">
                  <a16:creationId xmlns:a16="http://schemas.microsoft.com/office/drawing/2014/main" id="{E32A6624-3263-4D33-9E4A-B1E6DAA13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8511" t="25532" r="20567" b="4255"/>
            <a:stretch>
              <a:fillRect/>
            </a:stretch>
          </p:blipFill>
          <p:spPr bwMode="auto">
            <a:xfrm>
              <a:off x="8016239" y="1261476"/>
              <a:ext cx="1642063" cy="2167523"/>
            </a:xfrm>
            <a:prstGeom prst="rect">
              <a:avLst/>
            </a:prstGeom>
            <a:noFill/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371EE1-74EA-46A7-BB9A-82783E55603B}"/>
              </a:ext>
            </a:extLst>
          </p:cNvPr>
          <p:cNvGrpSpPr/>
          <p:nvPr/>
        </p:nvGrpSpPr>
        <p:grpSpPr>
          <a:xfrm>
            <a:off x="2103120" y="1028700"/>
            <a:ext cx="5074920" cy="701731"/>
            <a:chOff x="2804160" y="228600"/>
            <a:chExt cx="6766560" cy="935641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D70F9292-112E-4F19-8F2B-8FCF73980A49}"/>
                </a:ext>
              </a:extLst>
            </p:cNvPr>
            <p:cNvSpPr/>
            <p:nvPr/>
          </p:nvSpPr>
          <p:spPr>
            <a:xfrm>
              <a:off x="2804160" y="320040"/>
              <a:ext cx="6766560" cy="640080"/>
            </a:xfrm>
            <a:prstGeom prst="roundRect">
              <a:avLst>
                <a:gd name="adj" fmla="val 31944"/>
              </a:avLst>
            </a:prstGeom>
            <a:blipFill>
              <a:blip r:embed="rId5" cstate="print">
                <a:lum bright="14000"/>
              </a:blip>
              <a:stretch>
                <a:fillRect/>
              </a:stretch>
            </a:blipFill>
            <a:ln>
              <a:solidFill>
                <a:srgbClr val="69E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4D5FDE-6062-431C-AD1E-55A8F0076839}"/>
                </a:ext>
              </a:extLst>
            </p:cNvPr>
            <p:cNvSpPr txBox="1"/>
            <p:nvPr/>
          </p:nvSpPr>
          <p:spPr>
            <a:xfrm>
              <a:off x="4632960" y="228600"/>
              <a:ext cx="3017520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960" dirty="0"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396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4D3DA0D-AF33-4282-9B8D-845D09AF02FD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15840"/>
            <a:ext cx="4114800" cy="2848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04" y="1130301"/>
            <a:ext cx="4038600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10860" y="363990"/>
            <a:ext cx="532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ছবিতে আমরা কী দেখতে পাচ্ছি?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200891"/>
            <a:ext cx="11887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সভা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963180"/>
            <a:ext cx="30843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সভায় কী করা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64" y="5726361"/>
            <a:ext cx="775247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সভায় সবার মতামতের ভিত্তিতে সিদ্ধান্ত গ্রহণ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7BA187D-3735-4718-B221-770903A056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2883DB-9F36-4D46-B131-B66C6796F6E9}"/>
              </a:ext>
            </a:extLst>
          </p:cNvPr>
          <p:cNvGrpSpPr/>
          <p:nvPr/>
        </p:nvGrpSpPr>
        <p:grpSpPr>
          <a:xfrm>
            <a:off x="634622" y="1235445"/>
            <a:ext cx="4698243" cy="1208355"/>
            <a:chOff x="2224586" y="490613"/>
            <a:chExt cx="6264324" cy="161114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85BA39C1-FD37-4C4F-A3EA-543D82F7E246}"/>
                </a:ext>
              </a:extLst>
            </p:cNvPr>
            <p:cNvSpPr/>
            <p:nvPr/>
          </p:nvSpPr>
          <p:spPr>
            <a:xfrm>
              <a:off x="2224586" y="490613"/>
              <a:ext cx="6264324" cy="1611140"/>
            </a:xfrm>
            <a:prstGeom prst="wedgeEllipseCallout">
              <a:avLst>
                <a:gd name="adj1" fmla="val 51992"/>
                <a:gd name="adj2" fmla="val 160934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689593-36DF-4E44-AAE5-B99EAA32F323}"/>
                </a:ext>
              </a:extLst>
            </p:cNvPr>
            <p:cNvSpPr/>
            <p:nvPr/>
          </p:nvSpPr>
          <p:spPr>
            <a:xfrm>
              <a:off x="2879679" y="879926"/>
              <a:ext cx="4954137" cy="83251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আমদের আজকের পাঠ 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CE592-7E12-462C-9C17-5F44E40F69A6}"/>
              </a:ext>
            </a:extLst>
          </p:cNvPr>
          <p:cNvGrpSpPr/>
          <p:nvPr/>
        </p:nvGrpSpPr>
        <p:grpSpPr>
          <a:xfrm>
            <a:off x="2799498" y="3887053"/>
            <a:ext cx="5230505" cy="1166884"/>
            <a:chOff x="3978323" y="4217158"/>
            <a:chExt cx="6974007" cy="155584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75D12D-0EEB-48D4-9650-CBF7974481A3}"/>
                </a:ext>
              </a:extLst>
            </p:cNvPr>
            <p:cNvSpPr/>
            <p:nvPr/>
          </p:nvSpPr>
          <p:spPr>
            <a:xfrm>
              <a:off x="3978323" y="4217158"/>
              <a:ext cx="6974007" cy="155584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9B23F4-9F16-4D85-B582-F96CC2ADBB49}"/>
                </a:ext>
              </a:extLst>
            </p:cNvPr>
            <p:cNvSpPr/>
            <p:nvPr/>
          </p:nvSpPr>
          <p:spPr>
            <a:xfrm>
              <a:off x="4640240" y="4558353"/>
              <a:ext cx="5882184" cy="818866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গণতান্ত্রিক মনোভাব (বিদ্যালয়)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5BC32652-1696-4125-AACF-A148023A334C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E1328-C5E3-486D-840B-5D0286B9A48B}"/>
              </a:ext>
            </a:extLst>
          </p:cNvPr>
          <p:cNvSpPr txBox="1"/>
          <p:nvPr/>
        </p:nvSpPr>
        <p:spPr>
          <a:xfrm>
            <a:off x="3500652" y="1174557"/>
            <a:ext cx="185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B3546-3A90-4305-BEFC-FB5CE7A36CC3}"/>
              </a:ext>
            </a:extLst>
          </p:cNvPr>
          <p:cNvSpPr txBox="1"/>
          <p:nvPr/>
        </p:nvSpPr>
        <p:spPr>
          <a:xfrm>
            <a:off x="696040" y="3815402"/>
            <a:ext cx="793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৭,১,১। গণতান্ত্রিক মনোভাব কী তা বলতে পারবে।</a:t>
            </a:r>
          </a:p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৭,২,২। বিদ্যালয়ে ও শ্রেণিকক্ষের বিভিন্ন কাজে গণতান্ত্রিক রীতিনীতি অনুশীলন করবে।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AC03A74-551A-484A-83F8-13DA0A973A07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7152E-D9D4-413F-92A8-14B918F44570}"/>
              </a:ext>
            </a:extLst>
          </p:cNvPr>
          <p:cNvSpPr txBox="1"/>
          <p:nvPr/>
        </p:nvSpPr>
        <p:spPr>
          <a:xfrm>
            <a:off x="1883396" y="1175405"/>
            <a:ext cx="462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গণতন্ত্র কাকে বলে?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9E068-F1A1-4BEA-B0E0-792F62006C9F}"/>
              </a:ext>
            </a:extLst>
          </p:cNvPr>
          <p:cNvSpPr txBox="1"/>
          <p:nvPr/>
        </p:nvSpPr>
        <p:spPr>
          <a:xfrm>
            <a:off x="472554" y="2621087"/>
            <a:ext cx="819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 ইংরেজী প্রতিশব্দ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Democracy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 যা এসেছে গ্রিক ভাষা থেকে। গ্রিক ভাষায় এর অর্থ “ জনগণ দ্বারা পরিচালিত”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2ECE5-FBAF-4073-86B8-5CE46D4B735D}"/>
              </a:ext>
            </a:extLst>
          </p:cNvPr>
          <p:cNvSpPr txBox="1"/>
          <p:nvPr/>
        </p:nvSpPr>
        <p:spPr>
          <a:xfrm>
            <a:off x="1407968" y="4707682"/>
            <a:ext cx="632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 অর্থ জনগণের শাসন।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B1E5D9B-C71D-442B-B891-6BF95E34B4EA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EBE53-04A1-442D-AE18-0608824CA29F}"/>
              </a:ext>
            </a:extLst>
          </p:cNvPr>
          <p:cNvSpPr txBox="1"/>
          <p:nvPr/>
        </p:nvSpPr>
        <p:spPr>
          <a:xfrm>
            <a:off x="2129051" y="1225740"/>
            <a:ext cx="515885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গণতান্ত্রিক মনোভাব কী?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7F209-B5B8-497C-8CFF-B2B36C590737}"/>
              </a:ext>
            </a:extLst>
          </p:cNvPr>
          <p:cNvSpPr txBox="1"/>
          <p:nvPr/>
        </p:nvSpPr>
        <p:spPr>
          <a:xfrm>
            <a:off x="353292" y="4920871"/>
            <a:ext cx="8406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অন্যের মতামতকে সম্মান করা এবং অধিকাংশের মতামতের ভিত্তিতে সিদ্ধান্ত গ্রহণ করাকে গণতান্ত্রিক মনোভাব বলে।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2A707-FAB1-4F30-9275-13F336AA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47" y="1945733"/>
            <a:ext cx="5875361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BE2B27C-E06B-4D56-B568-2AC1B6ABBC5A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178EE-FCCD-4E83-8E67-14E371E96C5A}"/>
              </a:ext>
            </a:extLst>
          </p:cNvPr>
          <p:cNvSpPr txBox="1"/>
          <p:nvPr/>
        </p:nvSpPr>
        <p:spPr>
          <a:xfrm>
            <a:off x="3540052" y="1234129"/>
            <a:ext cx="20471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7A53F-B821-411B-B8EB-559EA2C08208}"/>
              </a:ext>
            </a:extLst>
          </p:cNvPr>
          <p:cNvSpPr txBox="1"/>
          <p:nvPr/>
        </p:nvSpPr>
        <p:spPr>
          <a:xfrm>
            <a:off x="2039493" y="5139124"/>
            <a:ext cx="4951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গণতান্ত্রিক মনোভাব কাকে বলে?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6A8A-FB09-4DCF-BB36-25E86DAD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52" y="2183175"/>
            <a:ext cx="1949920" cy="19761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385C444-88F5-4623-9CB6-A589282A8A16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905B5-26BD-4C3D-A170-B9DC5DDE1DC8}"/>
              </a:ext>
            </a:extLst>
          </p:cNvPr>
          <p:cNvSpPr txBox="1"/>
          <p:nvPr/>
        </p:nvSpPr>
        <p:spPr>
          <a:xfrm>
            <a:off x="3272051" y="1247983"/>
            <a:ext cx="2599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F5011-8062-4827-8D73-D205D82ED108}"/>
              </a:ext>
            </a:extLst>
          </p:cNvPr>
          <p:cNvSpPr txBox="1"/>
          <p:nvPr/>
        </p:nvSpPr>
        <p:spPr>
          <a:xfrm>
            <a:off x="1351905" y="5268580"/>
            <a:ext cx="706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বিদ্যালয়ের কোন কোন ক্ষেত্রে গণতান্ত্রিক মনোভাবের চর্চা করা যায়?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4A9F-FF4A-4EA0-9670-FB73A09D2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73" y="2432827"/>
            <a:ext cx="2397053" cy="2135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5449F8D-C05C-4AED-8725-00FB436CC115}"/>
              </a:ext>
            </a:extLst>
          </p:cNvPr>
          <p:cNvSpPr/>
          <p:nvPr/>
        </p:nvSpPr>
        <p:spPr>
          <a:xfrm>
            <a:off x="28136" y="-1"/>
            <a:ext cx="9066627" cy="6858001"/>
          </a:xfrm>
          <a:prstGeom prst="frame">
            <a:avLst>
              <a:gd name="adj1" fmla="val 2601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358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Akil</dc:creator>
  <cp:lastModifiedBy>user</cp:lastModifiedBy>
  <cp:revision>53</cp:revision>
  <dcterms:created xsi:type="dcterms:W3CDTF">2017-09-29T15:15:52Z</dcterms:created>
  <dcterms:modified xsi:type="dcterms:W3CDTF">2020-08-25T04:43:36Z</dcterms:modified>
</cp:coreProperties>
</file>