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76" r:id="rId3"/>
    <p:sldId id="308" r:id="rId4"/>
    <p:sldId id="309" r:id="rId5"/>
    <p:sldId id="297" r:id="rId6"/>
    <p:sldId id="282" r:id="rId7"/>
    <p:sldId id="323" r:id="rId8"/>
    <p:sldId id="301" r:id="rId9"/>
    <p:sldId id="314" r:id="rId10"/>
    <p:sldId id="316" r:id="rId11"/>
    <p:sldId id="317" r:id="rId12"/>
    <p:sldId id="318" r:id="rId13"/>
    <p:sldId id="319" r:id="rId14"/>
    <p:sldId id="299" r:id="rId15"/>
    <p:sldId id="298" r:id="rId16"/>
    <p:sldId id="304" r:id="rId17"/>
    <p:sldId id="305" r:id="rId18"/>
    <p:sldId id="306" r:id="rId19"/>
    <p:sldId id="303" r:id="rId20"/>
    <p:sldId id="315" r:id="rId21"/>
    <p:sldId id="311" r:id="rId22"/>
    <p:sldId id="321" r:id="rId23"/>
    <p:sldId id="312" r:id="rId24"/>
    <p:sldId id="310" r:id="rId25"/>
    <p:sldId id="26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2EB865-70A8-4980-8DCA-9C0B61BE323F}" type="datetimeFigureOut">
              <a:rPr lang="en-US" smtClean="0"/>
              <a:t>8/25/2020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531C7E4-9F80-4408-B92B-ABFF726D9F9E}" type="slidenum">
              <a:rPr lang="en-US" smtClean="0"/>
              <a:t>‹#›</a:t>
            </a:fld>
            <a:endParaRPr lang="en-US"/>
          </a:p>
        </p:txBody>
      </p:sp>
    </p:spTree>
    <p:extLst>
      <p:ext uri="{BB962C8B-B14F-4D97-AF65-F5344CB8AC3E}">
        <p14:creationId xmlns:p14="http://schemas.microsoft.com/office/powerpoint/2010/main" val="11242251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3367127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7930068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953019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221900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7541535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10256783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25960060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2145067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5140869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24430928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A32F000C-40BB-4A09-863B-AE7FF066ADC5}" type="datetimeFigureOut">
              <a:rPr lang="en-US" smtClean="0"/>
              <a:t>8/25/2020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196B96EC-8A75-41FE-A64C-A3058EF96864}" type="slidenum">
              <a:rPr lang="en-US" smtClean="0"/>
              <a:t>‹#›</a:t>
            </a:fld>
            <a:endParaRPr lang="en-US"/>
          </a:p>
        </p:txBody>
      </p:sp>
    </p:spTree>
    <p:extLst>
      <p:ext uri="{BB962C8B-B14F-4D97-AF65-F5344CB8AC3E}">
        <p14:creationId xmlns:p14="http://schemas.microsoft.com/office/powerpoint/2010/main" val="1287782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ame 6"/>
          <p:cNvSpPr/>
          <p:nvPr userDrawn="1"/>
        </p:nvSpPr>
        <p:spPr>
          <a:xfrm>
            <a:off x="0" y="0"/>
            <a:ext cx="12191999" cy="6858000"/>
          </a:xfrm>
          <a:prstGeom prst="frame">
            <a:avLst>
              <a:gd name="adj1" fmla="val 1232"/>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8" name="Frame 7"/>
          <p:cNvSpPr/>
          <p:nvPr userDrawn="1"/>
        </p:nvSpPr>
        <p:spPr>
          <a:xfrm>
            <a:off x="90152" y="103030"/>
            <a:ext cx="12024573" cy="6568225"/>
          </a:xfrm>
          <a:prstGeom prst="frame">
            <a:avLst>
              <a:gd name="adj1" fmla="val 931"/>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9" name="TextBox 8"/>
          <p:cNvSpPr txBox="1"/>
          <p:nvPr userDrawn="1"/>
        </p:nvSpPr>
        <p:spPr>
          <a:xfrm>
            <a:off x="1751527" y="6550223"/>
            <a:ext cx="9028089" cy="307777"/>
          </a:xfrm>
          <a:prstGeom prst="rect">
            <a:avLst/>
          </a:prstGeom>
          <a:noFill/>
        </p:spPr>
        <p:txBody>
          <a:bodyPr wrap="square" rtlCol="0">
            <a:spAutoFit/>
          </a:bodyPr>
          <a:lstStyle/>
          <a:p>
            <a:r>
              <a:rPr lang="en-US" sz="1400" b="1" dirty="0" smtClean="0">
                <a:solidFill>
                  <a:srgbClr val="00B050"/>
                </a:solidFill>
                <a:latin typeface="Times New Roman" panose="02020603050405020304" pitchFamily="18" charset="0"/>
                <a:cs typeface="Times New Roman" panose="02020603050405020304" pitchFamily="18" charset="0"/>
              </a:rPr>
              <a:t>## Manik Chandra Majumder ## Senior</a:t>
            </a:r>
            <a:r>
              <a:rPr lang="en-US" sz="1400" b="1" baseline="0" dirty="0" smtClean="0">
                <a:solidFill>
                  <a:srgbClr val="00B050"/>
                </a:solidFill>
                <a:latin typeface="Times New Roman" panose="02020603050405020304" pitchFamily="18" charset="0"/>
                <a:cs typeface="Times New Roman" panose="02020603050405020304" pitchFamily="18" charset="0"/>
              </a:rPr>
              <a:t> Teacher ## Gazirhat High School ## Senbag ## Noakhali ##01717155169 </a:t>
            </a:r>
            <a:endParaRPr lang="en-GB" sz="1400" b="1" dirty="0">
              <a:solidFill>
                <a:srgbClr val="00B050"/>
              </a:solidFill>
              <a:latin typeface="Times New Roman" panose="02020603050405020304" pitchFamily="18" charset="0"/>
              <a:cs typeface="Times New Roman" panose="02020603050405020304" pitchFamily="18" charset="0"/>
            </a:endParaRPr>
          </a:p>
        </p:txBody>
      </p:sp>
      <p:pic>
        <p:nvPicPr>
          <p:cNvPr id="10" name="Picture 9"/>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1952666" y="103030"/>
            <a:ext cx="162059" cy="216079"/>
          </a:xfrm>
          <a:prstGeom prst="rect">
            <a:avLst/>
          </a:prstGeom>
        </p:spPr>
      </p:pic>
    </p:spTree>
    <p:extLst>
      <p:ext uri="{BB962C8B-B14F-4D97-AF65-F5344CB8AC3E}">
        <p14:creationId xmlns:p14="http://schemas.microsoft.com/office/powerpoint/2010/main" val="5712349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jpg"/><Relationship Id="rId1" Type="http://schemas.openxmlformats.org/officeDocument/2006/relationships/slideLayout" Target="../slideLayouts/slideLayout7.xml"/><Relationship Id="rId5" Type="http://schemas.openxmlformats.org/officeDocument/2006/relationships/image" Target="../media/image24.jpg"/><Relationship Id="rId4" Type="http://schemas.openxmlformats.org/officeDocument/2006/relationships/image" Target="../media/image23.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jpg"/><Relationship Id="rId7"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7.xml"/><Relationship Id="rId6" Type="http://schemas.openxmlformats.org/officeDocument/2006/relationships/image" Target="../media/image11.jpg"/><Relationship Id="rId5" Type="http://schemas.openxmlformats.org/officeDocument/2006/relationships/image" Target="../media/image10.pn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jp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5.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3" name="Frame 2"/>
          <p:cNvSpPr/>
          <p:nvPr/>
        </p:nvSpPr>
        <p:spPr>
          <a:xfrm>
            <a:off x="0" y="-1"/>
            <a:ext cx="12353025" cy="6858000"/>
          </a:xfrm>
          <a:prstGeom prst="frame">
            <a:avLst>
              <a:gd name="adj1" fmla="val 0"/>
            </a:avLst>
          </a:prstGeom>
          <a:solidFill>
            <a:srgbClr val="00B05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5">
            <a:extLst>
              <a:ext uri="{FF2B5EF4-FFF2-40B4-BE49-F238E27FC236}">
                <a16:creationId xmlns:a16="http://schemas.microsoft.com/office/drawing/2014/main" id="{DB02940A-2EE5-4B68-8CA2-4A8620EE96C0}"/>
              </a:ext>
            </a:extLst>
          </p:cNvPr>
          <p:cNvSpPr txBox="1"/>
          <p:nvPr/>
        </p:nvSpPr>
        <p:spPr>
          <a:xfrm>
            <a:off x="2660696" y="259808"/>
            <a:ext cx="8439877" cy="830997"/>
          </a:xfrm>
          <a:prstGeom prst="rect">
            <a:avLst/>
          </a:prstGeom>
          <a:solidFill>
            <a:schemeClr val="accent4">
              <a:lumMod val="40000"/>
              <a:lumOff val="60000"/>
            </a:schemeClr>
          </a:solidFill>
          <a:ln>
            <a:solidFill>
              <a:srgbClr val="00B050"/>
            </a:solidFill>
          </a:ln>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800" b="1" dirty="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W</a:t>
            </a:r>
            <a:r>
              <a:rPr lang="en-US" sz="4800" b="1" dirty="0">
                <a:solidFill>
                  <a:srgbClr val="F414C4"/>
                </a:solidFill>
                <a:latin typeface="Times New Roman" panose="02020603050405020304" pitchFamily="18" charset="0"/>
                <a:cs typeface="Times New Roman" panose="02020603050405020304" pitchFamily="18" charset="0"/>
              </a:rPr>
              <a:t>e</a:t>
            </a:r>
            <a:r>
              <a:rPr lang="en-US" sz="4800" b="1" dirty="0">
                <a:solidFill>
                  <a:srgbClr val="FF0000"/>
                </a:solidFill>
                <a:latin typeface="Times New Roman" panose="02020603050405020304" pitchFamily="18" charset="0"/>
                <a:cs typeface="Times New Roman" panose="02020603050405020304" pitchFamily="18" charset="0"/>
              </a:rPr>
              <a:t>l</a:t>
            </a:r>
            <a:r>
              <a:rPr lang="en-US" sz="4800" b="1" dirty="0">
                <a:solidFill>
                  <a:srgbClr val="00B050"/>
                </a:solidFill>
                <a:latin typeface="Times New Roman" panose="02020603050405020304" pitchFamily="18" charset="0"/>
                <a:cs typeface="Times New Roman" panose="02020603050405020304" pitchFamily="18" charset="0"/>
              </a:rPr>
              <a:t>c</a:t>
            </a:r>
            <a:r>
              <a:rPr lang="en-US" sz="4800" b="1" dirty="0">
                <a:solidFill>
                  <a:srgbClr val="FF0000"/>
                </a:solidFill>
                <a:latin typeface="Times New Roman" panose="02020603050405020304" pitchFamily="18" charset="0"/>
                <a:cs typeface="Times New Roman" panose="02020603050405020304" pitchFamily="18" charset="0"/>
              </a:rPr>
              <a:t>o</a:t>
            </a:r>
            <a:r>
              <a:rPr lang="en-US" sz="4800" b="1" dirty="0">
                <a:solidFill>
                  <a:srgbClr val="002060"/>
                </a:solidFill>
                <a:latin typeface="Times New Roman" panose="02020603050405020304" pitchFamily="18" charset="0"/>
                <a:cs typeface="Times New Roman" panose="02020603050405020304" pitchFamily="18" charset="0"/>
              </a:rPr>
              <a:t>m</a:t>
            </a:r>
            <a:r>
              <a:rPr lang="en-US" sz="4800" b="1" dirty="0">
                <a:solidFill>
                  <a:srgbClr val="00B050"/>
                </a:solidFill>
                <a:latin typeface="Times New Roman" panose="02020603050405020304" pitchFamily="18" charset="0"/>
                <a:cs typeface="Times New Roman" panose="02020603050405020304" pitchFamily="18" charset="0"/>
              </a:rPr>
              <a:t>e</a:t>
            </a:r>
            <a:r>
              <a:rPr lang="en-US" sz="4800" b="1" dirty="0">
                <a:solidFill>
                  <a:srgbClr val="FF0000"/>
                </a:solidFill>
                <a:latin typeface="Times New Roman" panose="02020603050405020304" pitchFamily="18" charset="0"/>
                <a:cs typeface="Times New Roman" panose="02020603050405020304" pitchFamily="18" charset="0"/>
              </a:rPr>
              <a:t> t</a:t>
            </a:r>
            <a:r>
              <a:rPr lang="en-US" sz="4800" b="1" dirty="0">
                <a:solidFill>
                  <a:srgbClr val="00B0F0"/>
                </a:solidFill>
                <a:latin typeface="Times New Roman" panose="02020603050405020304" pitchFamily="18" charset="0"/>
                <a:cs typeface="Times New Roman" panose="02020603050405020304" pitchFamily="18" charset="0"/>
              </a:rPr>
              <a:t>o</a:t>
            </a:r>
            <a:r>
              <a:rPr lang="en-US" sz="4800" b="1" dirty="0">
                <a:solidFill>
                  <a:srgbClr val="FF0000"/>
                </a:solidFill>
                <a:latin typeface="Times New Roman" panose="02020603050405020304" pitchFamily="18" charset="0"/>
                <a:cs typeface="Times New Roman" panose="02020603050405020304" pitchFamily="18" charset="0"/>
              </a:rPr>
              <a:t> </a:t>
            </a:r>
            <a:r>
              <a:rPr lang="en-US" sz="48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m</a:t>
            </a:r>
            <a:r>
              <a:rPr lang="en-US" sz="4800" b="1" dirty="0" smtClean="0">
                <a:solidFill>
                  <a:srgbClr val="002060"/>
                </a:solidFill>
                <a:latin typeface="Times New Roman" panose="02020603050405020304" pitchFamily="18" charset="0"/>
                <a:cs typeface="Times New Roman" panose="02020603050405020304" pitchFamily="18" charset="0"/>
              </a:rPr>
              <a:t>y</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a:t>
            </a:r>
            <a:r>
              <a:rPr lang="en-US" sz="4800" b="1" dirty="0" smtClean="0">
                <a:ln w="0"/>
                <a:solidFill>
                  <a:srgbClr val="FF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800" b="1" dirty="0" smtClean="0">
                <a:ln w="0"/>
                <a:solidFill>
                  <a:srgbClr val="00B05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a:t>
            </a:r>
            <a:r>
              <a:rPr lang="en-US" sz="4800" b="1" dirty="0" smtClean="0">
                <a:ln w="0"/>
                <a:solidFill>
                  <a:srgbClr val="7030A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a:t>
            </a:r>
            <a:r>
              <a:rPr lang="en-US" sz="4800" b="1" dirty="0" smtClean="0">
                <a:ln w="0"/>
                <a:solidFill>
                  <a:schemeClr val="tx1">
                    <a:lumMod val="95000"/>
                    <a:lumOff val="5000"/>
                  </a:schemeClr>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n</a:t>
            </a:r>
            <a:r>
              <a:rPr lang="en-US" sz="4800" b="1" dirty="0" smtClean="0">
                <a:ln w="0"/>
                <a:solidFill>
                  <a:srgbClr val="C0000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e</a:t>
            </a:r>
            <a:r>
              <a:rPr lang="en-US" sz="4800" b="1" dirty="0" smtClean="0">
                <a:solidFill>
                  <a:srgbClr val="FF0000"/>
                </a:solidFill>
                <a:latin typeface="Times New Roman" panose="02020603050405020304" pitchFamily="18" charset="0"/>
                <a:cs typeface="Times New Roman" panose="02020603050405020304" pitchFamily="18" charset="0"/>
              </a:rPr>
              <a:t> </a:t>
            </a:r>
            <a:r>
              <a:rPr lang="en-US" sz="4800" b="1" dirty="0">
                <a:solidFill>
                  <a:srgbClr val="002060"/>
                </a:solidFill>
                <a:latin typeface="Times New Roman" panose="02020603050405020304" pitchFamily="18" charset="0"/>
                <a:cs typeface="Times New Roman" panose="02020603050405020304" pitchFamily="18" charset="0"/>
              </a:rPr>
              <a:t>c</a:t>
            </a:r>
            <a:r>
              <a:rPr lang="en-US" sz="4800" b="1" dirty="0">
                <a:solidFill>
                  <a:srgbClr val="FF0000"/>
                </a:solidFill>
                <a:latin typeface="Times New Roman" panose="02020603050405020304" pitchFamily="18" charset="0"/>
                <a:cs typeface="Times New Roman" panose="02020603050405020304" pitchFamily="18" charset="0"/>
              </a:rPr>
              <a:t>la</a:t>
            </a:r>
            <a:r>
              <a:rPr lang="en-US" sz="4800" b="1" dirty="0">
                <a:solidFill>
                  <a:srgbClr val="F414C4"/>
                </a:solidFill>
                <a:latin typeface="Times New Roman" panose="02020603050405020304" pitchFamily="18" charset="0"/>
                <a:cs typeface="Times New Roman" panose="02020603050405020304" pitchFamily="18" charset="0"/>
              </a:rPr>
              <a:t>s</a:t>
            </a:r>
            <a:r>
              <a:rPr lang="en-US" sz="4800" b="1" dirty="0">
                <a:solidFill>
                  <a:srgbClr val="FF0000"/>
                </a:solidFill>
                <a:latin typeface="Times New Roman" panose="02020603050405020304" pitchFamily="18" charset="0"/>
                <a:cs typeface="Times New Roman" panose="02020603050405020304" pitchFamily="18" charset="0"/>
              </a:rPr>
              <a:t>s </a:t>
            </a:r>
            <a:endParaRPr lang="en-US" sz="4800" b="1"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56573" y="1166549"/>
            <a:ext cx="9144000" cy="5138652"/>
          </a:xfrm>
          <a:prstGeom prst="rect">
            <a:avLst/>
          </a:prstGeom>
          <a:ln w="28575">
            <a:solidFill>
              <a:srgbClr val="00B050"/>
            </a:solidFill>
          </a:ln>
        </p:spPr>
      </p:pic>
    </p:spTree>
    <p:extLst>
      <p:ext uri="{BB962C8B-B14F-4D97-AF65-F5344CB8AC3E}">
        <p14:creationId xmlns:p14="http://schemas.microsoft.com/office/powerpoint/2010/main" val="28843256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9"/>
                                        </p:tgtEl>
                                        <p:attrNameLst>
                                          <p:attrName>ppt_y</p:attrName>
                                        </p:attrNameLst>
                                      </p:cBhvr>
                                      <p:tavLst>
                                        <p:tav tm="0">
                                          <p:val>
                                            <p:strVal val="#ppt_y"/>
                                          </p:val>
                                        </p:tav>
                                        <p:tav tm="100000">
                                          <p:val>
                                            <p:strVal val="#ppt_y"/>
                                          </p:val>
                                        </p:tav>
                                      </p:tavLst>
                                    </p:anim>
                                    <p:anim calcmode="lin" valueType="num">
                                      <p:cBhvr>
                                        <p:cTn id="9" dur="500" fill="hold"/>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9"/>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9"/>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49380" y="312010"/>
            <a:ext cx="11762510" cy="6364153"/>
          </a:xfrm>
          <a:prstGeom prst="rect">
            <a:avLst/>
          </a:prstGeom>
          <a:ln w="28575">
            <a:noFill/>
          </a:ln>
        </p:spPr>
      </p:pic>
      <p:sp>
        <p:nvSpPr>
          <p:cNvPr id="13" name="Right Arrow 12"/>
          <p:cNvSpPr/>
          <p:nvPr/>
        </p:nvSpPr>
        <p:spPr>
          <a:xfrm>
            <a:off x="6118356" y="911040"/>
            <a:ext cx="2679397" cy="495633"/>
          </a:xfrm>
          <a:prstGeom prst="rightArrow">
            <a:avLst>
              <a:gd name="adj1" fmla="val 100000"/>
              <a:gd name="adj2" fmla="val 0"/>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b="1" dirty="0" smtClean="0">
                <a:solidFill>
                  <a:srgbClr val="C00000"/>
                </a:solidFill>
                <a:latin typeface="Times New Roman" panose="02020603050405020304" pitchFamily="18" charset="0"/>
                <a:cs typeface="Times New Roman" panose="02020603050405020304" pitchFamily="18" charset="0"/>
              </a:rPr>
              <a:t>Word : </a:t>
            </a:r>
            <a:r>
              <a:rPr lang="en-US" sz="2800" b="1" dirty="0" smtClean="0">
                <a:solidFill>
                  <a:prstClr val="black"/>
                </a:solidFill>
                <a:latin typeface="Times New Roman" panose="02020603050405020304" pitchFamily="18" charset="0"/>
                <a:cs typeface="Times New Roman" panose="02020603050405020304" pitchFamily="18" charset="0"/>
              </a:rPr>
              <a:t>Pundit</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14" name="Picture 2" descr="C:\Users\user\Downloads\BDHK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99" b="13414"/>
          <a:stretch/>
        </p:blipFill>
        <p:spPr bwMode="auto">
          <a:xfrm>
            <a:off x="4843858" y="1512933"/>
            <a:ext cx="4951305" cy="399554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661469" y="5703974"/>
            <a:ext cx="10127157" cy="584775"/>
          </a:xfrm>
          <a:prstGeom prst="rect">
            <a:avLst/>
          </a:prstGeom>
          <a:solidFill>
            <a:schemeClr val="accent4">
              <a:lumMod val="20000"/>
              <a:lumOff val="80000"/>
            </a:schemeClr>
          </a:solidFill>
          <a:ln>
            <a:solidFill>
              <a:srgbClr val="002060"/>
            </a:solidFill>
          </a:ln>
        </p:spPr>
        <p:txBody>
          <a:bodyPr wrap="square" rtlCol="0">
            <a:spAutoFit/>
          </a:bodyPr>
          <a:lstStyle/>
          <a:p>
            <a:r>
              <a:rPr lang="en-US" sz="3200" dirty="0" smtClean="0">
                <a:solidFill>
                  <a:srgbClr val="C00000"/>
                </a:solidFill>
                <a:latin typeface="Times New Roman" panose="02020603050405020304" pitchFamily="18" charset="0"/>
                <a:cs typeface="Times New Roman" panose="02020603050405020304" pitchFamily="18" charset="0"/>
              </a:rPr>
              <a:t>Sentence: </a:t>
            </a:r>
            <a:r>
              <a:rPr lang="en-US" sz="3200" dirty="0">
                <a:latin typeface="Times New Roman" panose="02020603050405020304" pitchFamily="18" charset="0"/>
                <a:cs typeface="Times New Roman" panose="02020603050405020304" pitchFamily="18" charset="0"/>
              </a:rPr>
              <a:t>Dr. Badrul Huda Khan is a </a:t>
            </a:r>
            <a:r>
              <a:rPr lang="en-US" sz="3200" b="1" dirty="0">
                <a:solidFill>
                  <a:srgbClr val="00B0F0"/>
                </a:solidFill>
                <a:latin typeface="Times New Roman" panose="02020603050405020304" pitchFamily="18" charset="0"/>
                <a:cs typeface="Times New Roman" panose="02020603050405020304" pitchFamily="18" charset="0"/>
              </a:rPr>
              <a:t>pundit</a:t>
            </a:r>
            <a:r>
              <a:rPr lang="en-US" sz="3200" dirty="0">
                <a:latin typeface="Times New Roman" panose="02020603050405020304" pitchFamily="18" charset="0"/>
                <a:cs typeface="Times New Roman" panose="02020603050405020304" pitchFamily="18" charset="0"/>
              </a:rPr>
              <a:t> of e-learning.</a:t>
            </a:r>
          </a:p>
        </p:txBody>
      </p:sp>
      <p:sp>
        <p:nvSpPr>
          <p:cNvPr id="17" name="TextBox 16"/>
          <p:cNvSpPr txBox="1"/>
          <p:nvPr/>
        </p:nvSpPr>
        <p:spPr>
          <a:xfrm>
            <a:off x="2584435" y="312010"/>
            <a:ext cx="9204191" cy="523220"/>
          </a:xfrm>
          <a:prstGeom prst="rect">
            <a:avLst/>
          </a:prstGeom>
          <a:solidFill>
            <a:schemeClr val="accent4">
              <a:lumMod val="20000"/>
              <a:lumOff val="80000"/>
            </a:schemeClr>
          </a:solidFill>
          <a:ln>
            <a:solidFill>
              <a:srgbClr val="0070C0"/>
            </a:solidFill>
          </a:ln>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a person who knows a lot about a particular subject</a:t>
            </a:r>
          </a:p>
        </p:txBody>
      </p:sp>
    </p:spTree>
    <p:extLst>
      <p:ext uri="{BB962C8B-B14F-4D97-AF65-F5344CB8AC3E}">
        <p14:creationId xmlns:p14="http://schemas.microsoft.com/office/powerpoint/2010/main" val="6486033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circle(out)">
                                      <p:cBhvr>
                                        <p:cTn id="14" dur="2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wipe(left)">
                                      <p:cBhvr>
                                        <p:cTn id="24"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1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95270" y="178976"/>
            <a:ext cx="11762510" cy="6364153"/>
          </a:xfrm>
          <a:prstGeom prst="rect">
            <a:avLst/>
          </a:prstGeom>
          <a:ln w="28575">
            <a:noFill/>
          </a:ln>
        </p:spPr>
      </p:pic>
      <p:sp>
        <p:nvSpPr>
          <p:cNvPr id="18" name="TextBox 17"/>
          <p:cNvSpPr txBox="1"/>
          <p:nvPr/>
        </p:nvSpPr>
        <p:spPr>
          <a:xfrm>
            <a:off x="5824920" y="752781"/>
            <a:ext cx="2807707" cy="584775"/>
          </a:xfrm>
          <a:prstGeom prst="rect">
            <a:avLst/>
          </a:prstGeom>
          <a:solidFill>
            <a:schemeClr val="accent2">
              <a:lumMod val="40000"/>
              <a:lumOff val="60000"/>
            </a:schemeClr>
          </a:solidFill>
          <a:ln w="19050">
            <a:solidFill>
              <a:schemeClr val="tx1"/>
            </a:solidFill>
          </a:ln>
        </p:spPr>
        <p:txBody>
          <a:bodyPr wrap="square" rtlCol="0">
            <a:spAutoFit/>
          </a:bodyPr>
          <a:lstStyle/>
          <a:p>
            <a:pPr lvl="0"/>
            <a:r>
              <a:rPr lang="en-US" sz="3200" b="1" dirty="0" smtClean="0">
                <a:solidFill>
                  <a:srgbClr val="C00000"/>
                </a:solidFill>
                <a:latin typeface="Times New Roman" panose="02020603050405020304" pitchFamily="18" charset="0"/>
                <a:cs typeface="Times New Roman" panose="02020603050405020304" pitchFamily="18" charset="0"/>
              </a:rPr>
              <a:t>Word : </a:t>
            </a:r>
            <a:r>
              <a:rPr lang="en-US" sz="2800" b="1" dirty="0" smtClean="0">
                <a:solidFill>
                  <a:prstClr val="black"/>
                </a:solidFill>
                <a:latin typeface="Times New Roman" panose="02020603050405020304" pitchFamily="18" charset="0"/>
                <a:cs typeface="Times New Roman" panose="02020603050405020304" pitchFamily="18" charset="0"/>
              </a:rPr>
              <a:t>Virtual</a:t>
            </a:r>
            <a:endParaRPr lang="en-US" sz="2800" b="1" dirty="0">
              <a:solidFill>
                <a:prstClr val="black"/>
              </a:solidFill>
              <a:latin typeface="Times New Roman" panose="02020603050405020304" pitchFamily="18" charset="0"/>
              <a:cs typeface="Times New Roman" panose="02020603050405020304" pitchFamily="18" charset="0"/>
            </a:endParaRPr>
          </a:p>
        </p:txBody>
      </p:sp>
      <p:pic>
        <p:nvPicPr>
          <p:cNvPr id="19" name="Picture 2" descr="C:\Users\user\Downloads\Virtual.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31674" y="1401495"/>
            <a:ext cx="5666508" cy="3742967"/>
          </a:xfrm>
          <a:prstGeom prst="rect">
            <a:avLst/>
          </a:prstGeom>
          <a:noFill/>
          <a:ln w="28575">
            <a:solidFill>
              <a:schemeClr val="tx1"/>
            </a:solidFill>
          </a:ln>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2134749" y="5401391"/>
            <a:ext cx="8763000" cy="954107"/>
          </a:xfrm>
          <a:prstGeom prst="rect">
            <a:avLst/>
          </a:prstGeom>
          <a:solidFill>
            <a:schemeClr val="accent4">
              <a:lumMod val="40000"/>
              <a:lumOff val="60000"/>
            </a:schemeClr>
          </a:solidFill>
          <a:ln>
            <a:solidFill>
              <a:srgbClr val="002060"/>
            </a:solidFill>
          </a:ln>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Sentence : </a:t>
            </a:r>
            <a:r>
              <a:rPr lang="en-US" sz="2800" dirty="0">
                <a:latin typeface="Times New Roman" panose="02020603050405020304" pitchFamily="18" charset="0"/>
                <a:cs typeface="Times New Roman" panose="02020603050405020304" pitchFamily="18" charset="0"/>
              </a:rPr>
              <a:t>In a virtual campus everything takes place electrically through computer and internet technology.</a:t>
            </a:r>
          </a:p>
        </p:txBody>
      </p:sp>
      <p:sp>
        <p:nvSpPr>
          <p:cNvPr id="21" name="TextBox 20"/>
          <p:cNvSpPr txBox="1"/>
          <p:nvPr/>
        </p:nvSpPr>
        <p:spPr>
          <a:xfrm>
            <a:off x="2399769" y="165622"/>
            <a:ext cx="9658011" cy="523220"/>
          </a:xfrm>
          <a:prstGeom prst="rect">
            <a:avLst/>
          </a:prstGeom>
          <a:solidFill>
            <a:schemeClr val="accent4">
              <a:lumMod val="40000"/>
              <a:lumOff val="60000"/>
            </a:schemeClr>
          </a:solidFill>
          <a:ln w="12700">
            <a:solidFill>
              <a:srgbClr val="002060"/>
            </a:solidFill>
          </a:ln>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Meaning: </a:t>
            </a:r>
            <a:r>
              <a:rPr lang="en-US" sz="2800" dirty="0">
                <a:latin typeface="Times New Roman" panose="02020603050405020304" pitchFamily="18" charset="0"/>
                <a:cs typeface="Times New Roman" panose="02020603050405020304" pitchFamily="18" charset="0"/>
              </a:rPr>
              <a:t>made to appear to exist by the use of computer software</a:t>
            </a:r>
          </a:p>
        </p:txBody>
      </p:sp>
    </p:spTree>
    <p:extLst>
      <p:ext uri="{BB962C8B-B14F-4D97-AF65-F5344CB8AC3E}">
        <p14:creationId xmlns:p14="http://schemas.microsoft.com/office/powerpoint/2010/main" val="302461106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circle(out)">
                                      <p:cBhvr>
                                        <p:cTn id="14" dur="2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81416" y="238912"/>
            <a:ext cx="11762510" cy="6364153"/>
          </a:xfrm>
          <a:prstGeom prst="rect">
            <a:avLst/>
          </a:prstGeom>
          <a:ln w="28575">
            <a:noFill/>
          </a:ln>
        </p:spPr>
      </p:pic>
      <p:sp>
        <p:nvSpPr>
          <p:cNvPr id="18" name="TextBox 17"/>
          <p:cNvSpPr txBox="1"/>
          <p:nvPr/>
        </p:nvSpPr>
        <p:spPr>
          <a:xfrm>
            <a:off x="4741259" y="875446"/>
            <a:ext cx="4011807" cy="584775"/>
          </a:xfrm>
          <a:prstGeom prst="rect">
            <a:avLst/>
          </a:prstGeom>
          <a:solidFill>
            <a:schemeClr val="accent2">
              <a:lumMod val="40000"/>
              <a:lumOff val="60000"/>
            </a:schemeClr>
          </a:solidFill>
          <a:ln w="19050">
            <a:solidFill>
              <a:schemeClr val="tx1"/>
            </a:solidFill>
          </a:ln>
        </p:spPr>
        <p:txBody>
          <a:bodyPr wrap="square" rtlCol="0">
            <a:spAutoFit/>
          </a:bodyPr>
          <a:lstStyle/>
          <a:p>
            <a:pPr lvl="0"/>
            <a:r>
              <a:rPr lang="en-US" sz="3200" b="1" dirty="0" smtClean="0">
                <a:solidFill>
                  <a:srgbClr val="C00000"/>
                </a:solidFill>
                <a:latin typeface="Times New Roman" panose="02020603050405020304" pitchFamily="18" charset="0"/>
                <a:cs typeface="Times New Roman" panose="02020603050405020304" pitchFamily="18" charset="0"/>
              </a:rPr>
              <a:t>Word : </a:t>
            </a:r>
            <a:r>
              <a:rPr lang="en-US" sz="2800" b="1" dirty="0">
                <a:solidFill>
                  <a:prstClr val="black"/>
                </a:solidFill>
                <a:latin typeface="Times New Roman" panose="02020603050405020304" pitchFamily="18" charset="0"/>
                <a:cs typeface="Times New Roman" panose="02020603050405020304" pitchFamily="18" charset="0"/>
              </a:rPr>
              <a:t>E</a:t>
            </a:r>
            <a:r>
              <a:rPr lang="en-US" sz="2800" b="1" dirty="0" smtClean="0">
                <a:solidFill>
                  <a:prstClr val="black"/>
                </a:solidFill>
                <a:latin typeface="Times New Roman" panose="02020603050405020304" pitchFamily="18" charset="0"/>
                <a:cs typeface="Times New Roman" panose="02020603050405020304" pitchFamily="18" charset="0"/>
              </a:rPr>
              <a:t>ducationist</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134749" y="5401391"/>
            <a:ext cx="8763000" cy="954107"/>
          </a:xfrm>
          <a:prstGeom prst="rect">
            <a:avLst/>
          </a:prstGeom>
          <a:solidFill>
            <a:schemeClr val="accent4">
              <a:lumMod val="40000"/>
              <a:lumOff val="60000"/>
            </a:schemeClr>
          </a:solidFill>
          <a:ln>
            <a:solidFill>
              <a:srgbClr val="002060"/>
            </a:solidFill>
          </a:ln>
        </p:spPr>
        <p:txBody>
          <a:bodyPr wrap="square" rtlCol="0">
            <a:spAutoFit/>
          </a:bodyPr>
          <a:lstStyle/>
          <a:p>
            <a:r>
              <a:rPr lang="en-US" sz="2800" dirty="0">
                <a:solidFill>
                  <a:srgbClr val="C00000"/>
                </a:solidFill>
                <a:latin typeface="Times New Roman" panose="02020603050405020304" pitchFamily="18" charset="0"/>
                <a:cs typeface="Times New Roman" panose="02020603050405020304" pitchFamily="18" charset="0"/>
              </a:rPr>
              <a:t>Sentence : </a:t>
            </a:r>
            <a:r>
              <a:rPr lang="en-US" sz="2800" dirty="0" smtClean="0">
                <a:latin typeface="Times New Roman" panose="02020603050405020304" pitchFamily="18" charset="0"/>
                <a:cs typeface="Times New Roman" panose="02020603050405020304" pitchFamily="18" charset="0"/>
              </a:rPr>
              <a:t>Dr. Anisuzzaman was a great </a:t>
            </a:r>
            <a:r>
              <a:rPr lang="en-US" sz="2800" b="1" dirty="0" smtClean="0">
                <a:solidFill>
                  <a:srgbClr val="00B0F0"/>
                </a:solidFill>
                <a:latin typeface="Times New Roman" panose="02020603050405020304" pitchFamily="18" charset="0"/>
                <a:cs typeface="Times New Roman" panose="02020603050405020304" pitchFamily="18" charset="0"/>
              </a:rPr>
              <a:t>educationist</a:t>
            </a:r>
            <a:r>
              <a:rPr lang="en-US" sz="2800" dirty="0" smtClean="0">
                <a:latin typeface="Times New Roman" panose="02020603050405020304" pitchFamily="18" charset="0"/>
                <a:cs typeface="Times New Roman" panose="02020603050405020304" pitchFamily="18" charset="0"/>
              </a:rPr>
              <a:t> of our country.</a:t>
            </a:r>
            <a:endParaRPr lang="en-US"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2134749" y="238912"/>
            <a:ext cx="9570558" cy="584775"/>
          </a:xfrm>
          <a:prstGeom prst="rect">
            <a:avLst/>
          </a:prstGeom>
          <a:solidFill>
            <a:schemeClr val="accent4">
              <a:lumMod val="40000"/>
              <a:lumOff val="60000"/>
            </a:schemeClr>
          </a:solidFill>
          <a:ln w="12700">
            <a:solidFill>
              <a:srgbClr val="002060"/>
            </a:solidFill>
          </a:ln>
        </p:spPr>
        <p:txBody>
          <a:bodyPr wrap="square" rtlCol="0">
            <a:spAutoFit/>
          </a:bodyPr>
          <a:lstStyle/>
          <a:p>
            <a:pPr lvl="0" algn="ctr"/>
            <a:r>
              <a:rPr lang="en-US" sz="3200" dirty="0" smtClean="0">
                <a:solidFill>
                  <a:prstClr val="black"/>
                </a:solidFill>
                <a:latin typeface="Times New Roman" panose="02020603050405020304" pitchFamily="18" charset="0"/>
                <a:cs typeface="Times New Roman" panose="02020603050405020304" pitchFamily="18" charset="0"/>
              </a:rPr>
              <a:t> </a:t>
            </a:r>
            <a:r>
              <a:rPr lang="en-US" sz="3200"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prstClr val="black"/>
                </a:solidFill>
                <a:latin typeface="Times New Roman" panose="02020603050405020304" pitchFamily="18" charset="0"/>
                <a:cs typeface="Times New Roman" panose="02020603050405020304" pitchFamily="18" charset="0"/>
              </a:rPr>
              <a:t>One </a:t>
            </a:r>
            <a:r>
              <a:rPr lang="en-US" sz="3200" dirty="0">
                <a:solidFill>
                  <a:prstClr val="black"/>
                </a:solidFill>
                <a:latin typeface="Times New Roman" panose="02020603050405020304" pitchFamily="18" charset="0"/>
                <a:cs typeface="Times New Roman" panose="02020603050405020304" pitchFamily="18" charset="0"/>
              </a:rPr>
              <a:t>who versed in the methods of education</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31301" y="1557070"/>
            <a:ext cx="3831724" cy="365669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14832973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circle(out)">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93959" y="142727"/>
            <a:ext cx="11831785" cy="6364153"/>
          </a:xfrm>
          <a:prstGeom prst="rect">
            <a:avLst/>
          </a:prstGeom>
          <a:ln w="28575">
            <a:noFill/>
          </a:ln>
        </p:spPr>
      </p:pic>
      <p:sp>
        <p:nvSpPr>
          <p:cNvPr id="18" name="TextBox 17"/>
          <p:cNvSpPr txBox="1"/>
          <p:nvPr/>
        </p:nvSpPr>
        <p:spPr>
          <a:xfrm>
            <a:off x="5193793" y="896670"/>
            <a:ext cx="4011807" cy="584775"/>
          </a:xfrm>
          <a:prstGeom prst="rect">
            <a:avLst/>
          </a:prstGeom>
          <a:solidFill>
            <a:schemeClr val="accent2">
              <a:lumMod val="40000"/>
              <a:lumOff val="60000"/>
            </a:schemeClr>
          </a:solidFill>
          <a:ln w="19050">
            <a:solidFill>
              <a:schemeClr val="tx1"/>
            </a:solidFill>
          </a:ln>
        </p:spPr>
        <p:txBody>
          <a:bodyPr wrap="square" rtlCol="0">
            <a:spAutoFit/>
          </a:bodyPr>
          <a:lstStyle/>
          <a:p>
            <a:pPr lvl="0"/>
            <a:r>
              <a:rPr lang="en-US" sz="3200" b="1" dirty="0" smtClean="0">
                <a:solidFill>
                  <a:srgbClr val="C00000"/>
                </a:solidFill>
                <a:latin typeface="Times New Roman" panose="02020603050405020304" pitchFamily="18" charset="0"/>
                <a:cs typeface="Times New Roman" panose="02020603050405020304" pitchFamily="18" charset="0"/>
              </a:rPr>
              <a:t>Word : </a:t>
            </a:r>
            <a:r>
              <a:rPr lang="en-US" sz="2800" b="1" dirty="0" smtClean="0">
                <a:solidFill>
                  <a:prstClr val="black"/>
                </a:solidFill>
                <a:latin typeface="Times New Roman" panose="02020603050405020304" pitchFamily="18" charset="0"/>
                <a:cs typeface="Times New Roman" panose="02020603050405020304" pitchFamily="18" charset="0"/>
              </a:rPr>
              <a:t>Digitalize</a:t>
            </a:r>
            <a:endParaRPr lang="en-US" sz="2800" b="1" dirty="0">
              <a:solidFill>
                <a:prstClr val="black"/>
              </a:solidFill>
              <a:latin typeface="Times New Roman" panose="02020603050405020304" pitchFamily="18" charset="0"/>
              <a:cs typeface="Times New Roman" panose="02020603050405020304" pitchFamily="18" charset="0"/>
            </a:endParaRPr>
          </a:p>
        </p:txBody>
      </p:sp>
      <p:sp>
        <p:nvSpPr>
          <p:cNvPr id="20" name="TextBox 19"/>
          <p:cNvSpPr txBox="1"/>
          <p:nvPr/>
        </p:nvSpPr>
        <p:spPr>
          <a:xfrm>
            <a:off x="2078963" y="5380167"/>
            <a:ext cx="9615055" cy="954107"/>
          </a:xfrm>
          <a:prstGeom prst="rect">
            <a:avLst/>
          </a:prstGeom>
          <a:solidFill>
            <a:schemeClr val="accent4">
              <a:lumMod val="40000"/>
              <a:lumOff val="60000"/>
            </a:schemeClr>
          </a:solidFill>
          <a:ln>
            <a:solidFill>
              <a:srgbClr val="002060"/>
            </a:solidFill>
          </a:ln>
        </p:spPr>
        <p:txBody>
          <a:bodyPr wrap="square" rtlCol="0">
            <a:spAutoFit/>
          </a:bodyPr>
          <a:lstStyle/>
          <a:p>
            <a:r>
              <a:rPr lang="en-GB" sz="2800" dirty="0" smtClean="0">
                <a:solidFill>
                  <a:srgbClr val="222222"/>
                </a:solidFill>
                <a:latin typeface="Times New Roman" panose="02020603050405020304" pitchFamily="18" charset="0"/>
                <a:cs typeface="Times New Roman" panose="02020603050405020304" pitchFamily="18" charset="0"/>
              </a:rPr>
              <a:t> </a:t>
            </a:r>
            <a:r>
              <a:rPr lang="en-GB" sz="2800" b="1" dirty="0" smtClean="0">
                <a:solidFill>
                  <a:srgbClr val="C00000"/>
                </a:solidFill>
                <a:latin typeface="Times New Roman" panose="02020603050405020304" pitchFamily="18" charset="0"/>
                <a:cs typeface="Times New Roman" panose="02020603050405020304" pitchFamily="18" charset="0"/>
              </a:rPr>
              <a:t>Sentence : </a:t>
            </a:r>
            <a:r>
              <a:rPr lang="en-GB" sz="2800" dirty="0" smtClean="0">
                <a:solidFill>
                  <a:srgbClr val="222222"/>
                </a:solidFill>
                <a:latin typeface="Times New Roman" panose="02020603050405020304" pitchFamily="18" charset="0"/>
                <a:cs typeface="Times New Roman" panose="02020603050405020304" pitchFamily="18" charset="0"/>
              </a:rPr>
              <a:t>The recording institute </a:t>
            </a:r>
            <a:r>
              <a:rPr lang="en-GB" sz="2800" b="1" dirty="0">
                <a:solidFill>
                  <a:srgbClr val="C00000"/>
                </a:solidFill>
                <a:latin typeface="Times New Roman" panose="02020603050405020304" pitchFamily="18" charset="0"/>
                <a:cs typeface="Times New Roman" panose="02020603050405020304" pitchFamily="18" charset="0"/>
              </a:rPr>
              <a:t>digitized</a:t>
            </a:r>
            <a:r>
              <a:rPr lang="en-GB" sz="2800" dirty="0">
                <a:solidFill>
                  <a:srgbClr val="222222"/>
                </a:solidFill>
                <a:latin typeface="Times New Roman" panose="02020603050405020304" pitchFamily="18" charset="0"/>
                <a:cs typeface="Times New Roman" panose="02020603050405020304" pitchFamily="18" charset="0"/>
              </a:rPr>
              <a:t> the songs and made </a:t>
            </a:r>
            <a:endParaRPr lang="en-GB" sz="2800" dirty="0" smtClean="0">
              <a:solidFill>
                <a:srgbClr val="222222"/>
              </a:solidFill>
              <a:latin typeface="Times New Roman" panose="02020603050405020304" pitchFamily="18" charset="0"/>
              <a:cs typeface="Times New Roman" panose="02020603050405020304" pitchFamily="18" charset="0"/>
            </a:endParaRPr>
          </a:p>
          <a:p>
            <a:r>
              <a:rPr lang="en-GB" sz="2800" dirty="0">
                <a:solidFill>
                  <a:srgbClr val="222222"/>
                </a:solidFill>
                <a:latin typeface="Times New Roman" panose="02020603050405020304" pitchFamily="18" charset="0"/>
                <a:cs typeface="Times New Roman" panose="02020603050405020304" pitchFamily="18" charset="0"/>
              </a:rPr>
              <a:t> </a:t>
            </a:r>
            <a:r>
              <a:rPr lang="en-GB" sz="2800" dirty="0" smtClean="0">
                <a:solidFill>
                  <a:srgbClr val="222222"/>
                </a:solidFill>
                <a:latin typeface="Times New Roman" panose="02020603050405020304" pitchFamily="18" charset="0"/>
                <a:cs typeface="Times New Roman" panose="02020603050405020304" pitchFamily="18" charset="0"/>
              </a:rPr>
              <a:t>                    them </a:t>
            </a:r>
            <a:r>
              <a:rPr lang="en-GB" sz="2800" dirty="0">
                <a:solidFill>
                  <a:srgbClr val="222222"/>
                </a:solidFill>
                <a:latin typeface="Times New Roman" panose="02020603050405020304" pitchFamily="18" charset="0"/>
                <a:cs typeface="Times New Roman" panose="02020603050405020304" pitchFamily="18" charset="0"/>
              </a:rPr>
              <a:t>available on the Internet.</a:t>
            </a:r>
            <a:endParaRPr lang="en-US" sz="2800" dirty="0">
              <a:latin typeface="Times New Roman" panose="02020603050405020304" pitchFamily="18" charset="0"/>
              <a:cs typeface="Times New Roman" panose="02020603050405020304" pitchFamily="18" charset="0"/>
            </a:endParaRPr>
          </a:p>
        </p:txBody>
      </p:sp>
      <p:sp>
        <p:nvSpPr>
          <p:cNvPr id="21" name="TextBox 20"/>
          <p:cNvSpPr txBox="1"/>
          <p:nvPr/>
        </p:nvSpPr>
        <p:spPr>
          <a:xfrm>
            <a:off x="3161669" y="191487"/>
            <a:ext cx="7355615" cy="584775"/>
          </a:xfrm>
          <a:prstGeom prst="rect">
            <a:avLst/>
          </a:prstGeom>
          <a:solidFill>
            <a:schemeClr val="accent4">
              <a:lumMod val="40000"/>
              <a:lumOff val="60000"/>
            </a:schemeClr>
          </a:solidFill>
          <a:ln w="12700">
            <a:solidFill>
              <a:srgbClr val="002060"/>
            </a:solidFill>
          </a:ln>
        </p:spPr>
        <p:txBody>
          <a:bodyPr wrap="square" rtlCol="0">
            <a:spAutoFit/>
          </a:bodyPr>
          <a:lstStyle/>
          <a:p>
            <a:pPr lvl="0" algn="ctr"/>
            <a:r>
              <a:rPr lang="en-US" sz="3200" b="1" dirty="0" smtClean="0">
                <a:solidFill>
                  <a:srgbClr val="C00000"/>
                </a:solidFill>
                <a:latin typeface="Times New Roman" panose="02020603050405020304" pitchFamily="18" charset="0"/>
                <a:cs typeface="Times New Roman" panose="02020603050405020304" pitchFamily="18" charset="0"/>
              </a:rPr>
              <a:t>Meaning : </a:t>
            </a:r>
            <a:r>
              <a:rPr lang="en-US" sz="3200" dirty="0" smtClean="0">
                <a:solidFill>
                  <a:prstClr val="black"/>
                </a:solidFill>
                <a:latin typeface="Times New Roman" panose="02020603050405020304" pitchFamily="18" charset="0"/>
                <a:cs typeface="Times New Roman" panose="02020603050405020304" pitchFamily="18" charset="0"/>
              </a:rPr>
              <a:t>Change </a:t>
            </a:r>
            <a:r>
              <a:rPr lang="en-US" sz="3200" dirty="0">
                <a:solidFill>
                  <a:prstClr val="black"/>
                </a:solidFill>
                <a:latin typeface="Times New Roman" panose="02020603050405020304" pitchFamily="18" charset="0"/>
                <a:cs typeface="Times New Roman" panose="02020603050405020304" pitchFamily="18" charset="0"/>
              </a:rPr>
              <a:t>data into digital form</a:t>
            </a:r>
          </a:p>
        </p:txBody>
      </p:sp>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r="15594" b="16679"/>
          <a:stretch/>
        </p:blipFill>
        <p:spPr>
          <a:xfrm>
            <a:off x="4421163" y="1690299"/>
            <a:ext cx="5290874" cy="3481014"/>
          </a:xfrm>
          <a:prstGeom prst="rect">
            <a:avLst/>
          </a:prstGeom>
        </p:spPr>
      </p:pic>
    </p:spTree>
    <p:extLst>
      <p:ext uri="{BB962C8B-B14F-4D97-AF65-F5344CB8AC3E}">
        <p14:creationId xmlns:p14="http://schemas.microsoft.com/office/powerpoint/2010/main" val="654455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anim calcmode="lin" valueType="num">
                                      <p:cBhvr>
                                        <p:cTn id="8" dur="1000" fill="hold"/>
                                        <p:tgtEl>
                                          <p:spTgt spid="18"/>
                                        </p:tgtEl>
                                        <p:attrNameLst>
                                          <p:attrName>ppt_x</p:attrName>
                                        </p:attrNameLst>
                                      </p:cBhvr>
                                      <p:tavLst>
                                        <p:tav tm="0">
                                          <p:val>
                                            <p:strVal val="#ppt_x"/>
                                          </p:val>
                                        </p:tav>
                                        <p:tav tm="100000">
                                          <p:val>
                                            <p:strVal val="#ppt_x"/>
                                          </p:val>
                                        </p:tav>
                                      </p:tavLst>
                                    </p:anim>
                                    <p:anim calcmode="lin" valueType="num">
                                      <p:cBhvr>
                                        <p:cTn id="9"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circle(out)">
                                      <p:cBhvr>
                                        <p:cTn id="14" dur="20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left)">
                                      <p:cBhvr>
                                        <p:cTn id="19" dur="500"/>
                                        <p:tgtEl>
                                          <p:spTgt spid="20"/>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left)">
                                      <p:cBhvr>
                                        <p:cTn id="2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90" y="216801"/>
            <a:ext cx="11554692" cy="5860473"/>
          </a:xfrm>
          <a:prstGeom prst="rect">
            <a:avLst/>
          </a:prstGeom>
          <a:ln w="28575">
            <a:noFill/>
          </a:ln>
        </p:spPr>
      </p:pic>
      <p:sp>
        <p:nvSpPr>
          <p:cNvPr id="3" name="Rectangle 2"/>
          <p:cNvSpPr/>
          <p:nvPr/>
        </p:nvSpPr>
        <p:spPr>
          <a:xfrm>
            <a:off x="1935909" y="2192020"/>
            <a:ext cx="9501187" cy="3046988"/>
          </a:xfrm>
          <a:prstGeom prst="rect">
            <a:avLst/>
          </a:prstGeom>
          <a:solidFill>
            <a:schemeClr val="accent4">
              <a:lumMod val="20000"/>
              <a:lumOff val="80000"/>
            </a:schemeClr>
          </a:solidFill>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p>
            <a:pPr algn="just">
              <a:defRPr/>
            </a:pPr>
            <a:r>
              <a:rPr kumimoji="0" lang="en-US" sz="3200" b="0" i="0" u="none" strike="noStrike" kern="1200" cap="none" spc="0" normalizeH="0" baseline="0" noProof="0" dirty="0" smtClean="0">
                <a:ln>
                  <a:noFill/>
                </a:ln>
                <a:solidFill>
                  <a:srgbClr val="231F20"/>
                </a:solidFill>
                <a:effectLst/>
                <a:uLnTx/>
                <a:uFillTx/>
                <a:latin typeface="Times New Roman" panose="02020603050405020304" pitchFamily="18" charset="0"/>
                <a:ea typeface="Times New Roman" panose="02020603050405020304" pitchFamily="18" charset="0"/>
              </a:rPr>
              <a:t>Can you think of a classroom where there is no blackboard or desks? Do you believe that you can be a student without a traditional book or writing pad or even pen/pencil? </a:t>
            </a:r>
            <a:r>
              <a:rPr lang="en-US" sz="3200" dirty="0">
                <a:latin typeface="Times New Roman" pitchFamily="18" charset="0"/>
                <a:cs typeface="Times New Roman" pitchFamily="18" charset="0"/>
              </a:rPr>
              <a:t>Are you not thrilled to imagine that you have asked a question and your </a:t>
            </a:r>
            <a:r>
              <a:rPr lang="en-US" sz="3200" dirty="0" smtClean="0">
                <a:latin typeface="Times New Roman" pitchFamily="18" charset="0"/>
                <a:cs typeface="Times New Roman" pitchFamily="18" charset="0"/>
              </a:rPr>
              <a:t>tutor </a:t>
            </a:r>
            <a:r>
              <a:rPr lang="en-US" sz="3200" dirty="0">
                <a:latin typeface="Times New Roman" pitchFamily="18" charset="0"/>
                <a:cs typeface="Times New Roman" pitchFamily="18" charset="0"/>
              </a:rPr>
              <a:t>is answering it while flying in a Boeing from Dubai to Dhaka</a:t>
            </a:r>
            <a:r>
              <a:rPr lang="en-US" sz="3200" dirty="0" smtClean="0">
                <a:latin typeface="Times New Roman" pitchFamily="18" charset="0"/>
                <a:cs typeface="Times New Roman" pitchFamily="18" charset="0"/>
              </a:rPr>
              <a:t>?</a:t>
            </a:r>
            <a:endParaRPr lang="en-US" sz="3200" dirty="0">
              <a:latin typeface="Times New Roman" pitchFamily="18" charset="0"/>
              <a:cs typeface="Times New Roman" pitchFamily="18" charset="0"/>
            </a:endParaRPr>
          </a:p>
        </p:txBody>
      </p:sp>
      <p:sp>
        <p:nvSpPr>
          <p:cNvPr id="2" name="Rectangle 1"/>
          <p:cNvSpPr/>
          <p:nvPr/>
        </p:nvSpPr>
        <p:spPr>
          <a:xfrm>
            <a:off x="2189621" y="584313"/>
            <a:ext cx="9501187" cy="1323439"/>
          </a:xfrm>
          <a:prstGeom prst="rect">
            <a:avLst/>
          </a:prstGeom>
          <a:solidFill>
            <a:schemeClr val="accent4">
              <a:lumMod val="40000"/>
              <a:lumOff val="60000"/>
            </a:schemeClr>
          </a:solidFill>
          <a:ln>
            <a:solidFill>
              <a:srgbClr val="002060"/>
            </a:solidFill>
          </a:ln>
        </p:spPr>
        <p:txBody>
          <a:bodyPr wrap="square">
            <a:spAutoFit/>
          </a:bodyPr>
          <a:lstStyle/>
          <a:p>
            <a:pPr algn="just"/>
            <a:r>
              <a:rPr lang="en-US" sz="4000" dirty="0" smtClean="0">
                <a:solidFill>
                  <a:srgbClr val="231F20"/>
                </a:solidFill>
                <a:latin typeface="Times New Roman" panose="02020603050405020304" pitchFamily="18" charset="0"/>
                <a:ea typeface="Times New Roman" panose="02020603050405020304" pitchFamily="18" charset="0"/>
              </a:rPr>
              <a:t>Read the text and answer the following questions. </a:t>
            </a:r>
            <a:endParaRPr lang="en-GB" dirty="0"/>
          </a:p>
        </p:txBody>
      </p:sp>
    </p:spTree>
    <p:extLst>
      <p:ext uri="{BB962C8B-B14F-4D97-AF65-F5344CB8AC3E}">
        <p14:creationId xmlns:p14="http://schemas.microsoft.com/office/powerpoint/2010/main" val="306605294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90" y="180110"/>
            <a:ext cx="11707092" cy="6345382"/>
          </a:xfrm>
          <a:prstGeom prst="rect">
            <a:avLst/>
          </a:prstGeom>
          <a:ln w="28575">
            <a:noFill/>
          </a:ln>
        </p:spPr>
      </p:pic>
      <p:sp>
        <p:nvSpPr>
          <p:cNvPr id="3" name="Rectangle 2"/>
          <p:cNvSpPr/>
          <p:nvPr/>
        </p:nvSpPr>
        <p:spPr>
          <a:xfrm>
            <a:off x="2729345" y="751113"/>
            <a:ext cx="8977746" cy="4524315"/>
          </a:xfrm>
          <a:prstGeom prst="rect">
            <a:avLst/>
          </a:prstGeom>
          <a:solidFill>
            <a:schemeClr val="accent4">
              <a:lumMod val="20000"/>
              <a:lumOff val="80000"/>
            </a:schemeClr>
          </a:solidFill>
          <a:ln w="6350" cap="flat" cmpd="sng" algn="ctr">
            <a:solidFill>
              <a:sysClr val="windowText" lastClr="000000"/>
            </a:solidFill>
            <a:prstDash val="solid"/>
            <a:miter lim="800000"/>
          </a:ln>
          <a:effectLst/>
        </p:spPr>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These are all possible in a </a:t>
            </a:r>
            <a:r>
              <a:rPr kumimoji="0" lang="en-US" sz="360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a:t>
            </a:r>
            <a:r>
              <a:rPr kumimoji="0" lang="en-US" sz="3600" i="0" u="none" strike="noStrike" kern="1200" cap="none" spc="0" normalizeH="0" baseline="0" noProof="0" dirty="0">
                <a:ln>
                  <a:noFill/>
                </a:ln>
                <a:solidFill>
                  <a:sysClr val="windowText" lastClr="000000"/>
                </a:solidFill>
                <a:uLnTx/>
                <a:uFillTx/>
                <a:latin typeface="Times New Roman" panose="02020603050405020304" pitchFamily="18" charset="0"/>
                <a:ea typeface="+mn-ea"/>
                <a:cs typeface="Times New Roman" panose="02020603050405020304" pitchFamily="18" charset="0"/>
              </a:rPr>
              <a:t>virtual campus’ </a:t>
            </a:r>
            <a:r>
              <a:rPr kumimoji="0" lang="en-US" sz="3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in the system of </a:t>
            </a:r>
            <a:r>
              <a:rPr kumimoji="0" lang="en-US" sz="3600" i="0" u="none" strike="noStrike" kern="1200" cap="none" spc="0" normalizeH="0" baseline="0" noProof="0" dirty="0">
                <a:ln>
                  <a:noFill/>
                </a:ln>
                <a:solidFill>
                  <a:sysClr val="windowText" lastClr="000000"/>
                </a:solidFill>
                <a:uLnTx/>
                <a:uFillTx/>
                <a:latin typeface="Times New Roman" panose="02020603050405020304" pitchFamily="18" charset="0"/>
                <a:ea typeface="+mn-ea"/>
                <a:cs typeface="Times New Roman" panose="02020603050405020304" pitchFamily="18" charset="0"/>
              </a:rPr>
              <a:t>e-learning. </a:t>
            </a:r>
            <a:r>
              <a:rPr kumimoji="0" lang="en-US" sz="36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mn-ea"/>
                <a:cs typeface="Times New Roman" panose="02020603050405020304" pitchFamily="18" charset="0"/>
              </a:rPr>
              <a:t>No kidding! For quite a long time, educationists have been utilizing the advantages of computer technology. The social networking services have a huge potential to help educationists in this sector. They have access to millions of people worldwide. </a:t>
            </a:r>
          </a:p>
        </p:txBody>
      </p:sp>
    </p:spTree>
    <p:extLst>
      <p:ext uri="{BB962C8B-B14F-4D97-AF65-F5344CB8AC3E}">
        <p14:creationId xmlns:p14="http://schemas.microsoft.com/office/powerpoint/2010/main" val="5475610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91" y="277091"/>
            <a:ext cx="11554692" cy="6289963"/>
          </a:xfrm>
          <a:prstGeom prst="rect">
            <a:avLst/>
          </a:prstGeom>
          <a:ln w="28575">
            <a:noFill/>
          </a:ln>
        </p:spPr>
      </p:pic>
      <p:sp>
        <p:nvSpPr>
          <p:cNvPr id="3" name="Rectangle 2"/>
          <p:cNvSpPr/>
          <p:nvPr/>
        </p:nvSpPr>
        <p:spPr>
          <a:xfrm>
            <a:off x="2064327" y="2644395"/>
            <a:ext cx="9407236" cy="3539430"/>
          </a:xfrm>
          <a:prstGeom prst="rect">
            <a:avLst/>
          </a:prstGeom>
          <a:ln>
            <a:solidFill>
              <a:schemeClr val="tx1"/>
            </a:solidFill>
          </a:ln>
        </p:spPr>
        <p:style>
          <a:lnRef idx="1">
            <a:schemeClr val="accent4"/>
          </a:lnRef>
          <a:fillRef idx="2">
            <a:schemeClr val="accent4"/>
          </a:fillRef>
          <a:effectRef idx="1">
            <a:schemeClr val="accent4"/>
          </a:effectRef>
          <a:fontRef idx="minor">
            <a:schemeClr val="dk1"/>
          </a:fontRef>
        </p:style>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just"/>
            <a:r>
              <a:rPr lang="en-US" sz="3200" dirty="0">
                <a:latin typeface="Times New Roman" panose="02020603050405020304" pitchFamily="18" charset="0"/>
                <a:cs typeface="Times New Roman" panose="02020603050405020304" pitchFamily="18" charset="0"/>
              </a:rPr>
              <a:t>Educationists have noticed that a large number of social network users come from young generation </a:t>
            </a:r>
            <a:r>
              <a:rPr lang="en-US" sz="3200" dirty="0" smtClean="0">
                <a:latin typeface="Times New Roman" panose="02020603050405020304" pitchFamily="18" charset="0"/>
                <a:cs typeface="Times New Roman" panose="02020603050405020304" pitchFamily="18" charset="0"/>
              </a:rPr>
              <a:t>who </a:t>
            </a:r>
            <a:r>
              <a:rPr lang="en-US" sz="3200" dirty="0">
                <a:latin typeface="Times New Roman" panose="02020603050405020304" pitchFamily="18" charset="0"/>
                <a:cs typeface="Times New Roman" panose="02020603050405020304" pitchFamily="18" charset="0"/>
              </a:rPr>
              <a:t>especially belong to student community. So side by side with computer assisted teaching-learning software, online education programmes are evolving fairly rapidly to assist conventional education system. But is that </a:t>
            </a:r>
            <a:r>
              <a:rPr lang="en-US" sz="3200" dirty="0" smtClean="0">
                <a:latin typeface="Times New Roman" panose="02020603050405020304" pitchFamily="18" charset="0"/>
                <a:cs typeface="Times New Roman" panose="02020603050405020304" pitchFamily="18" charset="0"/>
              </a:rPr>
              <a:t>                        </a:t>
            </a: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smtClean="0">
                <a:latin typeface="Times New Roman" panose="02020603050405020304" pitchFamily="18" charset="0"/>
                <a:cs typeface="Times New Roman" panose="02020603050405020304" pitchFamily="18" charset="0"/>
              </a:rPr>
              <a:t>e-learning</a:t>
            </a:r>
            <a:r>
              <a:rPr lang="en-US" sz="3200"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endPar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b="18955"/>
          <a:stretch/>
        </p:blipFill>
        <p:spPr>
          <a:xfrm>
            <a:off x="3518954" y="429491"/>
            <a:ext cx="7246028" cy="1831676"/>
          </a:xfrm>
          <a:prstGeom prst="rect">
            <a:avLst/>
          </a:prstGeom>
        </p:spPr>
      </p:pic>
    </p:spTree>
    <p:extLst>
      <p:ext uri="{BB962C8B-B14F-4D97-AF65-F5344CB8AC3E}">
        <p14:creationId xmlns:p14="http://schemas.microsoft.com/office/powerpoint/2010/main" val="22816512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90" y="304800"/>
            <a:ext cx="11554692" cy="6262255"/>
          </a:xfrm>
          <a:prstGeom prst="rect">
            <a:avLst/>
          </a:prstGeom>
          <a:ln w="28575">
            <a:noFill/>
          </a:ln>
        </p:spPr>
      </p:pic>
      <p:sp>
        <p:nvSpPr>
          <p:cNvPr id="2" name="Rectangle 1"/>
          <p:cNvSpPr/>
          <p:nvPr/>
        </p:nvSpPr>
        <p:spPr>
          <a:xfrm>
            <a:off x="2216727" y="1876584"/>
            <a:ext cx="9615055" cy="4524315"/>
          </a:xfrm>
          <a:prstGeom prst="rect">
            <a:avLst/>
          </a:prstGeom>
          <a:solidFill>
            <a:schemeClr val="accent4">
              <a:lumMod val="20000"/>
              <a:lumOff val="80000"/>
            </a:schemeClr>
          </a:solidFill>
          <a:ln w="28575">
            <a:solidFill>
              <a:schemeClr val="tx1"/>
            </a:solidFill>
          </a:ln>
        </p:spPr>
        <p:txBody>
          <a:bodyPr wrap="square">
            <a:spAutoFit/>
          </a:bodyPr>
          <a:lstStyle/>
          <a:p>
            <a:pPr lvl="0" algn="just"/>
            <a:r>
              <a:rPr lang="en-US" sz="3200" dirty="0">
                <a:latin typeface="Times New Roman" panose="02020603050405020304" pitchFamily="18" charset="0"/>
                <a:cs typeface="Times New Roman" panose="02020603050405020304" pitchFamily="18" charset="0"/>
              </a:rPr>
              <a:t>We may confuse distant education or computer-based learning or computer-assisted training or even online education programmes with e-learning. But we should be cautious about the mix-up</a:t>
            </a:r>
            <a:r>
              <a:rPr lang="en-US" sz="3200" dirty="0" smtClean="0">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Maybe you get some materials online from your tutor. Maybe you submit your assignment through e-mail. Or even you may take your test online. But there must be some conventional campus</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en-US" sz="3200" dirty="0">
                <a:latin typeface="Times New Roman" panose="02020603050405020304" pitchFamily="18" charset="0"/>
                <a:cs typeface="Times New Roman" panose="02020603050405020304" pitchFamily="18" charset="0"/>
              </a:rPr>
              <a:t>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 </a:t>
            </a:r>
            <a:r>
              <a:rPr lang="en-US" sz="3200" dirty="0">
                <a:latin typeface="Times New Roman" panose="02020603050405020304" pitchFamily="18" charset="0"/>
                <a:cs typeface="Times New Roman" panose="02020603050405020304" pitchFamily="18" charset="0"/>
              </a:rPr>
              <a:t>department/institute</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a:latin typeface="Times New Roman" panose="02020603050405020304" pitchFamily="18" charset="0"/>
                <a:cs typeface="Times New Roman" panose="02020603050405020304" pitchFamily="18" charset="0"/>
              </a:rPr>
              <a:t>from where your </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t>
            </a:r>
            <a:r>
              <a:rPr lang="en-US" sz="3200" dirty="0">
                <a:latin typeface="Times New Roman" panose="02020603050405020304" pitchFamily="18" charset="0"/>
                <a:cs typeface="Times New Roman" panose="02020603050405020304" pitchFamily="18" charset="0"/>
              </a:rPr>
              <a:t>ertificate will come. </a:t>
            </a: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9980"/>
          <a:stretch/>
        </p:blipFill>
        <p:spPr>
          <a:xfrm>
            <a:off x="5375566" y="394855"/>
            <a:ext cx="3602182" cy="1391675"/>
          </a:xfrm>
          <a:prstGeom prst="rect">
            <a:avLst/>
          </a:prstGeom>
        </p:spPr>
      </p:pic>
    </p:spTree>
    <p:extLst>
      <p:ext uri="{BB962C8B-B14F-4D97-AF65-F5344CB8AC3E}">
        <p14:creationId xmlns:p14="http://schemas.microsoft.com/office/powerpoint/2010/main" val="229114144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90" y="304800"/>
            <a:ext cx="11554692" cy="6179127"/>
          </a:xfrm>
          <a:prstGeom prst="rect">
            <a:avLst/>
          </a:prstGeom>
          <a:ln w="28575">
            <a:noFill/>
          </a:ln>
        </p:spPr>
      </p:pic>
      <p:sp>
        <p:nvSpPr>
          <p:cNvPr id="3" name="Rectangle 2"/>
          <p:cNvSpPr/>
          <p:nvPr/>
        </p:nvSpPr>
        <p:spPr>
          <a:xfrm>
            <a:off x="2092036" y="3102219"/>
            <a:ext cx="9642764" cy="3046988"/>
          </a:xfrm>
          <a:prstGeom prst="rect">
            <a:avLst/>
          </a:prstGeom>
          <a:gradFill rotWithShape="1">
            <a:gsLst>
              <a:gs pos="0">
                <a:srgbClr val="FFC000">
                  <a:lumMod val="110000"/>
                  <a:satMod val="105000"/>
                  <a:tint val="67000"/>
                </a:srgbClr>
              </a:gs>
              <a:gs pos="50000">
                <a:srgbClr val="FFC000">
                  <a:lumMod val="105000"/>
                  <a:satMod val="103000"/>
                  <a:tint val="73000"/>
                </a:srgbClr>
              </a:gs>
              <a:gs pos="100000">
                <a:srgbClr val="FFC000">
                  <a:lumMod val="105000"/>
                  <a:satMod val="109000"/>
                  <a:tint val="81000"/>
                </a:srgbClr>
              </a:gs>
            </a:gsLst>
            <a:lin ang="5400000" scaled="0"/>
          </a:gradFill>
          <a:ln w="6350" cap="flat" cmpd="sng" algn="ctr">
            <a:solidFill>
              <a:sysClr val="windowText" lastClr="000000"/>
            </a:solidFill>
            <a:prstDash val="solid"/>
            <a:miter lim="800000"/>
          </a:ln>
          <a:effectLst/>
        </p:spPr>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But in e-learning, as said by global e-learning guru </a:t>
            </a:r>
            <a:r>
              <a:rPr kumimoji="0" lang="en-US" sz="320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smtClean="0">
                <a:ln>
                  <a:noFill/>
                </a:ln>
                <a:solidFill>
                  <a:srgbClr val="C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every </a:t>
            </a:r>
            <a:r>
              <a:rPr kumimoji="0" lang="en-US" sz="320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step such as, registration, admission, classroom entry and exit, class work, attendance, discussion with course mates, feedback, exams and finally certification must take place electronically through computer and the Internet technology in a virtual </a:t>
            </a:r>
            <a:r>
              <a:rPr kumimoji="0" lang="en-US" sz="3200" i="0" u="none" strike="noStrike" kern="1200" cap="none" spc="0" normalizeH="0" baseline="0" noProof="0" dirty="0" smtClean="0">
                <a:ln>
                  <a:noFill/>
                </a:ln>
                <a:solidFill>
                  <a:sysClr val="windowText" lastClr="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campus.</a:t>
            </a:r>
            <a:endParaRPr kumimoji="0" lang="en-US" sz="3200" i="0" u="none" strike="noStrike" kern="1200" cap="none" spc="0" normalizeH="0" baseline="0" noProof="0" dirty="0">
              <a:ln>
                <a:noFill/>
              </a:ln>
              <a:solidFill>
                <a:sysClr val="windowText" lastClr="000000"/>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endParaRPr>
          </a:p>
        </p:txBody>
      </p:sp>
      <p:pic>
        <p:nvPicPr>
          <p:cNvPr id="5" name="Picture 2" descr="C:\Users\user\Downloads\BDHK 1.pn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5299" b="13414"/>
          <a:stretch/>
        </p:blipFill>
        <p:spPr bwMode="auto">
          <a:xfrm>
            <a:off x="4098193" y="392435"/>
            <a:ext cx="4951305" cy="262215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59953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out)">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80109" y="133935"/>
            <a:ext cx="11776363" cy="6405410"/>
          </a:xfrm>
          <a:prstGeom prst="rect">
            <a:avLst/>
          </a:prstGeom>
          <a:ln w="28575">
            <a:noFill/>
          </a:ln>
        </p:spPr>
      </p:pic>
      <p:sp>
        <p:nvSpPr>
          <p:cNvPr id="3" name="Rectangle 2"/>
          <p:cNvSpPr/>
          <p:nvPr/>
        </p:nvSpPr>
        <p:spPr>
          <a:xfrm>
            <a:off x="332509" y="2500444"/>
            <a:ext cx="11623963" cy="4031873"/>
          </a:xfrm>
          <a:prstGeom prst="rect">
            <a:avLst/>
          </a:prstGeom>
          <a:solidFill>
            <a:schemeClr val="accent4">
              <a:lumMod val="20000"/>
              <a:lumOff val="80000"/>
            </a:schemeClr>
          </a:solidFill>
          <a:ln w="6350" cap="flat" cmpd="sng" algn="ctr">
            <a:solidFill>
              <a:sysClr val="windowText" lastClr="000000"/>
            </a:solidFill>
            <a:prstDash val="solid"/>
            <a:miter lim="800000"/>
          </a:ln>
          <a:effectLst/>
        </p:spPr>
        <p:txBody>
          <a:bodyPr wrap="square">
            <a:spAutoFit/>
          </a:bodyPr>
          <a:lstStyle/>
          <a:p>
            <a:pPr lvl="0" algn="just"/>
            <a:r>
              <a:rPr kumimoji="0" lang="en-US" sz="320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The revolutionary concept of e-learning is already in its practice phase in many parts of the world. </a:t>
            </a:r>
            <a:r>
              <a:rPr kumimoji="0" lang="en-US" sz="3200" i="0" u="none" strike="noStrike" kern="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Professor Khan </a:t>
            </a:r>
            <a:r>
              <a:rPr kumimoji="0" lang="en-US" sz="320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has developed a framework and important literatures on </a:t>
            </a:r>
            <a:r>
              <a:rPr kumimoji="0" lang="en-US" sz="3200" i="0" u="none" strike="noStrike" kern="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e-learning</a:t>
            </a:r>
            <a:r>
              <a:rPr kumimoji="0" lang="en-US" sz="320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which have been praised by pundits </a:t>
            </a:r>
            <a:r>
              <a:rPr kumimoji="0" lang="en-US" sz="3200" i="0" u="none" strike="noStrike" kern="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worldwid</a:t>
            </a:r>
            <a:r>
              <a:rPr kumimoji="0" lang="en-US" sz="3200" i="0" u="none" strike="noStrike" kern="0" cap="none" spc="0" normalizeH="0" baseline="0" noProof="0" dirty="0" smtClean="0">
                <a:ln>
                  <a:noFill/>
                </a:ln>
                <a:solidFill>
                  <a:prstClr val="black"/>
                </a:solidFill>
                <a:effectLst>
                  <a:outerShdw blurRad="38100" dist="38100" dir="2700000" algn="tl">
                    <a:srgbClr val="000000">
                      <a:alpha val="43137"/>
                    </a:srgbClr>
                  </a:outerShdw>
                </a:effectLst>
                <a:uLnTx/>
                <a:uFillTx/>
                <a:latin typeface="Times New Roman" panose="02020603050405020304" pitchFamily="18" charset="0"/>
                <a:ea typeface="+mn-ea"/>
                <a:cs typeface="Times New Roman" panose="02020603050405020304" pitchFamily="18" charset="0"/>
              </a:rPr>
              <a:t>e</a:t>
            </a:r>
            <a:r>
              <a:rPr kumimoji="0" lang="en-US" sz="320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including </a:t>
            </a:r>
            <a:r>
              <a:rPr kumimoji="0" lang="en-US" sz="3200" i="0" u="none" strike="noStrike" kern="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Bangladesh.</a:t>
            </a:r>
            <a:r>
              <a:rPr kumimoji="0" lang="en-US" sz="320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200" i="0" u="none" strike="noStrike" kern="0" cap="none" spc="0" normalizeH="0" baseline="0" noProof="0" dirty="0" smtClean="0">
                <a:ln>
                  <a:noFill/>
                </a:ln>
                <a:solidFill>
                  <a:prstClr val="black"/>
                </a:solidFill>
                <a:uLnTx/>
                <a:uFillTx/>
                <a:latin typeface="Times New Roman" panose="02020603050405020304" pitchFamily="18" charset="0"/>
                <a:ea typeface="+mn-ea"/>
                <a:cs typeface="Times New Roman" panose="02020603050405020304" pitchFamily="18" charset="0"/>
              </a:rPr>
              <a:t>Professor Khan </a:t>
            </a:r>
            <a:r>
              <a:rPr kumimoji="0" lang="en-US" sz="3200" i="0" u="none" strike="noStrike" kern="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is especially enthusiastic about the prospect of e-learning in Bangladesh. </a:t>
            </a:r>
            <a:r>
              <a:rPr lang="en-US" sz="3200" dirty="0">
                <a:solidFill>
                  <a:prstClr val="black"/>
                </a:solidFill>
                <a:latin typeface="Times New Roman" panose="02020603050405020304" pitchFamily="18" charset="0"/>
                <a:cs typeface="Times New Roman" panose="02020603050405020304" pitchFamily="18" charset="0"/>
              </a:rPr>
              <a:t>How would you feel if Bangladesh contemplates South Asia’s first virtual university? Won’t it be a pioneering  step for us in the world of e-learning? Let’s keep our </a:t>
            </a:r>
            <a:r>
              <a:rPr lang="en-US" sz="3200" dirty="0">
                <a:ln w="0"/>
                <a:solidFill>
                  <a:prstClr val="black"/>
                </a:solidFill>
                <a:latin typeface="Times New Roman" panose="02020603050405020304" pitchFamily="18" charset="0"/>
                <a:cs typeface="Times New Roman" panose="02020603050405020304" pitchFamily="18" charset="0"/>
              </a:rPr>
              <a:t>fingers </a:t>
            </a:r>
            <a:r>
              <a:rPr lang="en-US" sz="3200" dirty="0" smtClean="0">
                <a:ln w="0"/>
                <a:solidFill>
                  <a:prstClr val="black"/>
                </a:solidFill>
                <a:latin typeface="Times New Roman" panose="02020603050405020304" pitchFamily="18" charset="0"/>
                <a:cs typeface="Times New Roman" panose="02020603050405020304" pitchFamily="18" charset="0"/>
              </a:rPr>
              <a:t>crossed</a:t>
            </a:r>
            <a:endParaRPr lang="en-US" sz="3200" dirty="0">
              <a:ln w="0"/>
              <a:solidFill>
                <a:prstClr val="black"/>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7434" t="6404" r="1956" b="7421"/>
          <a:stretch/>
        </p:blipFill>
        <p:spPr>
          <a:xfrm>
            <a:off x="8638025" y="302343"/>
            <a:ext cx="3124297" cy="202969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8" name="Picture 2" descr="C:\Users\user\Downloads\mous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68290" y="218139"/>
            <a:ext cx="2092037" cy="2198100"/>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60617" y="302343"/>
            <a:ext cx="2029975" cy="2029693"/>
          </a:xfrm>
          <a:prstGeom prst="rect">
            <a:avLst/>
          </a:prstGeom>
          <a:ln w="38100">
            <a:solidFill>
              <a:srgbClr val="002060"/>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4095330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alpha val="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19894A9-42FF-4A36-94AC-7580B1795A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70363" y="2064326"/>
            <a:ext cx="2080633" cy="2545531"/>
          </a:xfrm>
          <a:prstGeom prst="rect">
            <a:avLst/>
          </a:prstGeom>
          <a:ln w="28575" cap="sq">
            <a:solidFill>
              <a:srgbClr val="002060"/>
            </a:solidFill>
            <a:prstDash val="solid"/>
            <a:miter lim="800000"/>
          </a:ln>
          <a:effectLst>
            <a:outerShdw blurRad="50800" dist="38100" dir="2700000" algn="tl" rotWithShape="0">
              <a:srgbClr val="000000">
                <a:alpha val="43000"/>
              </a:srgbClr>
            </a:outerShdw>
          </a:effectLst>
        </p:spPr>
      </p:pic>
      <p:sp>
        <p:nvSpPr>
          <p:cNvPr id="6" name="Horizontal Scroll 5"/>
          <p:cNvSpPr/>
          <p:nvPr/>
        </p:nvSpPr>
        <p:spPr>
          <a:xfrm>
            <a:off x="4390592" y="82554"/>
            <a:ext cx="3851564" cy="1220849"/>
          </a:xfrm>
          <a:prstGeom prst="horizontalScroll">
            <a:avLst/>
          </a:prstGeom>
          <a:solidFill>
            <a:schemeClr val="accent4">
              <a:lumMod val="20000"/>
              <a:lumOff val="80000"/>
            </a:schemeClr>
          </a:solid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smtClean="0">
                <a:solidFill>
                  <a:srgbClr val="7030A0"/>
                </a:solidFill>
                <a:latin typeface="Times New Roman" panose="02020603050405020304" pitchFamily="18" charset="0"/>
                <a:cs typeface="Times New Roman" panose="02020603050405020304" pitchFamily="18" charset="0"/>
              </a:rPr>
              <a:t>              </a:t>
            </a:r>
            <a:r>
              <a:rPr lang="en-US" sz="4400" b="1" dirty="0" smtClean="0">
                <a:solidFill>
                  <a:srgbClr val="7030A0"/>
                </a:solidFill>
                <a:latin typeface="Times New Roman" panose="02020603050405020304" pitchFamily="18" charset="0"/>
                <a:cs typeface="Times New Roman" panose="02020603050405020304" pitchFamily="18" charset="0"/>
              </a:rPr>
              <a:t>I</a:t>
            </a:r>
            <a:r>
              <a:rPr lang="en-US" sz="4400" b="1" dirty="0" smtClean="0">
                <a:solidFill>
                  <a:srgbClr val="FF0000"/>
                </a:solidFill>
                <a:latin typeface="Times New Roman" panose="02020603050405020304" pitchFamily="18" charset="0"/>
                <a:cs typeface="Times New Roman" panose="02020603050405020304" pitchFamily="18" charset="0"/>
              </a:rPr>
              <a:t>d</a:t>
            </a:r>
            <a:r>
              <a:rPr lang="en-US" sz="4400" b="1" dirty="0" smtClean="0">
                <a:solidFill>
                  <a:srgbClr val="7030A0"/>
                </a:solidFill>
                <a:latin typeface="Times New Roman" panose="02020603050405020304" pitchFamily="18" charset="0"/>
                <a:cs typeface="Times New Roman" panose="02020603050405020304" pitchFamily="18" charset="0"/>
              </a:rPr>
              <a:t>e</a:t>
            </a:r>
            <a:r>
              <a:rPr lang="en-US" sz="4400" b="1" dirty="0" smtClean="0">
                <a:solidFill>
                  <a:srgbClr val="C00000"/>
                </a:solidFill>
                <a:latin typeface="Times New Roman" panose="02020603050405020304" pitchFamily="18" charset="0"/>
                <a:cs typeface="Times New Roman" panose="02020603050405020304" pitchFamily="18" charset="0"/>
              </a:rPr>
              <a:t>n</a:t>
            </a:r>
            <a:r>
              <a:rPr lang="en-US" sz="4400" b="1" dirty="0" smtClean="0">
                <a:solidFill>
                  <a:srgbClr val="0070C0"/>
                </a:solidFill>
                <a:latin typeface="Times New Roman" panose="02020603050405020304" pitchFamily="18" charset="0"/>
                <a:cs typeface="Times New Roman" panose="02020603050405020304" pitchFamily="18" charset="0"/>
              </a:rPr>
              <a:t>t</a:t>
            </a:r>
            <a:r>
              <a:rPr lang="en-US" sz="4400" b="1" dirty="0" smtClean="0">
                <a:solidFill>
                  <a:srgbClr val="7030A0"/>
                </a:solidFill>
                <a:latin typeface="Times New Roman" panose="02020603050405020304" pitchFamily="18" charset="0"/>
                <a:cs typeface="Times New Roman" panose="02020603050405020304" pitchFamily="18" charset="0"/>
              </a:rPr>
              <a:t>i</a:t>
            </a:r>
            <a:r>
              <a:rPr lang="en-US" sz="4400" b="1" dirty="0" smtClean="0">
                <a:solidFill>
                  <a:srgbClr val="C00000"/>
                </a:solidFill>
                <a:latin typeface="Times New Roman" panose="02020603050405020304" pitchFamily="18" charset="0"/>
                <a:cs typeface="Times New Roman" panose="02020603050405020304" pitchFamily="18" charset="0"/>
              </a:rPr>
              <a:t>t</a:t>
            </a:r>
            <a:r>
              <a:rPr lang="en-US" sz="4400" b="1" dirty="0" smtClean="0">
                <a:solidFill>
                  <a:srgbClr val="002060"/>
                </a:solidFill>
                <a:latin typeface="Times New Roman" panose="02020603050405020304" pitchFamily="18" charset="0"/>
                <a:cs typeface="Times New Roman" panose="02020603050405020304" pitchFamily="18" charset="0"/>
              </a:rPr>
              <a:t>y</a:t>
            </a:r>
            <a:endParaRPr lang="en-US" sz="4400" dirty="0"/>
          </a:p>
        </p:txBody>
      </p:sp>
      <p:sp>
        <p:nvSpPr>
          <p:cNvPr id="7" name="Rectangle 6"/>
          <p:cNvSpPr/>
          <p:nvPr/>
        </p:nvSpPr>
        <p:spPr>
          <a:xfrm>
            <a:off x="4287982" y="1444171"/>
            <a:ext cx="7518117" cy="3416320"/>
          </a:xfrm>
          <a:prstGeom prst="rect">
            <a:avLst/>
          </a:prstGeom>
          <a:solidFill>
            <a:schemeClr val="accent4">
              <a:lumMod val="40000"/>
              <a:lumOff val="60000"/>
            </a:schemeClr>
          </a:solidFill>
          <a:ln/>
        </p:spPr>
        <p:style>
          <a:lnRef idx="2">
            <a:schemeClr val="accent1"/>
          </a:lnRef>
          <a:fillRef idx="1">
            <a:schemeClr val="lt1"/>
          </a:fillRef>
          <a:effectRef idx="0">
            <a:schemeClr val="accent1"/>
          </a:effectRef>
          <a:fontRef idx="minor">
            <a:schemeClr val="dk1"/>
          </a:fontRef>
        </p:style>
        <p:txBody>
          <a:bodyPr wrap="square">
            <a:spAutoFit/>
          </a:bodyPr>
          <a:lstStyle/>
          <a:p>
            <a:pPr lvl="0">
              <a:defRPr/>
            </a:pPr>
            <a:r>
              <a:rPr lang="en-US" sz="3600" b="1" kern="0" dirty="0">
                <a:solidFill>
                  <a:srgbClr val="002060"/>
                </a:solidFill>
                <a:latin typeface="Times New Roman" pitchFamily="18" charset="0"/>
                <a:cs typeface="Times New Roman" pitchFamily="18" charset="0"/>
              </a:rPr>
              <a:t>Manik Chandra Majumder</a:t>
            </a:r>
          </a:p>
          <a:p>
            <a:pPr lvl="0">
              <a:defRPr/>
            </a:pPr>
            <a:r>
              <a:rPr lang="en-US" sz="3600" b="1" kern="0" dirty="0">
                <a:solidFill>
                  <a:srgbClr val="0070C0"/>
                </a:solidFill>
                <a:latin typeface="Times New Roman" pitchFamily="18" charset="0"/>
                <a:cs typeface="Times New Roman" pitchFamily="18" charset="0"/>
              </a:rPr>
              <a:t>           </a:t>
            </a:r>
            <a:r>
              <a:rPr lang="en-US" sz="3600" b="1" kern="0" dirty="0">
                <a:solidFill>
                  <a:srgbClr val="800000"/>
                </a:solidFill>
                <a:latin typeface="Times New Roman" pitchFamily="18" charset="0"/>
                <a:cs typeface="Times New Roman" pitchFamily="18" charset="0"/>
              </a:rPr>
              <a:t>Senior </a:t>
            </a:r>
            <a:r>
              <a:rPr lang="en-US" sz="3600" b="1" kern="0" dirty="0" smtClean="0">
                <a:solidFill>
                  <a:srgbClr val="800000"/>
                </a:solidFill>
                <a:latin typeface="Times New Roman" pitchFamily="18" charset="0"/>
                <a:cs typeface="Times New Roman" pitchFamily="18" charset="0"/>
              </a:rPr>
              <a:t>Teacher</a:t>
            </a:r>
            <a:endParaRPr lang="en-US" sz="3600" b="1" kern="0" dirty="0">
              <a:solidFill>
                <a:srgbClr val="000066"/>
              </a:solidFill>
              <a:latin typeface="Times New Roman" pitchFamily="18" charset="0"/>
              <a:cs typeface="Times New Roman" pitchFamily="18" charset="0"/>
            </a:endParaRPr>
          </a:p>
          <a:p>
            <a:pPr lvl="0">
              <a:defRPr/>
            </a:pPr>
            <a:r>
              <a:rPr lang="en-US" sz="3600" b="1" kern="0" dirty="0">
                <a:solidFill>
                  <a:srgbClr val="C00000"/>
                </a:solidFill>
                <a:latin typeface="Times New Roman" pitchFamily="18" charset="0"/>
                <a:cs typeface="Times New Roman" pitchFamily="18" charset="0"/>
              </a:rPr>
              <a:t>       </a:t>
            </a:r>
            <a:r>
              <a:rPr lang="en-US" sz="3600" b="1" kern="0" dirty="0">
                <a:solidFill>
                  <a:srgbClr val="0070C0"/>
                </a:solidFill>
                <a:latin typeface="Times New Roman" pitchFamily="18" charset="0"/>
                <a:cs typeface="Times New Roman" pitchFamily="18" charset="0"/>
              </a:rPr>
              <a:t>Gazirhat High School</a:t>
            </a:r>
          </a:p>
          <a:p>
            <a:pPr lvl="0">
              <a:defRPr/>
            </a:pPr>
            <a:r>
              <a:rPr lang="en-US" sz="3600" b="1" kern="0" dirty="0">
                <a:solidFill>
                  <a:srgbClr val="002060"/>
                </a:solidFill>
                <a:latin typeface="Times New Roman" pitchFamily="18" charset="0"/>
                <a:cs typeface="Times New Roman" pitchFamily="18" charset="0"/>
              </a:rPr>
              <a:t>             Senbag, Noakhali.</a:t>
            </a:r>
          </a:p>
          <a:p>
            <a:pPr lvl="0">
              <a:defRPr/>
            </a:pPr>
            <a:r>
              <a:rPr lang="en-US" sz="3600" b="1" kern="0" dirty="0">
                <a:solidFill>
                  <a:srgbClr val="002060"/>
                </a:solidFill>
                <a:latin typeface="Times New Roman" pitchFamily="18" charset="0"/>
                <a:cs typeface="Times New Roman" pitchFamily="18" charset="0"/>
              </a:rPr>
              <a:t>    </a:t>
            </a:r>
            <a:r>
              <a:rPr lang="en-US" sz="3600" b="1" kern="0" dirty="0">
                <a:solidFill>
                  <a:srgbClr val="00B050"/>
                </a:solidFill>
                <a:latin typeface="Times New Roman" pitchFamily="18" charset="0"/>
                <a:cs typeface="Times New Roman" pitchFamily="18" charset="0"/>
              </a:rPr>
              <a:t>Mobile No: 01717155169</a:t>
            </a:r>
          </a:p>
          <a:p>
            <a:pPr lvl="0">
              <a:defRPr/>
            </a:pPr>
            <a:r>
              <a:rPr lang="en-US" sz="3600" b="1" kern="0" dirty="0">
                <a:solidFill>
                  <a:srgbClr val="00B050"/>
                </a:solidFill>
                <a:latin typeface="Times New Roman" pitchFamily="18" charset="0"/>
                <a:cs typeface="Times New Roman" pitchFamily="18" charset="0"/>
              </a:rPr>
              <a:t> </a:t>
            </a:r>
            <a:r>
              <a:rPr lang="en-US" sz="3600" kern="0" dirty="0" err="1">
                <a:solidFill>
                  <a:srgbClr val="002060"/>
                </a:solidFill>
                <a:latin typeface="Times New Roman" pitchFamily="18" charset="0"/>
                <a:cs typeface="Times New Roman" pitchFamily="18" charset="0"/>
              </a:rPr>
              <a:t>g</a:t>
            </a:r>
            <a:r>
              <a:rPr lang="en-US" sz="3600" kern="0" dirty="0" err="1" smtClean="0">
                <a:solidFill>
                  <a:srgbClr val="002060"/>
                </a:solidFill>
                <a:latin typeface="Times New Roman" pitchFamily="18" charset="0"/>
                <a:cs typeface="Times New Roman" pitchFamily="18" charset="0"/>
              </a:rPr>
              <a:t>mail</a:t>
            </a:r>
            <a:r>
              <a:rPr lang="en-US" sz="3600" kern="0" dirty="0">
                <a:solidFill>
                  <a:srgbClr val="002060"/>
                </a:solidFill>
                <a:latin typeface="Times New Roman" pitchFamily="18" charset="0"/>
                <a:cs typeface="Times New Roman" pitchFamily="18" charset="0"/>
              </a:rPr>
              <a:t>: manikmajumder01@gmail.com</a:t>
            </a:r>
          </a:p>
        </p:txBody>
      </p:sp>
      <p:grpSp>
        <p:nvGrpSpPr>
          <p:cNvPr id="10" name="Group 9"/>
          <p:cNvGrpSpPr/>
          <p:nvPr/>
        </p:nvGrpSpPr>
        <p:grpSpPr>
          <a:xfrm>
            <a:off x="5349008" y="5125714"/>
            <a:ext cx="5924841" cy="1210562"/>
            <a:chOff x="3198625" y="4831471"/>
            <a:chExt cx="5924841" cy="1210562"/>
          </a:xfrm>
        </p:grpSpPr>
        <p:sp>
          <p:nvSpPr>
            <p:cNvPr id="8" name="Rectangle 7"/>
            <p:cNvSpPr/>
            <p:nvPr/>
          </p:nvSpPr>
          <p:spPr>
            <a:xfrm>
              <a:off x="3198625" y="4882570"/>
              <a:ext cx="4719498" cy="1015663"/>
            </a:xfrm>
            <a:prstGeom prst="rect">
              <a:avLst/>
            </a:prstGeom>
            <a:solidFill>
              <a:schemeClr val="accent2">
                <a:lumMod val="40000"/>
                <a:lumOff val="60000"/>
              </a:schemeClr>
            </a:solidFill>
            <a:ln w="38100">
              <a:solidFill>
                <a:schemeClr val="accent5">
                  <a:lumMod val="50000"/>
                </a:schemeClr>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p>
              <a:pPr>
                <a:defRPr/>
              </a:pPr>
              <a:r>
                <a:rPr lang="en-US" sz="3200" kern="0" dirty="0">
                  <a:solidFill>
                    <a:prstClr val="black"/>
                  </a:solidFill>
                  <a:latin typeface="Times New Roman" pitchFamily="18" charset="0"/>
                  <a:cs typeface="Times New Roman" pitchFamily="18" charset="0"/>
                </a:rPr>
                <a:t>Class : Nine-Ten</a:t>
              </a:r>
            </a:p>
            <a:p>
              <a:pPr>
                <a:defRPr/>
              </a:pPr>
              <a:r>
                <a:rPr lang="en-US" sz="2800" kern="0" dirty="0">
                  <a:solidFill>
                    <a:prstClr val="black"/>
                  </a:solidFill>
                  <a:latin typeface="Times New Roman" pitchFamily="18" charset="0"/>
                  <a:cs typeface="Times New Roman" pitchFamily="18" charset="0"/>
                </a:rPr>
                <a:t>  </a:t>
              </a:r>
              <a:r>
                <a:rPr lang="en-US" sz="2800" b="1" kern="0" dirty="0">
                  <a:solidFill>
                    <a:srgbClr val="002060"/>
                  </a:solidFill>
                  <a:latin typeface="Times New Roman" pitchFamily="18" charset="0"/>
                  <a:cs typeface="Times New Roman" pitchFamily="18" charset="0"/>
                </a:rPr>
                <a:t>Subject : English 1st </a:t>
              </a:r>
              <a:r>
                <a:rPr lang="en-US" sz="2800" b="1" kern="0" dirty="0" smtClean="0">
                  <a:solidFill>
                    <a:srgbClr val="002060"/>
                  </a:solidFill>
                  <a:latin typeface="Times New Roman" pitchFamily="18" charset="0"/>
                  <a:cs typeface="Times New Roman" pitchFamily="18" charset="0"/>
                </a:rPr>
                <a:t>paper</a:t>
              </a:r>
              <a:r>
                <a:rPr lang="en-US" sz="2800" kern="0" dirty="0" smtClean="0">
                  <a:solidFill>
                    <a:srgbClr val="C00000"/>
                  </a:solidFill>
                  <a:latin typeface="Times New Roman" pitchFamily="18" charset="0"/>
                  <a:cs typeface="Times New Roman" pitchFamily="18" charset="0"/>
                </a:rPr>
                <a:t>   </a:t>
              </a:r>
              <a:endParaRPr lang="en-US" sz="2800" kern="0" dirty="0">
                <a:solidFill>
                  <a:prstClr val="black"/>
                </a:solidFill>
                <a:latin typeface="Times New Roman" pitchFamily="18" charset="0"/>
                <a:cs typeface="Times New Roman" pitchFamily="18" charset="0"/>
              </a:endParaRPr>
            </a:p>
          </p:txBody>
        </p:sp>
        <p:pic>
          <p:nvPicPr>
            <p:cNvPr id="9" name="Picture 8">
              <a:extLst>
                <a:ext uri="{FF2B5EF4-FFF2-40B4-BE49-F238E27FC236}">
                  <a16:creationId xmlns:a16="http://schemas.microsoft.com/office/drawing/2014/main" id="{38B3A57A-6D90-4E9E-B5B7-5536C35629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39794" y="4831471"/>
              <a:ext cx="983672" cy="1210562"/>
            </a:xfrm>
            <a:prstGeom prst="rect">
              <a:avLst/>
            </a:prstGeom>
            <a:ln>
              <a:solidFill>
                <a:schemeClr val="accent5">
                  <a:lumMod val="50000"/>
                </a:schemeClr>
              </a:solidFill>
            </a:ln>
          </p:spPr>
        </p:pic>
      </p:grpSp>
    </p:spTree>
    <p:extLst>
      <p:ext uri="{BB962C8B-B14F-4D97-AF65-F5344CB8AC3E}">
        <p14:creationId xmlns:p14="http://schemas.microsoft.com/office/powerpoint/2010/main" val="2188671401"/>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ntr" presetSubtype="32"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circle(out)">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7"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1000"/>
                                        <p:tgtEl>
                                          <p:spTgt spid="10"/>
                                        </p:tgtEl>
                                      </p:cBhvr>
                                    </p:animEffect>
                                    <p:anim calcmode="lin" valueType="num">
                                      <p:cBhvr>
                                        <p:cTn id="26" dur="1000" fill="hold"/>
                                        <p:tgtEl>
                                          <p:spTgt spid="10"/>
                                        </p:tgtEl>
                                        <p:attrNameLst>
                                          <p:attrName>ppt_x</p:attrName>
                                        </p:attrNameLst>
                                      </p:cBhvr>
                                      <p:tavLst>
                                        <p:tav tm="0">
                                          <p:val>
                                            <p:strVal val="#ppt_x"/>
                                          </p:val>
                                        </p:tav>
                                        <p:tav tm="100000">
                                          <p:val>
                                            <p:strVal val="#ppt_x"/>
                                          </p:val>
                                        </p:tav>
                                      </p:tavLst>
                                    </p:anim>
                                    <p:anim calcmode="lin" valueType="num">
                                      <p:cBhvr>
                                        <p:cTn id="27"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90" y="304800"/>
            <a:ext cx="11665528" cy="6165273"/>
          </a:xfrm>
          <a:prstGeom prst="rect">
            <a:avLst/>
          </a:prstGeom>
          <a:ln w="28575">
            <a:noFill/>
          </a:ln>
        </p:spPr>
      </p:pic>
      <p:sp>
        <p:nvSpPr>
          <p:cNvPr id="3" name="Rectangle 2"/>
          <p:cNvSpPr/>
          <p:nvPr/>
        </p:nvSpPr>
        <p:spPr>
          <a:xfrm>
            <a:off x="7010400" y="1144959"/>
            <a:ext cx="4932218" cy="4462760"/>
          </a:xfrm>
          <a:prstGeom prst="rect">
            <a:avLst/>
          </a:prstGeom>
          <a:ln>
            <a:solidFill>
              <a:srgbClr val="7030A0"/>
            </a:solid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544195" marR="837565" lvl="1" indent="-6350" algn="just">
              <a:spcAft>
                <a:spcPts val="1485"/>
              </a:spcAft>
            </a:pPr>
            <a:r>
              <a:rPr lang="en-US" sz="3200" b="1" i="1" dirty="0">
                <a:solidFill>
                  <a:srgbClr val="002060"/>
                </a:solidFill>
                <a:latin typeface="Times New Roman" panose="02020603050405020304" pitchFamily="18" charset="0"/>
                <a:ea typeface="Times New Roman" panose="02020603050405020304" pitchFamily="18" charset="0"/>
              </a:rPr>
              <a:t>*</a:t>
            </a:r>
            <a:r>
              <a:rPr lang="en-US" sz="2800"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Born and graduated in Bangladesh, </a:t>
            </a:r>
            <a:r>
              <a:rPr lang="en-US" sz="2800" i="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Dr. </a:t>
            </a:r>
            <a:r>
              <a:rPr lang="en-US" sz="2800"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Badrul H Khan was a professor </a:t>
            </a:r>
            <a:r>
              <a:rPr lang="en-US" sz="2800" i="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at the George </a:t>
            </a:r>
            <a:r>
              <a:rPr lang="en-US" sz="2800"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Washington University and the University of Texas, USA. He is one of the celebrated theorists in the field </a:t>
            </a:r>
            <a:r>
              <a:rPr lang="en-US" sz="2800" i="1" dirty="0" smtClean="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of e-learning</a:t>
            </a:r>
            <a:r>
              <a:rPr lang="en-US" sz="2800" i="1"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rPr>
              <a:t>. </a:t>
            </a:r>
            <a:endParaRPr lang="en-US" sz="3600" dirty="0">
              <a:solidFill>
                <a:srgbClr val="00206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096" y="978475"/>
            <a:ext cx="3981360" cy="479572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Rectangle 4"/>
          <p:cNvSpPr/>
          <p:nvPr/>
        </p:nvSpPr>
        <p:spPr>
          <a:xfrm>
            <a:off x="2734031" y="5774204"/>
            <a:ext cx="3989490" cy="646331"/>
          </a:xfrm>
          <a:prstGeom prst="rect">
            <a:avLst/>
          </a:prstGeom>
          <a:solidFill>
            <a:sysClr val="window" lastClr="FFFFFF"/>
          </a:solidFill>
          <a:ln w="12700" cap="flat" cmpd="sng" algn="ctr">
            <a:solidFill>
              <a:srgbClr val="C00000"/>
            </a:solidFill>
            <a:prstDash val="solid"/>
            <a:miter lim="800000"/>
          </a:ln>
          <a:effectLst/>
        </p:spPr>
        <p:txBody>
          <a:bodyPr wrap="none" lIns="91440" tIns="45720" rIns="91440" bIns="45720">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smtClean="0">
                <a:ln w="0"/>
                <a:solidFill>
                  <a:srgbClr val="C00000"/>
                </a:solidFill>
                <a:effectLst>
                  <a:outerShdw blurRad="38100" dist="19050" dir="2700000" algn="tl" rotWithShape="0">
                    <a:sysClr val="windowText" lastClr="000000">
                      <a:alpha val="40000"/>
                    </a:sysClr>
                  </a:outerShdw>
                </a:effectLst>
                <a:uLnTx/>
                <a:uFillTx/>
                <a:latin typeface="Times New Roman" panose="02020603050405020304" pitchFamily="18" charset="0"/>
                <a:ea typeface="+mn-ea"/>
                <a:cs typeface="Times New Roman" panose="02020603050405020304" pitchFamily="18" charset="0"/>
              </a:rPr>
              <a:t>Dr. Badrul H Khan</a:t>
            </a:r>
            <a:endParaRPr kumimoji="0" lang="en-US" sz="3600" b="1" i="0" u="none" strike="noStrike" kern="1200" cap="none" spc="0" normalizeH="0" baseline="0" noProof="0" dirty="0">
              <a:ln w="0"/>
              <a:solidFill>
                <a:srgbClr val="C00000"/>
              </a:solidFill>
              <a:effectLst>
                <a:outerShdw blurRad="38100" dist="19050" dir="2700000" algn="tl" rotWithShape="0">
                  <a:sysClr val="windowText" lastClr="000000">
                    <a:alpha val="40000"/>
                  </a:sysClr>
                </a:outerShdw>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14450669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80109" y="230963"/>
            <a:ext cx="11845637" cy="6331527"/>
          </a:xfrm>
          <a:prstGeom prst="rect">
            <a:avLst/>
          </a:prstGeom>
          <a:ln w="28575">
            <a:noFill/>
          </a:ln>
        </p:spPr>
      </p:pic>
      <p:sp>
        <p:nvSpPr>
          <p:cNvPr id="3" name="Rectangle 2"/>
          <p:cNvSpPr/>
          <p:nvPr/>
        </p:nvSpPr>
        <p:spPr>
          <a:xfrm>
            <a:off x="2175164" y="1302315"/>
            <a:ext cx="9739745" cy="4564070"/>
          </a:xfrm>
          <a:prstGeom prst="rect">
            <a:avLst/>
          </a:prstGeom>
          <a:solidFill>
            <a:schemeClr val="accent4">
              <a:lumMod val="20000"/>
              <a:lumOff val="80000"/>
            </a:schemeClr>
          </a:solidFill>
          <a:ln>
            <a:solidFill>
              <a:srgbClr val="002060"/>
            </a:solidFill>
          </a:ln>
        </p:spPr>
        <p:txBody>
          <a:bodyPr wrap="square">
            <a:spAutoFit/>
          </a:bodyPr>
          <a:lstStyle/>
          <a:p>
            <a:pPr>
              <a:lnSpc>
                <a:spcPct val="107000"/>
              </a:lnSpc>
              <a:spcAft>
                <a:spcPts val="800"/>
              </a:spcAft>
            </a:pPr>
            <a:r>
              <a:rPr lang="en-GB" sz="2800" dirty="0" smtClean="0">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Education </a:t>
            </a:r>
            <a:r>
              <a:rPr lang="en-GB" sz="2800" dirty="0" smtClean="0">
                <a:latin typeface="Times New Roman" panose="02020603050405020304" pitchFamily="18" charset="0"/>
                <a:cs typeface="Times New Roman" panose="02020603050405020304" pitchFamily="18" charset="0"/>
              </a:rPr>
              <a:t>experts--------------   </a:t>
            </a:r>
            <a:r>
              <a:rPr lang="en-GB" sz="2800" dirty="0">
                <a:latin typeface="Times New Roman" panose="02020603050405020304" pitchFamily="18" charset="0"/>
                <a:cs typeface="Times New Roman" panose="02020603050405020304" pitchFamily="18" charset="0"/>
              </a:rPr>
              <a:t>utilizing the advantages of computer </a:t>
            </a:r>
            <a:r>
              <a:rPr lang="en-GB" sz="2800" dirty="0" smtClean="0">
                <a:latin typeface="Times New Roman" panose="02020603050405020304" pitchFamily="18" charset="0"/>
                <a:cs typeface="Times New Roman" panose="02020603050405020304" pitchFamily="18" charset="0"/>
              </a:rPr>
              <a:t>technology---------a long </a:t>
            </a:r>
            <a:r>
              <a:rPr lang="en-GB" sz="2800" dirty="0">
                <a:latin typeface="Times New Roman" panose="02020603050405020304" pitchFamily="18" charset="0"/>
                <a:cs typeface="Times New Roman" panose="02020603050405020304" pitchFamily="18" charset="0"/>
              </a:rPr>
              <a:t>time.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2. </a:t>
            </a:r>
            <a:r>
              <a:rPr lang="en-GB" sz="2800" dirty="0">
                <a:latin typeface="Times New Roman" panose="02020603050405020304" pitchFamily="18" charset="0"/>
                <a:cs typeface="Times New Roman" panose="02020603050405020304" pitchFamily="18" charset="0"/>
              </a:rPr>
              <a:t>In e-learning, everything from admission to certification must     </a:t>
            </a:r>
            <a:r>
              <a:rPr lang="en-GB" sz="2800" dirty="0" smtClean="0">
                <a:latin typeface="Times New Roman" panose="02020603050405020304" pitchFamily="18" charset="0"/>
                <a:cs typeface="Times New Roman" panose="02020603050405020304" pitchFamily="18" charset="0"/>
              </a:rPr>
              <a:t>----------electronically </a:t>
            </a:r>
            <a:r>
              <a:rPr lang="en-GB" sz="2800" dirty="0">
                <a:latin typeface="Times New Roman" panose="02020603050405020304" pitchFamily="18" charset="0"/>
                <a:cs typeface="Times New Roman" panose="02020603050405020304" pitchFamily="18" charset="0"/>
              </a:rPr>
              <a:t>through computer and the Internet technology in a virtual campus.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3. </a:t>
            </a:r>
            <a:r>
              <a:rPr lang="en-GB" sz="2800" dirty="0">
                <a:latin typeface="Times New Roman" panose="02020603050405020304" pitchFamily="18" charset="0"/>
                <a:cs typeface="Times New Roman" panose="02020603050405020304" pitchFamily="18" charset="0"/>
              </a:rPr>
              <a:t>In some online courses, </a:t>
            </a:r>
            <a:r>
              <a:rPr lang="en-GB" sz="2800" dirty="0" smtClean="0">
                <a:latin typeface="Times New Roman" panose="02020603050405020304" pitchFamily="18" charset="0"/>
                <a:cs typeface="Times New Roman" panose="02020603050405020304" pitchFamily="18" charset="0"/>
              </a:rPr>
              <a:t>you------------- </a:t>
            </a:r>
            <a:r>
              <a:rPr lang="en-GB" sz="2800" dirty="0">
                <a:latin typeface="Times New Roman" panose="02020603050405020304" pitchFamily="18" charset="0"/>
                <a:cs typeface="Times New Roman" panose="02020603050405020304" pitchFamily="18" charset="0"/>
              </a:rPr>
              <a:t>your test online</a:t>
            </a:r>
            <a:r>
              <a:rPr lang="en-GB" sz="2800" dirty="0" smtClean="0">
                <a:latin typeface="Times New Roman" panose="02020603050405020304" pitchFamily="18" charset="0"/>
                <a:cs typeface="Times New Roman" panose="02020603050405020304" pitchFamily="18" charset="0"/>
              </a:rPr>
              <a:t>.</a:t>
            </a:r>
          </a:p>
          <a:p>
            <a:r>
              <a:rPr lang="en-GB" sz="2800" dirty="0" smtClean="0">
                <a:latin typeface="Times New Roman" panose="02020603050405020304" pitchFamily="18" charset="0"/>
                <a:cs typeface="Times New Roman" panose="02020603050405020304" pitchFamily="18" charset="0"/>
              </a:rPr>
              <a:t> 4. </a:t>
            </a:r>
            <a:r>
              <a:rPr lang="en-GB" sz="2800" dirty="0">
                <a:latin typeface="Times New Roman" panose="02020603050405020304" pitchFamily="18" charset="0"/>
                <a:cs typeface="Times New Roman" panose="02020603050405020304" pitchFamily="18" charset="0"/>
              </a:rPr>
              <a:t>In case of online programmes, </a:t>
            </a:r>
            <a:r>
              <a:rPr lang="en-GB" sz="2800" dirty="0" smtClean="0">
                <a:latin typeface="Times New Roman" panose="02020603050405020304" pitchFamily="18" charset="0"/>
                <a:cs typeface="Times New Roman" panose="02020603050405020304" pitchFamily="18" charset="0"/>
              </a:rPr>
              <a:t>there-----------  </a:t>
            </a:r>
            <a:r>
              <a:rPr lang="en-GB" sz="2800" dirty="0">
                <a:latin typeface="Times New Roman" panose="02020603050405020304" pitchFamily="18" charset="0"/>
                <a:cs typeface="Times New Roman" panose="02020603050405020304" pitchFamily="18" charset="0"/>
              </a:rPr>
              <a:t>some conventional campus from </a:t>
            </a:r>
            <a:r>
              <a:rPr lang="en-GB" sz="2800" dirty="0" smtClean="0">
                <a:latin typeface="Times New Roman" panose="02020603050405020304" pitchFamily="18" charset="0"/>
                <a:cs typeface="Times New Roman" panose="02020603050405020304" pitchFamily="18" charset="0"/>
              </a:rPr>
              <a:t>where-----------------------------------.</a:t>
            </a:r>
            <a:endParaRPr lang="en-GB" sz="2800" dirty="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5. </a:t>
            </a:r>
            <a:r>
              <a:rPr lang="en-GB" sz="2800" dirty="0">
                <a:latin typeface="Times New Roman" panose="02020603050405020304" pitchFamily="18" charset="0"/>
                <a:cs typeface="Times New Roman" panose="02020603050405020304" pitchFamily="18" charset="0"/>
              </a:rPr>
              <a:t>In c-learning, all </a:t>
            </a:r>
            <a:r>
              <a:rPr lang="en-GB" sz="2800" dirty="0" smtClean="0">
                <a:latin typeface="Times New Roman" panose="02020603050405020304" pitchFamily="18" charset="0"/>
                <a:cs typeface="Times New Roman" panose="02020603050405020304" pitchFamily="18" charset="0"/>
              </a:rPr>
              <a:t>activities’-------------------    </a:t>
            </a:r>
            <a:r>
              <a:rPr lang="en-GB" sz="2800" dirty="0">
                <a:latin typeface="Times New Roman" panose="02020603050405020304" pitchFamily="18" charset="0"/>
                <a:cs typeface="Times New Roman" panose="02020603050405020304" pitchFamily="18" charset="0"/>
              </a:rPr>
              <a:t>by a system called Learning Management System (LMS). </a:t>
            </a:r>
          </a:p>
        </p:txBody>
      </p:sp>
      <p:sp>
        <p:nvSpPr>
          <p:cNvPr id="4" name="Rectangle 3"/>
          <p:cNvSpPr/>
          <p:nvPr/>
        </p:nvSpPr>
        <p:spPr>
          <a:xfrm>
            <a:off x="2479964" y="518867"/>
            <a:ext cx="8132618" cy="523220"/>
          </a:xfrm>
          <a:prstGeom prst="rect">
            <a:avLst/>
          </a:prstGeom>
          <a:solidFill>
            <a:schemeClr val="accent4">
              <a:lumMod val="20000"/>
              <a:lumOff val="80000"/>
            </a:schemeClr>
          </a:solidFill>
          <a:ln w="28575">
            <a:solidFill>
              <a:schemeClr val="tx1"/>
            </a:solidFill>
          </a:ln>
        </p:spPr>
        <p:txBody>
          <a:bodyPr wrap="square">
            <a:spAutoFit/>
          </a:bodyPr>
          <a:lstStyle/>
          <a:p>
            <a:r>
              <a:rPr lang="en-GB" sz="2800" dirty="0" smtClean="0">
                <a:solidFill>
                  <a:prstClr val="black"/>
                </a:solidFill>
                <a:latin typeface="Times New Roman" panose="02020603050405020304" pitchFamily="18" charset="0"/>
                <a:cs typeface="Times New Roman" panose="02020603050405020304" pitchFamily="18" charset="0"/>
              </a:rPr>
              <a:t>Complete </a:t>
            </a:r>
            <a:r>
              <a:rPr lang="en-GB" sz="2800" dirty="0">
                <a:solidFill>
                  <a:prstClr val="black"/>
                </a:solidFill>
                <a:latin typeface="Times New Roman" panose="02020603050405020304" pitchFamily="18" charset="0"/>
                <a:cs typeface="Times New Roman" panose="02020603050405020304" pitchFamily="18" charset="0"/>
              </a:rPr>
              <a:t>the following sentences with suitable words. </a:t>
            </a:r>
            <a:endParaRPr lang="en-GB" dirty="0"/>
          </a:p>
        </p:txBody>
      </p:sp>
      <p:sp>
        <p:nvSpPr>
          <p:cNvPr id="7" name="Rectangle 6"/>
          <p:cNvSpPr/>
          <p:nvPr/>
        </p:nvSpPr>
        <p:spPr>
          <a:xfrm>
            <a:off x="10612582" y="230963"/>
            <a:ext cx="1766445"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Tree>
    <p:extLst>
      <p:ext uri="{BB962C8B-B14F-4D97-AF65-F5344CB8AC3E}">
        <p14:creationId xmlns:p14="http://schemas.microsoft.com/office/powerpoint/2010/main" val="21538822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80109" y="230963"/>
            <a:ext cx="11845637" cy="6331527"/>
          </a:xfrm>
          <a:prstGeom prst="rect">
            <a:avLst/>
          </a:prstGeom>
          <a:ln w="28575">
            <a:noFill/>
          </a:ln>
        </p:spPr>
      </p:pic>
      <p:sp>
        <p:nvSpPr>
          <p:cNvPr id="3" name="Rectangle 2"/>
          <p:cNvSpPr/>
          <p:nvPr/>
        </p:nvSpPr>
        <p:spPr>
          <a:xfrm>
            <a:off x="2175164" y="1302315"/>
            <a:ext cx="9739745" cy="4564070"/>
          </a:xfrm>
          <a:prstGeom prst="rect">
            <a:avLst/>
          </a:prstGeom>
          <a:solidFill>
            <a:schemeClr val="accent4">
              <a:lumMod val="20000"/>
              <a:lumOff val="80000"/>
            </a:schemeClr>
          </a:solidFill>
          <a:ln>
            <a:solidFill>
              <a:srgbClr val="002060"/>
            </a:solidFill>
          </a:ln>
        </p:spPr>
        <p:txBody>
          <a:bodyPr wrap="square">
            <a:spAutoFit/>
          </a:bodyPr>
          <a:lstStyle/>
          <a:p>
            <a:pPr>
              <a:lnSpc>
                <a:spcPct val="107000"/>
              </a:lnSpc>
              <a:spcAft>
                <a:spcPts val="800"/>
              </a:spcAft>
            </a:pPr>
            <a:r>
              <a:rPr lang="en-GB" sz="2800" dirty="0" smtClean="0">
                <a:latin typeface="Times New Roman" panose="02020603050405020304" pitchFamily="18" charset="0"/>
                <a:cs typeface="Times New Roman" panose="02020603050405020304" pitchFamily="18" charset="0"/>
              </a:rPr>
              <a:t>1. </a:t>
            </a:r>
            <a:r>
              <a:rPr lang="en-GB" sz="2800" dirty="0">
                <a:latin typeface="Times New Roman" panose="02020603050405020304" pitchFamily="18" charset="0"/>
                <a:cs typeface="Times New Roman" panose="02020603050405020304" pitchFamily="18" charset="0"/>
              </a:rPr>
              <a:t>Education </a:t>
            </a:r>
            <a:r>
              <a:rPr lang="en-GB" sz="2800" dirty="0" smtClean="0">
                <a:latin typeface="Times New Roman" panose="02020603050405020304" pitchFamily="18" charset="0"/>
                <a:cs typeface="Times New Roman" panose="02020603050405020304" pitchFamily="18" charset="0"/>
              </a:rPr>
              <a:t>experts--------------   </a:t>
            </a:r>
            <a:r>
              <a:rPr lang="en-GB" sz="2800" dirty="0">
                <a:latin typeface="Times New Roman" panose="02020603050405020304" pitchFamily="18" charset="0"/>
                <a:cs typeface="Times New Roman" panose="02020603050405020304" pitchFamily="18" charset="0"/>
              </a:rPr>
              <a:t>utilizing the advantages of computer </a:t>
            </a:r>
            <a:r>
              <a:rPr lang="en-GB" sz="2800" dirty="0" smtClean="0">
                <a:latin typeface="Times New Roman" panose="02020603050405020304" pitchFamily="18" charset="0"/>
                <a:cs typeface="Times New Roman" panose="02020603050405020304" pitchFamily="18" charset="0"/>
              </a:rPr>
              <a:t>technology---------a long </a:t>
            </a:r>
            <a:r>
              <a:rPr lang="en-GB" sz="2800" dirty="0">
                <a:latin typeface="Times New Roman" panose="02020603050405020304" pitchFamily="18" charset="0"/>
                <a:cs typeface="Times New Roman" panose="02020603050405020304" pitchFamily="18" charset="0"/>
              </a:rPr>
              <a:t>time.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2. </a:t>
            </a:r>
            <a:r>
              <a:rPr lang="en-GB" sz="2800" dirty="0">
                <a:latin typeface="Times New Roman" panose="02020603050405020304" pitchFamily="18" charset="0"/>
                <a:cs typeface="Times New Roman" panose="02020603050405020304" pitchFamily="18" charset="0"/>
              </a:rPr>
              <a:t>In e-learning, everything from admission to certification must     </a:t>
            </a:r>
            <a:r>
              <a:rPr lang="en-GB" sz="2800" dirty="0" smtClean="0">
                <a:latin typeface="Times New Roman" panose="02020603050405020304" pitchFamily="18" charset="0"/>
                <a:cs typeface="Times New Roman" panose="02020603050405020304" pitchFamily="18" charset="0"/>
              </a:rPr>
              <a:t>----------electronically </a:t>
            </a:r>
            <a:r>
              <a:rPr lang="en-GB" sz="2800" dirty="0">
                <a:latin typeface="Times New Roman" panose="02020603050405020304" pitchFamily="18" charset="0"/>
                <a:cs typeface="Times New Roman" panose="02020603050405020304" pitchFamily="18" charset="0"/>
              </a:rPr>
              <a:t>through computer and the Internet technology in a virtual campus. </a:t>
            </a:r>
            <a:endParaRPr lang="en-GB" sz="2800" dirty="0" smtClean="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3. </a:t>
            </a:r>
            <a:r>
              <a:rPr lang="en-GB" sz="2800" dirty="0">
                <a:latin typeface="Times New Roman" panose="02020603050405020304" pitchFamily="18" charset="0"/>
                <a:cs typeface="Times New Roman" panose="02020603050405020304" pitchFamily="18" charset="0"/>
              </a:rPr>
              <a:t>In some online courses, </a:t>
            </a:r>
            <a:r>
              <a:rPr lang="en-GB" sz="2800" dirty="0" smtClean="0">
                <a:latin typeface="Times New Roman" panose="02020603050405020304" pitchFamily="18" charset="0"/>
                <a:cs typeface="Times New Roman" panose="02020603050405020304" pitchFamily="18" charset="0"/>
              </a:rPr>
              <a:t>you------------- </a:t>
            </a:r>
            <a:r>
              <a:rPr lang="en-GB" sz="2800" dirty="0">
                <a:latin typeface="Times New Roman" panose="02020603050405020304" pitchFamily="18" charset="0"/>
                <a:cs typeface="Times New Roman" panose="02020603050405020304" pitchFamily="18" charset="0"/>
              </a:rPr>
              <a:t>your test online</a:t>
            </a:r>
            <a:r>
              <a:rPr lang="en-GB" sz="2800" dirty="0" smtClean="0">
                <a:latin typeface="Times New Roman" panose="02020603050405020304" pitchFamily="18" charset="0"/>
                <a:cs typeface="Times New Roman" panose="02020603050405020304" pitchFamily="18" charset="0"/>
              </a:rPr>
              <a:t>.</a:t>
            </a:r>
          </a:p>
          <a:p>
            <a:r>
              <a:rPr lang="en-GB" sz="2800" dirty="0" smtClean="0">
                <a:latin typeface="Times New Roman" panose="02020603050405020304" pitchFamily="18" charset="0"/>
                <a:cs typeface="Times New Roman" panose="02020603050405020304" pitchFamily="18" charset="0"/>
              </a:rPr>
              <a:t> 4. </a:t>
            </a:r>
            <a:r>
              <a:rPr lang="en-GB" sz="2800" dirty="0">
                <a:latin typeface="Times New Roman" panose="02020603050405020304" pitchFamily="18" charset="0"/>
                <a:cs typeface="Times New Roman" panose="02020603050405020304" pitchFamily="18" charset="0"/>
              </a:rPr>
              <a:t>In case of online programmes, </a:t>
            </a:r>
            <a:r>
              <a:rPr lang="en-GB" sz="2800" dirty="0" smtClean="0">
                <a:latin typeface="Times New Roman" panose="02020603050405020304" pitchFamily="18" charset="0"/>
                <a:cs typeface="Times New Roman" panose="02020603050405020304" pitchFamily="18" charset="0"/>
              </a:rPr>
              <a:t>there-----------  </a:t>
            </a:r>
            <a:r>
              <a:rPr lang="en-GB" sz="2800" dirty="0">
                <a:latin typeface="Times New Roman" panose="02020603050405020304" pitchFamily="18" charset="0"/>
                <a:cs typeface="Times New Roman" panose="02020603050405020304" pitchFamily="18" charset="0"/>
              </a:rPr>
              <a:t>some conventional campus from </a:t>
            </a:r>
            <a:r>
              <a:rPr lang="en-GB" sz="2800" dirty="0" smtClean="0">
                <a:latin typeface="Times New Roman" panose="02020603050405020304" pitchFamily="18" charset="0"/>
                <a:cs typeface="Times New Roman" panose="02020603050405020304" pitchFamily="18" charset="0"/>
              </a:rPr>
              <a:t>where-----------------------------------.</a:t>
            </a:r>
            <a:endParaRPr lang="en-GB" sz="2800" dirty="0">
              <a:latin typeface="Times New Roman" panose="02020603050405020304" pitchFamily="18" charset="0"/>
              <a:cs typeface="Times New Roman" panose="02020603050405020304" pitchFamily="18" charset="0"/>
            </a:endParaRPr>
          </a:p>
          <a:p>
            <a:r>
              <a:rPr lang="en-GB" sz="2800" dirty="0" smtClean="0">
                <a:latin typeface="Times New Roman" panose="02020603050405020304" pitchFamily="18" charset="0"/>
                <a:cs typeface="Times New Roman" panose="02020603050405020304" pitchFamily="18" charset="0"/>
              </a:rPr>
              <a:t>5. </a:t>
            </a:r>
            <a:r>
              <a:rPr lang="en-GB" sz="2800" dirty="0">
                <a:latin typeface="Times New Roman" panose="02020603050405020304" pitchFamily="18" charset="0"/>
                <a:cs typeface="Times New Roman" panose="02020603050405020304" pitchFamily="18" charset="0"/>
              </a:rPr>
              <a:t>In c-learning, all </a:t>
            </a:r>
            <a:r>
              <a:rPr lang="en-GB" sz="2800" dirty="0" smtClean="0">
                <a:latin typeface="Times New Roman" panose="02020603050405020304" pitchFamily="18" charset="0"/>
                <a:cs typeface="Times New Roman" panose="02020603050405020304" pitchFamily="18" charset="0"/>
              </a:rPr>
              <a:t>activities’-------------------    </a:t>
            </a:r>
            <a:r>
              <a:rPr lang="en-GB" sz="2800" dirty="0">
                <a:latin typeface="Times New Roman" panose="02020603050405020304" pitchFamily="18" charset="0"/>
                <a:cs typeface="Times New Roman" panose="02020603050405020304" pitchFamily="18" charset="0"/>
              </a:rPr>
              <a:t>by a system called Learning Management System (LMS). </a:t>
            </a:r>
          </a:p>
        </p:txBody>
      </p:sp>
      <p:sp>
        <p:nvSpPr>
          <p:cNvPr id="4" name="Rectangle 3"/>
          <p:cNvSpPr/>
          <p:nvPr/>
        </p:nvSpPr>
        <p:spPr>
          <a:xfrm>
            <a:off x="4232563" y="519134"/>
            <a:ext cx="3740727" cy="523220"/>
          </a:xfrm>
          <a:prstGeom prst="rect">
            <a:avLst/>
          </a:prstGeom>
          <a:solidFill>
            <a:schemeClr val="accent4">
              <a:lumMod val="20000"/>
              <a:lumOff val="80000"/>
            </a:schemeClr>
          </a:solidFill>
          <a:ln w="28575">
            <a:solidFill>
              <a:schemeClr val="tx1"/>
            </a:solidFill>
          </a:ln>
        </p:spPr>
        <p:txBody>
          <a:bodyPr wrap="square">
            <a:spAutoFit/>
          </a:bodyPr>
          <a:lstStyle/>
          <a:p>
            <a:r>
              <a:rPr lang="en-GB" sz="2800" dirty="0" smtClean="0">
                <a:solidFill>
                  <a:prstClr val="black"/>
                </a:solidFill>
                <a:latin typeface="Times New Roman" panose="02020603050405020304" pitchFamily="18" charset="0"/>
                <a:cs typeface="Times New Roman" panose="02020603050405020304" pitchFamily="18" charset="0"/>
              </a:rPr>
              <a:t>   Match your answer. </a:t>
            </a:r>
            <a:endParaRPr lang="en-GB" dirty="0"/>
          </a:p>
        </p:txBody>
      </p:sp>
      <p:sp>
        <p:nvSpPr>
          <p:cNvPr id="5" name="Rectangle 4"/>
          <p:cNvSpPr/>
          <p:nvPr/>
        </p:nvSpPr>
        <p:spPr>
          <a:xfrm>
            <a:off x="5375573" y="1329991"/>
            <a:ext cx="1766445"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h</a:t>
            </a:r>
            <a:r>
              <a:rPr lang="en-US" sz="280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ave been</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7" name="Rectangle 6"/>
          <p:cNvSpPr/>
          <p:nvPr/>
        </p:nvSpPr>
        <p:spPr>
          <a:xfrm>
            <a:off x="10612582" y="230963"/>
            <a:ext cx="1766445"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8" name="Rectangle 7"/>
          <p:cNvSpPr/>
          <p:nvPr/>
        </p:nvSpPr>
        <p:spPr>
          <a:xfrm>
            <a:off x="5375573" y="1849913"/>
            <a:ext cx="1028696"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noProof="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for</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9" name="Rectangle 8"/>
          <p:cNvSpPr/>
          <p:nvPr/>
        </p:nvSpPr>
        <p:spPr>
          <a:xfrm>
            <a:off x="6485656" y="3543538"/>
            <a:ext cx="1721433"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m</a:t>
            </a:r>
            <a:r>
              <a:rPr lang="en-US" sz="2800" noProof="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ay take </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10" name="Rectangle 9"/>
          <p:cNvSpPr/>
          <p:nvPr/>
        </p:nvSpPr>
        <p:spPr>
          <a:xfrm>
            <a:off x="2216727" y="2913459"/>
            <a:ext cx="1468582"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b</a:t>
            </a:r>
            <a:r>
              <a:rPr lang="en-US" sz="280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e done</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11" name="Rectangle 10"/>
          <p:cNvSpPr/>
          <p:nvPr/>
        </p:nvSpPr>
        <p:spPr>
          <a:xfrm>
            <a:off x="7568045" y="3998911"/>
            <a:ext cx="2029690"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m</a:t>
            </a:r>
            <a:r>
              <a:rPr lang="en-US" sz="280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ust be</a:t>
            </a:r>
            <a:r>
              <a:rPr lang="en-US" sz="2800" noProof="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 </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13" name="Rectangle 12"/>
          <p:cNvSpPr/>
          <p:nvPr/>
        </p:nvSpPr>
        <p:spPr>
          <a:xfrm>
            <a:off x="7142018" y="4454284"/>
            <a:ext cx="4173672"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y</a:t>
            </a:r>
            <a:r>
              <a:rPr lang="en-US" sz="2800" noProof="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our certificate will come </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
        <p:nvSpPr>
          <p:cNvPr id="14" name="Rectangle 13"/>
          <p:cNvSpPr/>
          <p:nvPr/>
        </p:nvSpPr>
        <p:spPr>
          <a:xfrm>
            <a:off x="6485656" y="4841810"/>
            <a:ext cx="2313729" cy="523220"/>
          </a:xfrm>
          <a:prstGeom prst="rect">
            <a:avLst/>
          </a:prstGeom>
          <a:noFill/>
        </p:spPr>
        <p:txBody>
          <a:bodyPr wrap="square" lIns="91440" tIns="45720" rIns="91440" bIns="4572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dirty="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a</a:t>
            </a:r>
            <a:r>
              <a:rPr lang="en-US" sz="2800" noProof="0" dirty="0" smtClean="0">
                <a:ln w="0"/>
                <a:solidFill>
                  <a:srgbClr val="0070C0"/>
                </a:solidFill>
                <a:effectLst>
                  <a:outerShdw blurRad="38100" dist="19050" dir="2700000" algn="tl" rotWithShape="0">
                    <a:sysClr val="windowText" lastClr="000000">
                      <a:alpha val="40000"/>
                    </a:sysClr>
                  </a:outerShdw>
                </a:effectLst>
                <a:uFill>
                  <a:solidFill>
                    <a:srgbClr val="000000"/>
                  </a:solidFill>
                </a:uFill>
                <a:latin typeface="Times New Roman" panose="02020603050405020304" pitchFamily="18" charset="0"/>
                <a:cs typeface="Times New Roman" panose="02020603050405020304" pitchFamily="18" charset="0"/>
              </a:rPr>
              <a:t>re conducted </a:t>
            </a:r>
            <a:endParaRPr kumimoji="0" lang="en-US" sz="2800" u="none" strike="noStrike" kern="1200" cap="none" spc="0" normalizeH="0" baseline="0" noProof="0" dirty="0">
              <a:ln w="0"/>
              <a:solidFill>
                <a:srgbClr val="0070C0"/>
              </a:solidFill>
              <a:effectLst>
                <a:outerShdw blurRad="38100" dist="19050" dir="2700000" algn="tl" rotWithShape="0">
                  <a:sysClr val="windowText" lastClr="000000">
                    <a:alpha val="40000"/>
                  </a:sysClr>
                </a:outerShdw>
              </a:effectLst>
              <a:uLnTx/>
              <a:uFillTx/>
              <a:latin typeface="Calibri" panose="020F0502020204030204"/>
            </a:endParaRPr>
          </a:p>
        </p:txBody>
      </p:sp>
    </p:spTree>
    <p:extLst>
      <p:ext uri="{BB962C8B-B14F-4D97-AF65-F5344CB8AC3E}">
        <p14:creationId xmlns:p14="http://schemas.microsoft.com/office/powerpoint/2010/main" val="36254645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out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nodePh="1">
                                  <p:stCondLst>
                                    <p:cond delay="0"/>
                                  </p:stCondLst>
                                  <p:endCondLst>
                                    <p:cond evt="begin" delay="0">
                                      <p:tn val="22"/>
                                    </p:cond>
                                  </p:end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9"/>
                                        </p:tgtEl>
                                        <p:attrNameLst>
                                          <p:attrName>style.visibility</p:attrName>
                                        </p:attrNameLst>
                                      </p:cBhvr>
                                      <p:to>
                                        <p:strVal val="visible"/>
                                      </p:to>
                                    </p:set>
                                    <p:animEffect transition="in" filter="wipe(down)">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down)">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down)">
                                      <p:cBhvr>
                                        <p:cTn id="44" dur="500"/>
                                        <p:tgtEl>
                                          <p:spTgt spid="1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wipe(down)">
                                      <p:cBhvr>
                                        <p:cTn id="49" dur="500"/>
                                        <p:tgtEl>
                                          <p:spTgt spid="13"/>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4"/>
                                        </p:tgtEl>
                                        <p:attrNameLst>
                                          <p:attrName>style.visibility</p:attrName>
                                        </p:attrNameLst>
                                      </p:cBhvr>
                                      <p:to>
                                        <p:strVal val="visible"/>
                                      </p:to>
                                    </p:set>
                                    <p:animEffect transition="in" filter="wipe(down)">
                                      <p:cBhvr>
                                        <p:cTn id="54"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p:bldP spid="7" grpId="0"/>
      <p:bldP spid="8" grpId="0"/>
      <p:bldP spid="9" grpId="0"/>
      <p:bldP spid="10" grpId="0"/>
      <p:bldP spid="11" grpId="0"/>
      <p:bldP spid="13" grpId="0"/>
      <p:bldP spid="1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66254" y="180110"/>
            <a:ext cx="11762509" cy="6345382"/>
          </a:xfrm>
          <a:prstGeom prst="rect">
            <a:avLst/>
          </a:prstGeom>
          <a:ln w="28575">
            <a:noFill/>
          </a:ln>
        </p:spPr>
      </p:pic>
      <p:sp>
        <p:nvSpPr>
          <p:cNvPr id="3" name="Cloud 2"/>
          <p:cNvSpPr/>
          <p:nvPr/>
        </p:nvSpPr>
        <p:spPr>
          <a:xfrm>
            <a:off x="4201391" y="180110"/>
            <a:ext cx="5233554" cy="1160318"/>
          </a:xfrm>
          <a:prstGeom prst="cloud">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b="1" dirty="0" smtClean="0">
                <a:latin typeface="Times New Roman" panose="02020603050405020304" pitchFamily="18" charset="0"/>
                <a:cs typeface="Times New Roman" panose="02020603050405020304" pitchFamily="18" charset="0"/>
              </a:rPr>
              <a:t>Evaluation</a:t>
            </a:r>
            <a:endParaRPr lang="en-US" sz="5400" b="1" dirty="0">
              <a:latin typeface="Times New Roman" panose="02020603050405020304" pitchFamily="18" charset="0"/>
              <a:cs typeface="Times New Roman" panose="02020603050405020304" pitchFamily="18" charset="0"/>
            </a:endParaRPr>
          </a:p>
        </p:txBody>
      </p:sp>
      <p:sp>
        <p:nvSpPr>
          <p:cNvPr id="2" name="TextBox 1"/>
          <p:cNvSpPr txBox="1"/>
          <p:nvPr/>
        </p:nvSpPr>
        <p:spPr>
          <a:xfrm>
            <a:off x="1870364" y="1624636"/>
            <a:ext cx="10183089" cy="3970318"/>
          </a:xfrm>
          <a:prstGeom prst="rect">
            <a:avLst/>
          </a:prstGeom>
          <a:solidFill>
            <a:schemeClr val="accent4">
              <a:lumMod val="20000"/>
              <a:lumOff val="80000"/>
            </a:schemeClr>
          </a:solidFill>
          <a:ln w="38100">
            <a:solidFill>
              <a:schemeClr val="tx1"/>
            </a:solidFill>
          </a:ln>
        </p:spPr>
        <p:txBody>
          <a:bodyPr wrap="square" rtlCol="0">
            <a:spAutoFit/>
          </a:bodyPr>
          <a:lstStyle/>
          <a:p>
            <a:pPr marL="742950" indent="-742950">
              <a:buAutoNum type="alphaLcParenR"/>
            </a:pPr>
            <a:r>
              <a:rPr lang="en-GB" sz="3600" dirty="0" smtClean="0">
                <a:latin typeface="Times New Roman" panose="02020603050405020304" pitchFamily="18" charset="0"/>
                <a:cs typeface="Times New Roman" panose="02020603050405020304" pitchFamily="18" charset="0"/>
              </a:rPr>
              <a:t>Why are online education programmes evolving rapidly ?</a:t>
            </a:r>
          </a:p>
          <a:p>
            <a:pPr marL="742950" indent="-742950">
              <a:buAutoNum type="alphaLcParenR"/>
            </a:pPr>
            <a:r>
              <a:rPr lang="en-GB" sz="3600" dirty="0" smtClean="0">
                <a:latin typeface="Times New Roman" panose="02020603050405020304" pitchFamily="18" charset="0"/>
                <a:cs typeface="Times New Roman" panose="02020603050405020304" pitchFamily="18" charset="0"/>
              </a:rPr>
              <a:t>How can educationists help world people utilizing the advantages of computer technology?</a:t>
            </a:r>
          </a:p>
          <a:p>
            <a:pPr marL="742950" indent="-742950">
              <a:buAutoNum type="alphaLcParenR"/>
            </a:pPr>
            <a:r>
              <a:rPr lang="en-GB" sz="3600" dirty="0" smtClean="0">
                <a:latin typeface="Times New Roman" panose="02020603050405020304" pitchFamily="18" charset="0"/>
                <a:cs typeface="Times New Roman" panose="02020603050405020304" pitchFamily="18" charset="0"/>
              </a:rPr>
              <a:t>Why doesn’t a student need traditional materials in e-learning ?</a:t>
            </a:r>
          </a:p>
          <a:p>
            <a:pPr marL="742950" indent="-742950">
              <a:buAutoNum type="alphaLcParenR"/>
            </a:pPr>
            <a:r>
              <a:rPr lang="en-GB" sz="3600" dirty="0" smtClean="0">
                <a:latin typeface="Times New Roman" panose="02020603050405020304" pitchFamily="18" charset="0"/>
                <a:cs typeface="Times New Roman" panose="02020603050405020304" pitchFamily="18" charset="0"/>
              </a:rPr>
              <a:t>How does online education help a student ?</a:t>
            </a:r>
            <a:endParaRPr lang="en-GB"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24434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89" y="138545"/>
            <a:ext cx="11748655" cy="6428509"/>
          </a:xfrm>
          <a:prstGeom prst="rect">
            <a:avLst/>
          </a:prstGeom>
          <a:ln w="28575">
            <a:noFill/>
          </a:ln>
        </p:spPr>
      </p:pic>
      <p:sp>
        <p:nvSpPr>
          <p:cNvPr id="3" name="Rectangle 2"/>
          <p:cNvSpPr/>
          <p:nvPr/>
        </p:nvSpPr>
        <p:spPr>
          <a:xfrm>
            <a:off x="2840181" y="2833893"/>
            <a:ext cx="8534401" cy="2850139"/>
          </a:xfrm>
          <a:prstGeom prst="rect">
            <a:avLst/>
          </a:prstGeom>
          <a:solidFill>
            <a:schemeClr val="accent4">
              <a:lumMod val="20000"/>
              <a:lumOff val="80000"/>
            </a:schemeClr>
          </a:solidFill>
          <a:ln w="6350" cap="flat" cmpd="sng" algn="ctr">
            <a:solidFill>
              <a:srgbClr val="70AD47"/>
            </a:solidFill>
            <a:prstDash val="solid"/>
            <a:miter lim="800000"/>
          </a:ln>
          <a:effectLst/>
        </p:spPr>
        <p:txBody>
          <a:bodyPr wrap="square">
            <a:spAutoFit/>
          </a:bodyP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457200" marR="845820" lvl="1" indent="0" algn="just" defTabSz="914400" rtl="0" eaLnBrk="1" fontAlgn="base" latinLnBrk="0" hangingPunct="1">
              <a:lnSpc>
                <a:spcPct val="112000"/>
              </a:lnSpc>
              <a:spcBef>
                <a:spcPts val="0"/>
              </a:spcBef>
              <a:spcAft>
                <a:spcPts val="1575"/>
              </a:spcAft>
              <a:buClr>
                <a:srgbClr val="231F20"/>
              </a:buClr>
              <a:buSzPts val="1300"/>
              <a:buFontTx/>
              <a:buNone/>
              <a:tabLst/>
              <a:defRPr/>
            </a:pPr>
            <a:r>
              <a:rPr kumimoji="0" lang="en-US" sz="3200" b="1" i="0" u="none" strike="noStrike" kern="1200" cap="none" spc="0" normalizeH="0" baseline="0" noProof="0" dirty="0">
                <a:ln>
                  <a:noFill/>
                </a:ln>
                <a:solidFill>
                  <a:srgbClr val="231F2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E</a:t>
            </a:r>
            <a:r>
              <a:rPr kumimoji="0" lang="en-US" sz="3200" b="1" i="0" u="none" strike="noStrike" kern="1200" cap="none" spc="0" normalizeH="0" baseline="0" noProof="0" dirty="0" smtClean="0">
                <a:ln>
                  <a:noFill/>
                </a:ln>
                <a:solidFill>
                  <a:srgbClr val="231F2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 Suppose </a:t>
            </a:r>
            <a:r>
              <a:rPr kumimoji="0" lang="en-US" sz="3200" b="1" i="0" u="none" strike="noStrike" kern="1200" cap="none" spc="0" normalizeH="0" baseline="0" noProof="0" dirty="0">
                <a:ln>
                  <a:noFill/>
                </a:ln>
                <a:solidFill>
                  <a:srgbClr val="231F2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Badrul Huda Khan has come to visit your school and intended to meet students for a presentation on e-learning. Write a text message to invite your friend to attend that presentation. </a:t>
            </a:r>
            <a:endParaRPr kumimoji="0" lang="en-US" sz="3200" b="0" i="0" u="none" strike="noStrike" kern="1200" cap="none" spc="0" normalizeH="0" baseline="0" noProof="0" dirty="0">
              <a:ln>
                <a:noFill/>
              </a:ln>
              <a:solidFill>
                <a:srgbClr val="231F20"/>
              </a:solidFill>
              <a:effectLst/>
              <a:uLnTx/>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5403110" y="791489"/>
            <a:ext cx="3666388" cy="923330"/>
          </a:xfrm>
          <a:prstGeom prst="rect">
            <a:avLst/>
          </a:prstGeom>
          <a:solidFill>
            <a:schemeClr val="accent2">
              <a:lumMod val="20000"/>
              <a:lumOff val="80000"/>
            </a:schemeClr>
          </a:solidFill>
          <a:ln w="28575">
            <a:solidFill>
              <a:schemeClr val="tx1"/>
            </a:solidFill>
          </a:ln>
        </p:spPr>
        <p:txBody>
          <a:bodyPr wrap="none">
            <a:spAutoFit/>
          </a:bodyPr>
          <a:lstStyle/>
          <a:p>
            <a:r>
              <a:rPr lang="en-US" sz="5400" b="1" dirty="0" smtClean="0">
                <a:solidFill>
                  <a:srgbClr val="231F20"/>
                </a:solidFill>
                <a:uFill>
                  <a:solidFill>
                    <a:srgbClr val="000000"/>
                  </a:solidFill>
                </a:uFill>
                <a:latin typeface="Times New Roman" panose="02020603050405020304" pitchFamily="18" charset="0"/>
                <a:ea typeface="Times New Roman" panose="02020603050405020304" pitchFamily="18" charset="0"/>
                <a:cs typeface="Times New Roman" panose="02020603050405020304" pitchFamily="18" charset="0"/>
              </a:rPr>
              <a:t>Home work</a:t>
            </a:r>
            <a:endParaRPr lang="en-GB" sz="3600" dirty="0"/>
          </a:p>
        </p:txBody>
      </p:sp>
    </p:spTree>
    <p:extLst>
      <p:ext uri="{BB962C8B-B14F-4D97-AF65-F5344CB8AC3E}">
        <p14:creationId xmlns:p14="http://schemas.microsoft.com/office/powerpoint/2010/main" val="244722351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2730" y="678872"/>
            <a:ext cx="10363200" cy="5527962"/>
          </a:xfrm>
          <a:prstGeom prst="rect">
            <a:avLst/>
          </a:prstGeom>
          <a:solidFill>
            <a:schemeClr val="accent2"/>
          </a:solidFill>
        </p:spPr>
      </p:pic>
    </p:spTree>
    <p:extLst>
      <p:ext uri="{BB962C8B-B14F-4D97-AF65-F5344CB8AC3E}">
        <p14:creationId xmlns:p14="http://schemas.microsoft.com/office/powerpoint/2010/main" val="3342993754"/>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out)">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17556" y="117765"/>
            <a:ext cx="11725062" cy="6393871"/>
          </a:xfrm>
          <a:prstGeom prst="rect">
            <a:avLst/>
          </a:prstGeom>
          <a:ln w="28575">
            <a:noFill/>
          </a:ln>
        </p:spPr>
      </p:pic>
      <p:sp>
        <p:nvSpPr>
          <p:cNvPr id="6" name="TextBox 5"/>
          <p:cNvSpPr txBox="1"/>
          <p:nvPr/>
        </p:nvSpPr>
        <p:spPr>
          <a:xfrm>
            <a:off x="1990726" y="228601"/>
            <a:ext cx="9781308" cy="1077218"/>
          </a:xfrm>
          <a:prstGeom prst="rect">
            <a:avLst/>
          </a:prstGeom>
          <a:solidFill>
            <a:schemeClr val="accent4">
              <a:lumMod val="40000"/>
              <a:lumOff val="60000"/>
            </a:schemeClr>
          </a:solidFill>
          <a:ln w="12700">
            <a:solidFill>
              <a:schemeClr val="tx1"/>
            </a:solidFill>
          </a:ln>
        </p:spPr>
        <p:txBody>
          <a:bodyPr wrap="square" rtlCol="0">
            <a:spAutoFit/>
          </a:bodyPr>
          <a:lstStyle/>
          <a:p>
            <a:r>
              <a:rPr lang="en-US" sz="3200" b="1" dirty="0">
                <a:latin typeface="Times New Roman" pitchFamily="18" charset="0"/>
                <a:cs typeface="Times New Roman" pitchFamily="18" charset="0"/>
              </a:rPr>
              <a:t>Look at the </a:t>
            </a:r>
            <a:r>
              <a:rPr lang="en-US" sz="3200" b="1" dirty="0" smtClean="0">
                <a:latin typeface="Times New Roman" pitchFamily="18" charset="0"/>
                <a:cs typeface="Times New Roman" pitchFamily="18" charset="0"/>
              </a:rPr>
              <a:t>pictures. </a:t>
            </a:r>
            <a:r>
              <a:rPr lang="en-US" sz="3200" b="1" dirty="0">
                <a:latin typeface="Times New Roman" pitchFamily="18" charset="0"/>
                <a:cs typeface="Times New Roman" pitchFamily="18" charset="0"/>
              </a:rPr>
              <a:t>What objects do you see in the </a:t>
            </a:r>
            <a:r>
              <a:rPr lang="en-US" sz="3200" b="1" dirty="0" smtClean="0">
                <a:latin typeface="Times New Roman" pitchFamily="18" charset="0"/>
                <a:cs typeface="Times New Roman" pitchFamily="18" charset="0"/>
              </a:rPr>
              <a:t>pictures? </a:t>
            </a:r>
            <a:r>
              <a:rPr lang="en-US" sz="3200" b="1" dirty="0">
                <a:latin typeface="Times New Roman" pitchFamily="18" charset="0"/>
                <a:cs typeface="Times New Roman" pitchFamily="18" charset="0"/>
              </a:rPr>
              <a:t>How are they related? </a:t>
            </a:r>
          </a:p>
        </p:txBody>
      </p:sp>
      <p:pic>
        <p:nvPicPr>
          <p:cNvPr id="7" name="Picture 2" descr="C:\Users\user\Downloads\mous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90726" y="1551709"/>
            <a:ext cx="3218583" cy="4447309"/>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p:spPr>
      </p:pic>
      <p:pic>
        <p:nvPicPr>
          <p:cNvPr id="8" name="Picture 3" descr="C:\Users\user\Downloads\book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51765" y="1551709"/>
            <a:ext cx="5839690" cy="4627418"/>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009468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93254" y="219219"/>
            <a:ext cx="11859490" cy="6414654"/>
          </a:xfrm>
          <a:prstGeom prst="rect">
            <a:avLst/>
          </a:prstGeom>
          <a:ln w="28575">
            <a:noFill/>
          </a:ln>
        </p:spPr>
      </p:pic>
      <p:pic>
        <p:nvPicPr>
          <p:cNvPr id="27" name="Picture 2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8398" y="3546647"/>
            <a:ext cx="5541817" cy="3056063"/>
          </a:xfrm>
          <a:prstGeom prst="rect">
            <a:avLst/>
          </a:prstGeom>
          <a:ln w="38100">
            <a:solidFill>
              <a:srgbClr val="002060"/>
            </a:solidFill>
          </a:ln>
        </p:spPr>
      </p:pic>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9874" y="962397"/>
            <a:ext cx="1972870" cy="1588011"/>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sp>
        <p:nvSpPr>
          <p:cNvPr id="32" name="Rectangle 31"/>
          <p:cNvSpPr/>
          <p:nvPr/>
        </p:nvSpPr>
        <p:spPr>
          <a:xfrm>
            <a:off x="3586033" y="2731280"/>
            <a:ext cx="1441420" cy="523220"/>
          </a:xfrm>
          <a:prstGeom prst="rect">
            <a:avLst/>
          </a:prstGeom>
          <a:solidFill>
            <a:schemeClr val="accent4">
              <a:lumMod val="40000"/>
              <a:lumOff val="60000"/>
            </a:schemeClr>
          </a:solidFill>
          <a:ln w="28575">
            <a:solidFill>
              <a:schemeClr val="tx1"/>
            </a:solidFill>
          </a:ln>
        </p:spPr>
        <p:txBody>
          <a:bodyPr wrap="none" lIns="91440" tIns="45720" rIns="91440" bIns="45720">
            <a:spAutoFit/>
          </a:bodyPr>
          <a:lstStyle/>
          <a:p>
            <a:pPr algn="ctr"/>
            <a:r>
              <a:rPr lang="en-US" sz="2800" b="1" cap="none" spc="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Internet</a:t>
            </a:r>
            <a:endParaRPr lang="en-US" sz="2800" b="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3" name="Rectangle 32"/>
          <p:cNvSpPr/>
          <p:nvPr/>
        </p:nvSpPr>
        <p:spPr>
          <a:xfrm>
            <a:off x="5664915" y="2652748"/>
            <a:ext cx="1762022" cy="523220"/>
          </a:xfrm>
          <a:prstGeom prst="rect">
            <a:avLst/>
          </a:prstGeom>
          <a:solidFill>
            <a:schemeClr val="accent4">
              <a:lumMod val="40000"/>
              <a:lumOff val="60000"/>
            </a:schemeClr>
          </a:solidFill>
          <a:ln w="28575">
            <a:solidFill>
              <a:schemeClr val="tx1"/>
            </a:solidFill>
          </a:ln>
        </p:spPr>
        <p:txBody>
          <a:bodyPr wrap="none" lIns="91440" tIns="45720" rIns="91440" bIns="45720">
            <a:spAutoFit/>
          </a:bodyPr>
          <a:lstStyle/>
          <a:p>
            <a:pPr algn="ctr"/>
            <a:r>
              <a:rPr lang="en-US" sz="2800" b="1" cap="none" spc="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Computer</a:t>
            </a:r>
            <a:endParaRPr lang="en-US" sz="2800" b="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4" name="Rectangle 33"/>
          <p:cNvSpPr/>
          <p:nvPr/>
        </p:nvSpPr>
        <p:spPr>
          <a:xfrm>
            <a:off x="8520232" y="2701508"/>
            <a:ext cx="982961" cy="523220"/>
          </a:xfrm>
          <a:prstGeom prst="rect">
            <a:avLst/>
          </a:prstGeom>
          <a:solidFill>
            <a:schemeClr val="accent4">
              <a:lumMod val="40000"/>
              <a:lumOff val="60000"/>
            </a:schemeClr>
          </a:solidFill>
          <a:ln w="28575">
            <a:solidFill>
              <a:schemeClr val="tx1"/>
            </a:solidFill>
          </a:ln>
        </p:spPr>
        <p:txBody>
          <a:bodyPr wrap="none" lIns="91440" tIns="45720" rIns="91440" bIns="45720">
            <a:spAutoFit/>
          </a:bodyPr>
          <a:lstStyle/>
          <a:p>
            <a:pPr algn="ctr"/>
            <a:r>
              <a:rPr lang="en-US" sz="2800" b="1" cap="none" spc="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Book</a:t>
            </a:r>
            <a:endParaRPr lang="en-US" sz="2800" b="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35" name="Rectangle 34"/>
          <p:cNvSpPr/>
          <p:nvPr/>
        </p:nvSpPr>
        <p:spPr>
          <a:xfrm>
            <a:off x="9877692" y="2681805"/>
            <a:ext cx="2075052" cy="523220"/>
          </a:xfrm>
          <a:prstGeom prst="rect">
            <a:avLst/>
          </a:prstGeom>
          <a:solidFill>
            <a:schemeClr val="accent4">
              <a:lumMod val="40000"/>
              <a:lumOff val="60000"/>
            </a:schemeClr>
          </a:solidFill>
          <a:ln w="28575">
            <a:solidFill>
              <a:schemeClr val="tx1"/>
            </a:solidFill>
          </a:ln>
        </p:spPr>
        <p:txBody>
          <a:bodyPr wrap="square" lIns="91440" tIns="45720" rIns="91440" bIns="45720">
            <a:spAutoFit/>
          </a:bodyPr>
          <a:lstStyle/>
          <a:p>
            <a:pPr algn="ctr"/>
            <a:r>
              <a:rPr lang="en-US" sz="2800" b="1" cap="none" spc="0" dirty="0" smtClean="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Online class</a:t>
            </a:r>
            <a:endParaRPr lang="en-US" sz="2800" b="1" cap="none" spc="0" dirty="0">
              <a:ln w="0"/>
              <a:solidFill>
                <a:srgbClr val="0070C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36" name="Picture 35"/>
          <p:cNvPicPr>
            <a:picLocks noChangeAspect="1"/>
          </p:cNvPicPr>
          <p:nvPr/>
        </p:nvPicPr>
        <p:blipFill rotWithShape="1">
          <a:blip r:embed="rId5">
            <a:extLst>
              <a:ext uri="{28A0092B-C50C-407E-A947-70E740481C1C}">
                <a14:useLocalDpi xmlns:a14="http://schemas.microsoft.com/office/drawing/2010/main" val="0"/>
              </a:ext>
            </a:extLst>
          </a:blip>
          <a:srcRect l="10131" t="42709" r="18817" b="18410"/>
          <a:stretch/>
        </p:blipFill>
        <p:spPr>
          <a:xfrm>
            <a:off x="3416288" y="4241517"/>
            <a:ext cx="1667016" cy="1229727"/>
          </a:xfrm>
          <a:prstGeom prst="rect">
            <a:avLst/>
          </a:prstGeom>
        </p:spPr>
      </p:pic>
      <p:sp>
        <p:nvSpPr>
          <p:cNvPr id="14" name="Rectangle 13"/>
          <p:cNvSpPr/>
          <p:nvPr/>
        </p:nvSpPr>
        <p:spPr>
          <a:xfrm>
            <a:off x="3920836" y="214249"/>
            <a:ext cx="7570297" cy="523220"/>
          </a:xfrm>
          <a:prstGeom prst="rect">
            <a:avLst/>
          </a:prstGeom>
          <a:solidFill>
            <a:schemeClr val="accent4">
              <a:lumMod val="40000"/>
              <a:lumOff val="60000"/>
            </a:schemeClr>
          </a:solidFill>
          <a:ln w="28575">
            <a:solidFill>
              <a:schemeClr val="tx1"/>
            </a:solidFill>
          </a:ln>
        </p:spPr>
        <p:txBody>
          <a:bodyPr wrap="square" lIns="91440" tIns="45720" rIns="91440" bIns="45720">
            <a:spAutoFit/>
          </a:bodyPr>
          <a:lstStyle/>
          <a:p>
            <a:pPr algn="ctr"/>
            <a:r>
              <a:rPr lang="en-US" sz="28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Look at the pictures and think about our lesson .</a:t>
            </a:r>
            <a:endParaRPr lang="en-US" sz="2800" b="1" cap="none" spc="0"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4882" t="6472" r="24179" b="6205"/>
          <a:stretch/>
        </p:blipFill>
        <p:spPr>
          <a:xfrm>
            <a:off x="3140691" y="911375"/>
            <a:ext cx="2456942" cy="1752103"/>
          </a:xfrm>
          <a:prstGeom prst="rect">
            <a:avLst/>
          </a:prstGeom>
          <a:ln w="38100">
            <a:solidFill>
              <a:srgbClr val="002060"/>
            </a:solidFill>
          </a:ln>
        </p:spPr>
      </p:pic>
      <p:pic>
        <p:nvPicPr>
          <p:cNvPr id="16" name="Picture 1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84935" y="938985"/>
            <a:ext cx="1776182" cy="1602601"/>
          </a:xfrm>
          <a:prstGeom prst="rect">
            <a:avLst/>
          </a:prstGeom>
          <a:ln w="38100">
            <a:solidFill>
              <a:srgbClr val="002060"/>
            </a:solidFill>
          </a:ln>
        </p:spPr>
      </p:pic>
      <p:pic>
        <p:nvPicPr>
          <p:cNvPr id="17" name="Picture 1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34651" y="911375"/>
            <a:ext cx="1909309" cy="1639033"/>
          </a:xfrm>
          <a:prstGeom prst="rect">
            <a:avLst/>
          </a:prstGeom>
          <a:ln w="38100">
            <a:solidFill>
              <a:srgbClr val="002060"/>
            </a:solidFill>
          </a:ln>
        </p:spPr>
      </p:pic>
    </p:spTree>
    <p:extLst>
      <p:ext uri="{BB962C8B-B14F-4D97-AF65-F5344CB8AC3E}">
        <p14:creationId xmlns:p14="http://schemas.microsoft.com/office/powerpoint/2010/main" val="2957641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left)">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1000"/>
                                        <p:tgtEl>
                                          <p:spTgt spid="16"/>
                                        </p:tgtEl>
                                      </p:cBhvr>
                                    </p:animEffect>
                                    <p:anim calcmode="lin" valueType="num">
                                      <p:cBhvr>
                                        <p:cTn id="18" dur="1000" fill="hold"/>
                                        <p:tgtEl>
                                          <p:spTgt spid="16"/>
                                        </p:tgtEl>
                                        <p:attrNameLst>
                                          <p:attrName>ppt_x</p:attrName>
                                        </p:attrNameLst>
                                      </p:cBhvr>
                                      <p:tavLst>
                                        <p:tav tm="0">
                                          <p:val>
                                            <p:strVal val="#ppt_x"/>
                                          </p:val>
                                        </p:tav>
                                        <p:tav tm="100000">
                                          <p:val>
                                            <p:strVal val="#ppt_x"/>
                                          </p:val>
                                        </p:tav>
                                      </p:tavLst>
                                    </p:anim>
                                    <p:anim calcmode="lin" valueType="num">
                                      <p:cBhvr>
                                        <p:cTn id="19" dur="1000" fill="hold"/>
                                        <p:tgtEl>
                                          <p:spTgt spid="16"/>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1000"/>
                                        <p:tgtEl>
                                          <p:spTgt spid="31"/>
                                        </p:tgtEl>
                                      </p:cBhvr>
                                    </p:animEffect>
                                    <p:anim calcmode="lin" valueType="num">
                                      <p:cBhvr>
                                        <p:cTn id="28" dur="1000" fill="hold"/>
                                        <p:tgtEl>
                                          <p:spTgt spid="31"/>
                                        </p:tgtEl>
                                        <p:attrNameLst>
                                          <p:attrName>ppt_x</p:attrName>
                                        </p:attrNameLst>
                                      </p:cBhvr>
                                      <p:tavLst>
                                        <p:tav tm="0">
                                          <p:val>
                                            <p:strVal val="#ppt_x"/>
                                          </p:val>
                                        </p:tav>
                                        <p:tav tm="100000">
                                          <p:val>
                                            <p:strVal val="#ppt_x"/>
                                          </p:val>
                                        </p:tav>
                                      </p:tavLst>
                                    </p:anim>
                                    <p:anim calcmode="lin" valueType="num">
                                      <p:cBhvr>
                                        <p:cTn id="29" dur="1000" fill="hold"/>
                                        <p:tgtEl>
                                          <p:spTgt spid="3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8" fill="hold" nodeType="click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32" fill="hold" nodeType="click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box(out)">
                                      <p:cBhvr>
                                        <p:cTn id="59"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93963" y="138545"/>
            <a:ext cx="11554692" cy="6483928"/>
          </a:xfrm>
          <a:prstGeom prst="rect">
            <a:avLst/>
          </a:prstGeom>
          <a:ln w="28575">
            <a:noFill/>
          </a:ln>
        </p:spPr>
      </p:pic>
      <p:sp>
        <p:nvSpPr>
          <p:cNvPr id="2" name="Rectangle 1"/>
          <p:cNvSpPr/>
          <p:nvPr/>
        </p:nvSpPr>
        <p:spPr>
          <a:xfrm>
            <a:off x="3063141" y="254868"/>
            <a:ext cx="8339150" cy="769441"/>
          </a:xfrm>
          <a:prstGeom prst="rect">
            <a:avLst/>
          </a:prstGeom>
          <a:solidFill>
            <a:schemeClr val="accent4">
              <a:lumMod val="60000"/>
              <a:lumOff val="40000"/>
            </a:schemeClr>
          </a:solidFill>
          <a:ln>
            <a:solidFill>
              <a:srgbClr val="002060"/>
            </a:solidFill>
          </a:ln>
        </p:spPr>
        <p:txBody>
          <a:bodyPr wrap="square">
            <a:spAutoFit/>
          </a:bodyPr>
          <a:lstStyle/>
          <a:p>
            <a:r>
              <a:rPr lang="en-US" sz="4400" b="1" dirty="0" smtClean="0">
                <a:solidFill>
                  <a:prstClr val="black"/>
                </a:solidFill>
                <a:latin typeface="Times New Roman" pitchFamily="18" charset="0"/>
                <a:cs typeface="Times New Roman" pitchFamily="18" charset="0"/>
              </a:rPr>
              <a:t>So, dear our today’s topic is----- </a:t>
            </a:r>
            <a:endParaRPr lang="en-GB" sz="2800" dirty="0"/>
          </a:p>
        </p:txBody>
      </p:sp>
      <p:sp>
        <p:nvSpPr>
          <p:cNvPr id="3" name="Right Arrow 2"/>
          <p:cNvSpPr/>
          <p:nvPr/>
        </p:nvSpPr>
        <p:spPr>
          <a:xfrm>
            <a:off x="2285999" y="1768359"/>
            <a:ext cx="3158837" cy="1399309"/>
          </a:xfrm>
          <a:prstGeom prst="rightArrow">
            <a:avLst>
              <a:gd name="adj1" fmla="val 100000"/>
              <a:gd name="adj2" fmla="val 20297"/>
            </a:avLst>
          </a:prstGeom>
          <a:solidFill>
            <a:schemeClr val="accent4">
              <a:lumMod val="60000"/>
              <a:lumOff val="40000"/>
            </a:schemeClr>
          </a:solid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smtClean="0">
                <a:solidFill>
                  <a:srgbClr val="002060"/>
                </a:solidFill>
                <a:latin typeface="Times New Roman" panose="02020603050405020304" pitchFamily="18" charset="0"/>
                <a:cs typeface="Times New Roman" panose="02020603050405020304" pitchFamily="18" charset="0"/>
              </a:rPr>
              <a:t>E-learning</a:t>
            </a:r>
            <a:endParaRPr lang="en-GB" sz="4400" b="1"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9636" y="1343891"/>
            <a:ext cx="6191696" cy="5029200"/>
          </a:xfrm>
          <a:prstGeom prst="rect">
            <a:avLst/>
          </a:prstGeom>
          <a:ln w="57150">
            <a:solidFill>
              <a:schemeClr val="tx1"/>
            </a:solidFill>
          </a:ln>
        </p:spPr>
      </p:pic>
      <p:sp>
        <p:nvSpPr>
          <p:cNvPr id="8" name="Rectangle 7"/>
          <p:cNvSpPr/>
          <p:nvPr/>
        </p:nvSpPr>
        <p:spPr>
          <a:xfrm>
            <a:off x="2438399" y="3833241"/>
            <a:ext cx="2854036" cy="2123658"/>
          </a:xfrm>
          <a:prstGeom prst="rect">
            <a:avLst/>
          </a:prstGeom>
          <a:solidFill>
            <a:schemeClr val="accent2">
              <a:lumMod val="20000"/>
              <a:lumOff val="80000"/>
            </a:schemeClr>
          </a:solidFill>
          <a:ln w="38100">
            <a:solidFill>
              <a:srgbClr val="002060"/>
            </a:solidFill>
          </a:ln>
        </p:spPr>
        <p:txBody>
          <a:bodyPr wrap="square">
            <a:spAutoFit/>
          </a:bodyPr>
          <a:lstStyle/>
          <a:p>
            <a:r>
              <a:rPr lang="en-US" sz="4400" b="1" dirty="0" smtClean="0">
                <a:solidFill>
                  <a:prstClr val="black"/>
                </a:solidFill>
                <a:latin typeface="Times New Roman" pitchFamily="18" charset="0"/>
                <a:cs typeface="Times New Roman" pitchFamily="18" charset="0"/>
              </a:rPr>
              <a:t>  </a:t>
            </a:r>
            <a:r>
              <a:rPr lang="en-US" sz="4400" b="1" dirty="0" smtClean="0">
                <a:solidFill>
                  <a:srgbClr val="002060"/>
                </a:solidFill>
                <a:latin typeface="Times New Roman" pitchFamily="18" charset="0"/>
                <a:cs typeface="Times New Roman" pitchFamily="18" charset="0"/>
              </a:rPr>
              <a:t>Unit - 13</a:t>
            </a:r>
          </a:p>
          <a:p>
            <a:r>
              <a:rPr lang="en-US" sz="4400" b="1" dirty="0" smtClean="0">
                <a:solidFill>
                  <a:prstClr val="black"/>
                </a:solidFill>
                <a:latin typeface="Times New Roman" pitchFamily="18" charset="0"/>
                <a:cs typeface="Times New Roman" pitchFamily="18" charset="0"/>
              </a:rPr>
              <a:t>Lesson - 3</a:t>
            </a:r>
          </a:p>
          <a:p>
            <a:r>
              <a:rPr lang="en-US" sz="4000" b="1" dirty="0" smtClean="0">
                <a:solidFill>
                  <a:srgbClr val="C00000"/>
                </a:solidFill>
                <a:latin typeface="Times New Roman" pitchFamily="18" charset="0"/>
                <a:cs typeface="Times New Roman" pitchFamily="18" charset="0"/>
              </a:rPr>
              <a:t>Page -171 </a:t>
            </a:r>
            <a:endParaRPr lang="en-GB" sz="2400" b="1" dirty="0">
              <a:solidFill>
                <a:srgbClr val="C00000"/>
              </a:solidFill>
            </a:endParaRPr>
          </a:p>
        </p:txBody>
      </p:sp>
    </p:spTree>
    <p:extLst>
      <p:ext uri="{BB962C8B-B14F-4D97-AF65-F5344CB8AC3E}">
        <p14:creationId xmlns:p14="http://schemas.microsoft.com/office/powerpoint/2010/main" val="314072301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ircle(out)">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left)">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07818" y="304798"/>
            <a:ext cx="11776365" cy="6151420"/>
          </a:xfrm>
          <a:prstGeom prst="rect">
            <a:avLst/>
          </a:prstGeom>
          <a:ln w="28575">
            <a:noFill/>
          </a:ln>
        </p:spPr>
      </p:pic>
      <p:sp>
        <p:nvSpPr>
          <p:cNvPr id="3" name="Rectangle 2"/>
          <p:cNvSpPr/>
          <p:nvPr/>
        </p:nvSpPr>
        <p:spPr>
          <a:xfrm>
            <a:off x="3938633" y="615526"/>
            <a:ext cx="6729367" cy="923330"/>
          </a:xfrm>
          <a:prstGeom prst="rect">
            <a:avLst/>
          </a:prstGeom>
          <a:solidFill>
            <a:schemeClr val="accent4">
              <a:lumMod val="20000"/>
              <a:lumOff val="80000"/>
            </a:schemeClr>
          </a:solidFill>
          <a:ln w="28575">
            <a:solidFill>
              <a:schemeClr val="tx1"/>
            </a:solidFill>
          </a:ln>
        </p:spPr>
        <p:txBody>
          <a:bodyPr wrap="square" lIns="91440" tIns="45720" rIns="91440" bIns="45720">
            <a:spAutoFit/>
          </a:bodyPr>
          <a:lstStyle/>
          <a:p>
            <a:pPr algn="ctr"/>
            <a:r>
              <a:rPr lang="en-US" sz="5400" b="1" dirty="0" smtClean="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rPr>
              <a:t>Learning outcomes</a:t>
            </a:r>
            <a:endParaRPr lang="en-US" sz="5400" b="1" dirty="0">
              <a:ln w="0"/>
              <a:solidFill>
                <a:srgbClr val="002060"/>
              </a:solidFill>
              <a:effectLst>
                <a:outerShdw blurRad="38100" dist="19050" dir="2700000" algn="tl" rotWithShape="0">
                  <a:schemeClr val="dk1">
                    <a:alpha val="40000"/>
                  </a:schemeClr>
                </a:outerShdw>
              </a:effectLst>
              <a:latin typeface="Times New Roman" panose="02020603050405020304" pitchFamily="18" charset="0"/>
              <a:cs typeface="Times New Roman" panose="02020603050405020304" pitchFamily="18" charset="0"/>
            </a:endParaRPr>
          </a:p>
        </p:txBody>
      </p:sp>
      <p:sp>
        <p:nvSpPr>
          <p:cNvPr id="4" name="Rectangle 3"/>
          <p:cNvSpPr/>
          <p:nvPr/>
        </p:nvSpPr>
        <p:spPr>
          <a:xfrm>
            <a:off x="1845325" y="1957763"/>
            <a:ext cx="9653948" cy="2554545"/>
          </a:xfrm>
          <a:prstGeom prst="rect">
            <a:avLst/>
          </a:prstGeom>
          <a:solidFill>
            <a:schemeClr val="accent4">
              <a:lumMod val="40000"/>
              <a:lumOff val="60000"/>
            </a:schemeClr>
          </a:solidFill>
          <a:ln>
            <a:solidFill>
              <a:srgbClr val="FF0000"/>
            </a:solidFill>
          </a:ln>
        </p:spPr>
        <p:txBody>
          <a:bodyPr wrap="square">
            <a:spAutoFit/>
          </a:bodyPr>
          <a:lstStyle/>
          <a:p>
            <a:pPr lvl="0" algn="ctr"/>
            <a:r>
              <a:rPr lang="en-US" sz="3200" b="1" dirty="0" smtClean="0">
                <a:latin typeface="Times New Roman" panose="02020603050405020304" pitchFamily="18" charset="0"/>
                <a:cs typeface="Times New Roman" pitchFamily="18" charset="0"/>
              </a:rPr>
              <a:t>After </a:t>
            </a:r>
            <a:r>
              <a:rPr lang="en-US" sz="3200" b="1" dirty="0">
                <a:latin typeface="Times New Roman" panose="02020603050405020304" pitchFamily="18" charset="0"/>
                <a:cs typeface="Times New Roman" pitchFamily="18" charset="0"/>
              </a:rPr>
              <a:t>the end of the lesson, </a:t>
            </a:r>
            <a:r>
              <a:rPr lang="en-US" sz="3200" b="1" dirty="0" smtClean="0">
                <a:latin typeface="Times New Roman" panose="02020603050405020304" pitchFamily="18" charset="0"/>
                <a:cs typeface="Times New Roman" pitchFamily="18" charset="0"/>
              </a:rPr>
              <a:t>students will be able to—</a:t>
            </a:r>
          </a:p>
          <a:p>
            <a:pPr lvl="0" algn="ctr"/>
            <a:r>
              <a:rPr lang="en-US" sz="3200" b="1" dirty="0" smtClean="0">
                <a:latin typeface="Times New Roman" panose="02020603050405020304" pitchFamily="18" charset="0"/>
                <a:cs typeface="Times New Roman" pitchFamily="18" charset="0"/>
              </a:rPr>
              <a:t>a) read intensively and extensively,</a:t>
            </a:r>
          </a:p>
          <a:p>
            <a:r>
              <a:rPr lang="en-US" sz="3200" b="1" dirty="0">
                <a:latin typeface="Times New Roman" panose="02020603050405020304" pitchFamily="18" charset="0"/>
                <a:cs typeface="Times New Roman" pitchFamily="18" charset="0"/>
              </a:rPr>
              <a:t> </a:t>
            </a:r>
            <a:r>
              <a:rPr lang="en-US" sz="3200" b="1" dirty="0" smtClean="0">
                <a:latin typeface="Times New Roman" panose="02020603050405020304" pitchFamily="18" charset="0"/>
                <a:cs typeface="Times New Roman" pitchFamily="18" charset="0"/>
              </a:rPr>
              <a:t>                b) tell the meaning of some new words,</a:t>
            </a:r>
          </a:p>
          <a:p>
            <a:r>
              <a:rPr lang="en-US" sz="3200" b="1" dirty="0" smtClean="0">
                <a:latin typeface="Times New Roman" panose="02020603050405020304" pitchFamily="18" charset="0"/>
                <a:cs typeface="Times New Roman" pitchFamily="18" charset="0"/>
              </a:rPr>
              <a:t>                 c) complete sentences by filling gaps,</a:t>
            </a:r>
          </a:p>
          <a:p>
            <a:pPr lvl="2"/>
            <a:r>
              <a:rPr lang="en-US" sz="3200" b="1" dirty="0" smtClean="0">
                <a:solidFill>
                  <a:prstClr val="black"/>
                </a:solidFill>
                <a:latin typeface="Times New Roman" panose="02020603050405020304" pitchFamily="18" charset="0"/>
                <a:cs typeface="Times New Roman" panose="02020603050405020304" pitchFamily="18" charset="0"/>
              </a:rPr>
              <a:t>        d) write </a:t>
            </a:r>
            <a:r>
              <a:rPr lang="en-US" sz="3200" b="1" dirty="0">
                <a:solidFill>
                  <a:prstClr val="black"/>
                </a:solidFill>
                <a:latin typeface="Times New Roman" panose="02020603050405020304" pitchFamily="18" charset="0"/>
                <a:cs typeface="Times New Roman" panose="02020603050405020304" pitchFamily="18" charset="0"/>
              </a:rPr>
              <a:t>the answer of questions. </a:t>
            </a:r>
          </a:p>
        </p:txBody>
      </p:sp>
    </p:spTree>
    <p:extLst>
      <p:ext uri="{BB962C8B-B14F-4D97-AF65-F5344CB8AC3E}">
        <p14:creationId xmlns:p14="http://schemas.microsoft.com/office/powerpoint/2010/main" val="386369926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193963" y="138545"/>
            <a:ext cx="11554692" cy="6483928"/>
          </a:xfrm>
          <a:prstGeom prst="rect">
            <a:avLst/>
          </a:prstGeom>
          <a:ln w="28575">
            <a:noFill/>
          </a:ln>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6620" y="1607126"/>
            <a:ext cx="4641272" cy="4331463"/>
          </a:xfrm>
          <a:prstGeom prst="rect">
            <a:avLst/>
          </a:prstGeom>
          <a:ln w="38100" cap="sq">
            <a:solidFill>
              <a:srgbClr val="002060"/>
            </a:solidFill>
            <a:prstDash val="solid"/>
            <a:miter lim="800000"/>
          </a:ln>
          <a:effectLst>
            <a:outerShdw blurRad="50800" dist="38100" dir="2700000" algn="tl" rotWithShape="0">
              <a:srgbClr val="000000">
                <a:alpha val="43000"/>
              </a:srgbClr>
            </a:outerShdw>
          </a:effectLst>
        </p:spPr>
      </p:pic>
      <p:pic>
        <p:nvPicPr>
          <p:cNvPr id="10" name="Picture 2" descr="C:\Users\user\Downloads\Virtu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4981" y="1607127"/>
            <a:ext cx="5070763" cy="4331462"/>
          </a:xfrm>
          <a:prstGeom prst="rect">
            <a:avLst/>
          </a:prstGeom>
          <a:noFill/>
          <a:ln w="28575">
            <a:solidFill>
              <a:srgbClr val="002060"/>
            </a:solidFill>
          </a:ln>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2244436" y="202408"/>
            <a:ext cx="9587346" cy="1077218"/>
          </a:xfrm>
          <a:prstGeom prst="rect">
            <a:avLst/>
          </a:prstGeom>
          <a:solidFill>
            <a:schemeClr val="accent4">
              <a:lumMod val="40000"/>
              <a:lumOff val="60000"/>
            </a:schemeClr>
          </a:solidFill>
          <a:ln w="12700">
            <a:solidFill>
              <a:schemeClr val="tx1"/>
            </a:solidFill>
          </a:ln>
        </p:spPr>
        <p:txBody>
          <a:bodyPr wrap="square" rtlCol="0">
            <a:spAutoFit/>
          </a:bodyPr>
          <a:lstStyle/>
          <a:p>
            <a:r>
              <a:rPr lang="en-US" sz="3200" b="1" dirty="0">
                <a:latin typeface="Times New Roman" pitchFamily="18" charset="0"/>
                <a:cs typeface="Times New Roman" pitchFamily="18" charset="0"/>
              </a:rPr>
              <a:t>Look at the </a:t>
            </a:r>
            <a:r>
              <a:rPr lang="en-US" sz="3200" b="1" dirty="0" smtClean="0">
                <a:latin typeface="Times New Roman" pitchFamily="18" charset="0"/>
                <a:cs typeface="Times New Roman" pitchFamily="18" charset="0"/>
              </a:rPr>
              <a:t>pictures and make a difference between two pictures.</a:t>
            </a:r>
            <a:endParaRPr lang="en-US" sz="3200" b="1" dirty="0">
              <a:latin typeface="Times New Roman" pitchFamily="18" charset="0"/>
              <a:cs typeface="Times New Roman" pitchFamily="18" charset="0"/>
            </a:endParaRPr>
          </a:p>
        </p:txBody>
      </p:sp>
      <p:sp>
        <p:nvSpPr>
          <p:cNvPr id="4" name="Rectangle 3"/>
          <p:cNvSpPr/>
          <p:nvPr/>
        </p:nvSpPr>
        <p:spPr>
          <a:xfrm>
            <a:off x="2036620" y="6037698"/>
            <a:ext cx="4228017" cy="584775"/>
          </a:xfrm>
          <a:prstGeom prst="rect">
            <a:avLst/>
          </a:prstGeom>
          <a:solidFill>
            <a:schemeClr val="accent4">
              <a:lumMod val="40000"/>
              <a:lumOff val="60000"/>
            </a:schemeClr>
          </a:solidFill>
          <a:ln>
            <a:solidFill>
              <a:srgbClr val="00B0F0"/>
            </a:solidFill>
          </a:ln>
        </p:spPr>
        <p:txBody>
          <a:bodyPr wrap="none">
            <a:spAutoFit/>
          </a:bodyPr>
          <a:lstStyle/>
          <a:p>
            <a:r>
              <a:rPr lang="en-US" sz="3200" b="1" dirty="0" smtClean="0">
                <a:solidFill>
                  <a:prstClr val="black"/>
                </a:solidFill>
                <a:latin typeface="Times New Roman" pitchFamily="18" charset="0"/>
                <a:cs typeface="Times New Roman" pitchFamily="18" charset="0"/>
              </a:rPr>
              <a:t>Traditional Classroom </a:t>
            </a:r>
            <a:endParaRPr lang="en-GB" dirty="0"/>
          </a:p>
        </p:txBody>
      </p:sp>
      <p:sp>
        <p:nvSpPr>
          <p:cNvPr id="12" name="Rectangle 11"/>
          <p:cNvSpPr/>
          <p:nvPr/>
        </p:nvSpPr>
        <p:spPr>
          <a:xfrm>
            <a:off x="8119599" y="6070514"/>
            <a:ext cx="2447080" cy="584775"/>
          </a:xfrm>
          <a:prstGeom prst="rect">
            <a:avLst/>
          </a:prstGeom>
          <a:solidFill>
            <a:schemeClr val="accent4">
              <a:lumMod val="40000"/>
              <a:lumOff val="60000"/>
            </a:schemeClr>
          </a:solidFill>
          <a:ln>
            <a:solidFill>
              <a:srgbClr val="00B0F0"/>
            </a:solidFill>
          </a:ln>
        </p:spPr>
        <p:txBody>
          <a:bodyPr wrap="none">
            <a:spAutoFit/>
          </a:bodyPr>
          <a:lstStyle/>
          <a:p>
            <a:r>
              <a:rPr lang="en-US" sz="3200" b="1" dirty="0" smtClean="0">
                <a:solidFill>
                  <a:prstClr val="black"/>
                </a:solidFill>
                <a:latin typeface="Times New Roman" pitchFamily="18" charset="0"/>
                <a:cs typeface="Times New Roman" pitchFamily="18" charset="0"/>
              </a:rPr>
              <a:t>E-classroom </a:t>
            </a:r>
            <a:endParaRPr lang="en-GB" dirty="0"/>
          </a:p>
        </p:txBody>
      </p:sp>
    </p:spTree>
    <p:extLst>
      <p:ext uri="{BB962C8B-B14F-4D97-AF65-F5344CB8AC3E}">
        <p14:creationId xmlns:p14="http://schemas.microsoft.com/office/powerpoint/2010/main" val="6852338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4"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07817" y="187907"/>
            <a:ext cx="11804073" cy="6365292"/>
          </a:xfrm>
          <a:prstGeom prst="rect">
            <a:avLst/>
          </a:prstGeom>
          <a:ln w="28575">
            <a:noFill/>
          </a:ln>
        </p:spPr>
      </p:pic>
      <p:sp>
        <p:nvSpPr>
          <p:cNvPr id="3" name="Rectangle 2"/>
          <p:cNvSpPr/>
          <p:nvPr/>
        </p:nvSpPr>
        <p:spPr>
          <a:xfrm>
            <a:off x="2175164" y="956976"/>
            <a:ext cx="9836726" cy="5024004"/>
          </a:xfrm>
          <a:prstGeom prst="rect">
            <a:avLst/>
          </a:prstGeom>
          <a:solidFill>
            <a:schemeClr val="accent4">
              <a:lumMod val="20000"/>
              <a:lumOff val="80000"/>
            </a:schemeClr>
          </a:solidFill>
          <a:ln>
            <a:solidFill>
              <a:srgbClr val="002060"/>
            </a:solidFill>
          </a:ln>
        </p:spPr>
        <p:txBody>
          <a:bodyPr wrap="square">
            <a:spAutoFit/>
          </a:bodyPr>
          <a:lstStyle/>
          <a:p>
            <a:pPr marL="775970" marR="838200" indent="-457200" algn="just">
              <a:lnSpc>
                <a:spcPct val="151000"/>
              </a:lnSpc>
              <a:spcBef>
                <a:spcPts val="0"/>
              </a:spcBef>
              <a:spcAft>
                <a:spcPts val="450"/>
              </a:spcAft>
              <a:buFont typeface="Wingdings" panose="05000000000000000000" pitchFamily="2" charset="2"/>
              <a:buChar char="ü"/>
            </a:pPr>
            <a:r>
              <a:rPr lang="en-US" sz="2800" b="1" dirty="0" smtClean="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Have you ever experienced any digital education programmes in multimedia or CD/DVD? </a:t>
            </a:r>
          </a:p>
          <a:p>
            <a:pPr marL="775970" marR="838200" indent="-457200" algn="just">
              <a:lnSpc>
                <a:spcPct val="151000"/>
              </a:lnSpc>
              <a:spcBef>
                <a:spcPts val="0"/>
              </a:spcBef>
              <a:spcAft>
                <a:spcPts val="450"/>
              </a:spcAft>
              <a:buFont typeface="Wingdings" panose="05000000000000000000" pitchFamily="2" charset="2"/>
              <a:buChar char="ü"/>
            </a:pPr>
            <a:r>
              <a:rPr lang="en-US" sz="2800" b="1" dirty="0" smtClean="0">
                <a:solidFill>
                  <a:srgbClr val="002060"/>
                </a:solidFill>
                <a:effectLst/>
                <a:latin typeface="Times New Roman" panose="02020603050405020304" pitchFamily="18" charset="0"/>
                <a:ea typeface="Segoe UI Symbol" panose="020B0502040204020203" pitchFamily="34" charset="0"/>
                <a:cs typeface="Times New Roman" panose="02020603050405020304" pitchFamily="18" charset="0"/>
              </a:rPr>
              <a:t> </a:t>
            </a:r>
            <a:r>
              <a:rPr lang="en-US" sz="2800" b="1" dirty="0" smtClean="0">
                <a:solidFill>
                  <a:srgbClr val="002060"/>
                </a:solidFill>
                <a:effectLst/>
                <a:latin typeface="Times New Roman" panose="02020603050405020304" pitchFamily="18" charset="0"/>
                <a:ea typeface="Times New Roman" panose="02020603050405020304" pitchFamily="18" charset="0"/>
                <a:cs typeface="Times New Roman" panose="02020603050405020304" pitchFamily="18" charset="0"/>
              </a:rPr>
              <a:t>Have you ever used any digitized educational resources such as </a:t>
            </a:r>
            <a:r>
              <a:rPr lang="en-US" sz="2800" b="1" dirty="0" smtClean="0">
                <a:solidFill>
                  <a:srgbClr val="002060"/>
                </a:solidFill>
                <a:latin typeface="Times New Roman" panose="02020603050405020304" pitchFamily="18" charset="0"/>
                <a:ea typeface="Times New Roman" panose="02020603050405020304" pitchFamily="18" charset="0"/>
                <a:cs typeface="Times New Roman" panose="02020603050405020304" pitchFamily="18" charset="0"/>
              </a:rPr>
              <a:t>Oxford Dictionary, Banglapedia or Wikipedia? </a:t>
            </a:r>
          </a:p>
          <a:p>
            <a:pPr marL="775970" marR="838200" indent="-457200" algn="just">
              <a:lnSpc>
                <a:spcPct val="112000"/>
              </a:lnSpc>
              <a:spcBef>
                <a:spcPts val="0"/>
              </a:spcBef>
              <a:spcAft>
                <a:spcPts val="845"/>
              </a:spcAft>
              <a:buFont typeface="Wingdings" panose="05000000000000000000" pitchFamily="2" charset="2"/>
              <a:buChar char="ü"/>
            </a:pPr>
            <a:r>
              <a:rPr lang="en-US" sz="2800" b="1" dirty="0" smtClean="0">
                <a:effectLst/>
                <a:latin typeface="Times New Roman" panose="02020603050405020304" pitchFamily="18" charset="0"/>
                <a:ea typeface="Times New Roman" panose="02020603050405020304" pitchFamily="18" charset="0"/>
                <a:cs typeface="Times New Roman" panose="02020603050405020304" pitchFamily="18" charset="0"/>
              </a:rPr>
              <a:t>Have you ever heard of any online education course? </a:t>
            </a:r>
          </a:p>
          <a:p>
            <a:pPr marL="775970" marR="838200" indent="-457200" algn="ctr">
              <a:lnSpc>
                <a:spcPct val="112000"/>
              </a:lnSpc>
              <a:spcBef>
                <a:spcPts val="0"/>
              </a:spcBef>
              <a:spcAft>
                <a:spcPts val="560"/>
              </a:spcAft>
              <a:buFont typeface="Wingdings" panose="05000000000000000000" pitchFamily="2" charset="2"/>
              <a:buChar char="ü"/>
            </a:pPr>
            <a:r>
              <a:rPr lang="en-US" sz="2800" b="1"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Have you ever seen a classroom teaching programme on </a:t>
            </a:r>
            <a:r>
              <a:rPr lang="en-US" sz="2800" b="1" dirty="0" smtClean="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T</a:t>
            </a:r>
            <a:r>
              <a:rPr lang="en-US" sz="2800" b="1" dirty="0">
                <a:solidFill>
                  <a:srgbClr val="00B050"/>
                </a:solidFill>
                <a:latin typeface="Times New Roman" panose="02020603050405020304" pitchFamily="18" charset="0"/>
                <a:ea typeface="Times New Roman" panose="02020603050405020304" pitchFamily="18" charset="0"/>
                <a:cs typeface="Times New Roman" panose="02020603050405020304" pitchFamily="18" charset="0"/>
              </a:rPr>
              <a:t>V</a:t>
            </a:r>
            <a:r>
              <a:rPr lang="en-US" sz="2800" b="1" dirty="0" smtClean="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800" b="1" dirty="0">
              <a:solidFill>
                <a:srgbClr val="00B05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 name="Rectangle 1"/>
          <p:cNvSpPr/>
          <p:nvPr/>
        </p:nvSpPr>
        <p:spPr>
          <a:xfrm>
            <a:off x="1336963" y="187907"/>
            <a:ext cx="10446326" cy="584775"/>
          </a:xfrm>
          <a:prstGeom prst="rect">
            <a:avLst/>
          </a:prstGeom>
          <a:solidFill>
            <a:schemeClr val="accent4">
              <a:lumMod val="60000"/>
              <a:lumOff val="40000"/>
            </a:schemeClr>
          </a:solidFill>
          <a:ln w="19050">
            <a:solidFill>
              <a:schemeClr val="tx1"/>
            </a:solidFill>
          </a:ln>
        </p:spPr>
        <p:txBody>
          <a:bodyPr wrap="square">
            <a:spAutoFit/>
          </a:bodyPr>
          <a:lstStyle/>
          <a:p>
            <a:pPr lvl="0" algn="ct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a:t>
            </a:r>
            <a:r>
              <a:rPr lang="en-US" sz="32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nswer </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a:t>
            </a:r>
            <a:r>
              <a:rPr lang="en-US" sz="3200" b="1" dirty="0" smtClean="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questions. Your answer may be  </a:t>
            </a:r>
            <a:r>
              <a:rPr lang="en-US" sz="3200" b="1" dirty="0">
                <a:solidFill>
                  <a:schemeClr val="tx1">
                    <a:lumMod val="95000"/>
                    <a:lumOff val="5000"/>
                  </a:schemeClr>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‘Yes’ or ‘No’.</a:t>
            </a:r>
          </a:p>
        </p:txBody>
      </p:sp>
    </p:spTree>
    <p:extLst>
      <p:ext uri="{BB962C8B-B14F-4D97-AF65-F5344CB8AC3E}">
        <p14:creationId xmlns:p14="http://schemas.microsoft.com/office/powerpoint/2010/main" val="20518895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left)">
                                      <p:cBhvr>
                                        <p:cTn id="1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3770"/>
          <a:stretch/>
        </p:blipFill>
        <p:spPr>
          <a:xfrm>
            <a:off x="277089" y="178976"/>
            <a:ext cx="11734801" cy="6374224"/>
          </a:xfrm>
          <a:prstGeom prst="rect">
            <a:avLst/>
          </a:prstGeom>
          <a:ln w="28575">
            <a:noFill/>
          </a:ln>
        </p:spPr>
      </p:pic>
      <p:sp>
        <p:nvSpPr>
          <p:cNvPr id="3" name="Rectangle 2"/>
          <p:cNvSpPr/>
          <p:nvPr/>
        </p:nvSpPr>
        <p:spPr>
          <a:xfrm>
            <a:off x="4085248" y="178976"/>
            <a:ext cx="7233916" cy="584775"/>
          </a:xfrm>
          <a:prstGeom prst="rect">
            <a:avLst/>
          </a:prstGeom>
          <a:solidFill>
            <a:schemeClr val="accent2">
              <a:lumMod val="20000"/>
              <a:lumOff val="80000"/>
            </a:schemeClr>
          </a:solidFill>
          <a:ln>
            <a:solidFill>
              <a:srgbClr val="FF0000"/>
            </a:solidFill>
          </a:ln>
        </p:spPr>
        <p:txBody>
          <a:bodyPr wrap="square">
            <a:spAutoFit/>
          </a:bodyPr>
          <a:lstStyle/>
          <a:p>
            <a:r>
              <a:rPr lang="en-US" sz="3200" b="1" dirty="0" smtClean="0">
                <a:latin typeface="Times New Roman" pitchFamily="18" charset="0"/>
                <a:cs typeface="Times New Roman" pitchFamily="18" charset="0"/>
              </a:rPr>
              <a:t>Word meaning and sentence making</a:t>
            </a:r>
            <a:endParaRPr lang="en-US" sz="3200" b="1" dirty="0"/>
          </a:p>
        </p:txBody>
      </p:sp>
      <p:sp>
        <p:nvSpPr>
          <p:cNvPr id="4" name="Left Arrow 3"/>
          <p:cNvSpPr/>
          <p:nvPr/>
        </p:nvSpPr>
        <p:spPr>
          <a:xfrm>
            <a:off x="3937175" y="1401885"/>
            <a:ext cx="6622472" cy="584703"/>
          </a:xfrm>
          <a:prstGeom prst="leftArrow">
            <a:avLst>
              <a:gd name="adj1" fmla="val 100000"/>
              <a:gd name="adj2" fmla="val 0"/>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2800" dirty="0" smtClean="0">
                <a:solidFill>
                  <a:prstClr val="black"/>
                </a:solidFill>
                <a:latin typeface="Times New Roman" panose="02020603050405020304" pitchFamily="18" charset="0"/>
                <a:cs typeface="Times New Roman" panose="02020603050405020304" pitchFamily="18" charset="0"/>
              </a:rPr>
              <a:t>    </a:t>
            </a:r>
            <a:r>
              <a:rPr lang="en-US" sz="2800" dirty="0" smtClean="0">
                <a:solidFill>
                  <a:srgbClr val="C00000"/>
                </a:solidFill>
                <a:latin typeface="Times New Roman" panose="02020603050405020304" pitchFamily="18" charset="0"/>
                <a:cs typeface="Times New Roman" panose="02020603050405020304" pitchFamily="18" charset="0"/>
              </a:rPr>
              <a:t>Meaning : </a:t>
            </a:r>
            <a:r>
              <a:rPr lang="en-US" sz="2800" dirty="0" smtClean="0">
                <a:solidFill>
                  <a:prstClr val="black"/>
                </a:solidFill>
                <a:latin typeface="Times New Roman" panose="02020603050405020304" pitchFamily="18" charset="0"/>
                <a:cs typeface="Times New Roman" panose="02020603050405020304" pitchFamily="18" charset="0"/>
              </a:rPr>
              <a:t>excited</a:t>
            </a:r>
            <a:r>
              <a:rPr lang="en-US" sz="2800" dirty="0">
                <a:solidFill>
                  <a:prstClr val="black"/>
                </a:solidFill>
                <a:latin typeface="Times New Roman" panose="02020603050405020304" pitchFamily="18" charset="0"/>
                <a:cs typeface="Times New Roman" panose="02020603050405020304" pitchFamily="18" charset="0"/>
              </a:rPr>
              <a:t>, </a:t>
            </a:r>
            <a:r>
              <a:rPr lang="en-US" sz="2800" dirty="0" smtClean="0">
                <a:solidFill>
                  <a:prstClr val="black"/>
                </a:solidFill>
                <a:latin typeface="Times New Roman" panose="02020603050405020304" pitchFamily="18" charset="0"/>
                <a:cs typeface="Times New Roman" panose="02020603050405020304" pitchFamily="18" charset="0"/>
              </a:rPr>
              <a:t>delighted, pleasurable</a:t>
            </a:r>
            <a:endParaRPr lang="en-US" sz="2800" dirty="0">
              <a:solidFill>
                <a:prstClr val="black"/>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858364" y="5433795"/>
            <a:ext cx="8973418" cy="954107"/>
          </a:xfrm>
          <a:prstGeom prst="rect">
            <a:avLst/>
          </a:prstGeom>
          <a:solidFill>
            <a:schemeClr val="accent4">
              <a:lumMod val="20000"/>
              <a:lumOff val="80000"/>
            </a:schemeClr>
          </a:solidFill>
          <a:ln>
            <a:solidFill>
              <a:srgbClr val="002060"/>
            </a:solidFill>
          </a:ln>
        </p:spPr>
        <p:txBody>
          <a:bodyPr wrap="square" rtlCol="0">
            <a:spAutoFit/>
          </a:bodyPr>
          <a:lstStyle/>
          <a:p>
            <a:pPr lvl="0"/>
            <a:r>
              <a:rPr lang="en-US" sz="2800" dirty="0" smtClean="0">
                <a:solidFill>
                  <a:srgbClr val="FF0000"/>
                </a:solidFill>
                <a:latin typeface="Times New Roman" panose="02020603050405020304" pitchFamily="18" charset="0"/>
                <a:cs typeface="Times New Roman" panose="02020603050405020304" pitchFamily="18" charset="0"/>
              </a:rPr>
              <a:t>Sentence : </a:t>
            </a:r>
            <a:r>
              <a:rPr lang="en-US" sz="2800" dirty="0">
                <a:solidFill>
                  <a:prstClr val="black"/>
                </a:solidFill>
                <a:latin typeface="Times New Roman" panose="02020603050405020304" pitchFamily="18" charset="0"/>
                <a:cs typeface="Times New Roman" panose="02020603050405020304" pitchFamily="18" charset="0"/>
              </a:rPr>
              <a:t>The students are </a:t>
            </a:r>
            <a:r>
              <a:rPr lang="en-US" sz="2800" b="1" dirty="0">
                <a:solidFill>
                  <a:srgbClr val="00B0F0"/>
                </a:solidFill>
                <a:latin typeface="Times New Roman" panose="02020603050405020304" pitchFamily="18" charset="0"/>
                <a:cs typeface="Times New Roman" panose="02020603050405020304" pitchFamily="18" charset="0"/>
              </a:rPr>
              <a:t>thrilled</a:t>
            </a:r>
            <a:r>
              <a:rPr lang="en-US" sz="2800" dirty="0">
                <a:solidFill>
                  <a:prstClr val="black"/>
                </a:solidFill>
                <a:latin typeface="Times New Roman" panose="02020603050405020304" pitchFamily="18" charset="0"/>
                <a:cs typeface="Times New Roman" panose="02020603050405020304" pitchFamily="18" charset="0"/>
              </a:rPr>
              <a:t> to hear the class without  a printed book or a writing pad or even pen/ pencil. </a:t>
            </a:r>
          </a:p>
        </p:txBody>
      </p:sp>
      <p:sp>
        <p:nvSpPr>
          <p:cNvPr id="7" name="Right Arrow 6"/>
          <p:cNvSpPr/>
          <p:nvPr/>
        </p:nvSpPr>
        <p:spPr>
          <a:xfrm>
            <a:off x="5627429" y="850239"/>
            <a:ext cx="3241964" cy="514604"/>
          </a:xfrm>
          <a:prstGeom prst="rightArrow">
            <a:avLst>
              <a:gd name="adj1" fmla="val 100000"/>
              <a:gd name="adj2" fmla="val 0"/>
            </a:avLst>
          </a:prstGeom>
          <a:solidFill>
            <a:schemeClr val="accent2">
              <a:lumMod val="40000"/>
              <a:lumOff val="60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US" sz="3200" b="1" dirty="0" smtClean="0">
                <a:solidFill>
                  <a:srgbClr val="C00000"/>
                </a:solidFill>
                <a:latin typeface="Times New Roman" panose="02020603050405020304" pitchFamily="18" charset="0"/>
                <a:cs typeface="Times New Roman" panose="02020603050405020304" pitchFamily="18" charset="0"/>
              </a:rPr>
              <a:t>Word: </a:t>
            </a:r>
            <a:r>
              <a:rPr lang="en-US" sz="3200" b="1" dirty="0" smtClean="0">
                <a:solidFill>
                  <a:prstClr val="black"/>
                </a:solidFill>
                <a:latin typeface="Times New Roman" panose="02020603050405020304" pitchFamily="18" charset="0"/>
                <a:cs typeface="Times New Roman" panose="02020603050405020304" pitchFamily="18" charset="0"/>
              </a:rPr>
              <a:t>Thrilled</a:t>
            </a:r>
            <a:endParaRPr lang="en-US" sz="3200" b="1" dirty="0">
              <a:solidFill>
                <a:prstClr val="black"/>
              </a:solidFill>
              <a:latin typeface="Times New Roman" panose="02020603050405020304" pitchFamily="18" charset="0"/>
              <a:cs typeface="Times New Roman" panose="02020603050405020304" pitchFamily="18" charset="0"/>
            </a:endParaRPr>
          </a:p>
        </p:txBody>
      </p:sp>
      <p:pic>
        <p:nvPicPr>
          <p:cNvPr id="8" name="Picture 2" descr="C:\Users\user\Downloads\thrille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18130" y="2002977"/>
            <a:ext cx="4653885" cy="3437434"/>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906975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circle(out)">
                                      <p:cBhvr>
                                        <p:cTn id="19" dur="2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Effect transition="in" filter="wipe(left)">
                                      <p:cBhvr>
                                        <p:cTn id="2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1039</TotalTime>
  <Words>1100</Words>
  <Application>Microsoft Office PowerPoint</Application>
  <PresentationFormat>Widescreen</PresentationFormat>
  <Paragraphs>87</Paragraphs>
  <Slides>25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Segoe UI Symbol</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Chandra Majumder</dc:creator>
  <cp:lastModifiedBy>Manik Chandra Majumder</cp:lastModifiedBy>
  <cp:revision>214</cp:revision>
  <dcterms:created xsi:type="dcterms:W3CDTF">2018-03-17T20:44:12Z</dcterms:created>
  <dcterms:modified xsi:type="dcterms:W3CDTF">2020-08-24T23:47:43Z</dcterms:modified>
</cp:coreProperties>
</file>